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313" r:id="rId59"/>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59" Type="http://schemas.openxmlformats.org/officeDocument/2006/relationships/slide" Target="slides/slide58.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Protocol versions and regulation dates change often. Update this slide and the handbook's table (Section 7) together at each edition, and say what changed. At the October 14, 2026 check every entry still held. The federal row now shows that the FAR Council's contractor rule is due by about December 19, 2026 (180 days from the order), and none had been proposed by then [51]. Since January 2026, for example, A2A reached version 1.0 [27] and MCP became stateless [26]. AP2 is pre-standard [28]. The EU AI Act dates reflect the Digital Omnibus amendments [32], and the US federal post-quantum deadlines come from the June 2026 executive order [51].</a:t>
            </a:r>
          </a:p>
          <a:p>
            <a:pPr>
              <a:spcAft>
                <a:spcPts val="600"/>
              </a:spcAft>
            </a:pPr>
            <a:r>
              <a:rPr lang="en-US" dirty="0"/>
              <a:t>Credit: John Fisher, The AI Control Plane: Executive Briefing (2026), slide 58,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58</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APPENDIX  •  STANDARDS AND REGULATION DATES</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Standards and regulation dates</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Protocol versions and regulation dates change often. The handbook keeps the same table (Section 7).</a:t>
            </a:r>
            <a:endParaRPr lang="en-US" sz="1350" dirty="0"/>
          </a:p>
        </p:txBody>
      </p:sp>
      <p:graphicFrame>
        <p:nvGraphicFramePr>
          <p:cNvPr id="59" name="Table 0"/>
          <p:cNvGraphicFramePr>
            <a:graphicFrameLocks noGrp="1"/>
          </p:cNvGraphicFramePr>
          <p:nvPr>
            <p:extLst>
              <p:ext uri="{D42A27DB-BD31-4B8C-83A1-F6EECF244321}">
                <p14:modId xmlns:p14="http://schemas.microsoft.com/office/powerpoint/2010/main" val="1579011935"/>
              </p:ext>
            </p:extLst>
          </p:nvPr>
        </p:nvGraphicFramePr>
        <p:xfrm>
          <a:off x="548640" y="1810512"/>
          <a:ext cx="11091672" cy="914400"/>
        </p:xfrm>
        <a:graphic>
          <a:graphicData uri="http://schemas.openxmlformats.org/drawingml/2006/table">
            <a:tbl>
              <a:tblPr/>
              <a:tblGrid>
                <a:gridCol w="5120640"/>
                <a:gridCol w="5971032"/>
              </a:tblGrid>
              <a:tr h="365760">
                <a:tc>
                  <a:txBody>
                    <a:bodyPr/>
                    <a:lstStyle/>
                    <a:p>
                      <a:pPr indent="0" marL="0">
                        <a:buNone/>
                      </a:pPr>
                      <a:r>
                        <a:rPr lang="en-US" sz="1050" b="1" dirty="0">
                          <a:solidFill>
                            <a:srgbClr val="FFFFFF"/>
                          </a:solidFill>
                          <a:latin typeface="Plus Jakarta Sans" pitchFamily="34" charset="0"/>
                          <a:ea typeface="Plus Jakarta Sans" pitchFamily="34" charset="-122"/>
                          <a:cs typeface="Plus Jakarta Sans" pitchFamily="34" charset="-120"/>
                        </a:rPr>
                        <a:t>Standard or regulation</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0F172A"/>
                    </a:solidFill>
                  </a:tcPr>
                </a:tc>
                <a:tc>
                  <a:txBody>
                    <a:bodyPr/>
                    <a:lstStyle/>
                    <a:p>
                      <a:pPr indent="0" marL="0">
                        <a:buNone/>
                      </a:pPr>
                      <a:r>
                        <a:rPr lang="en-US" sz="1050" b="1" dirty="0">
                          <a:solidFill>
                            <a:srgbClr val="FFFFFF"/>
                          </a:solidFill>
                          <a:latin typeface="Plus Jakarta Sans" pitchFamily="34" charset="0"/>
                          <a:ea typeface="Plus Jakarta Sans" pitchFamily="34" charset="-122"/>
                          <a:cs typeface="Plus Jakarta Sans" pitchFamily="34" charset="-120"/>
                        </a:rPr>
                        <a:t>Version or date</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0F172A"/>
                    </a:solidFill>
                  </a:tcPr>
                </a:tc>
              </a:tr>
              <a:tr h="38404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A2A</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Version 1.0 since March 2026. An Agentic AI Foundation project</a:t>
                      </a:r>
                      <a:r>
                        <a:rPr lang="en-US" sz="1050" baseline="30000" dirty="0">
                          <a:solidFill>
                            <a:srgbClr val="334155"/>
                          </a:solidFill>
                          <a:latin typeface="Plus Jakarta Sans" pitchFamily="34" charset="0"/>
                          <a:ea typeface="Plus Jakarta Sans" pitchFamily="34" charset="-122"/>
                          <a:cs typeface="Plus Jakarta Sans" pitchFamily="34" charset="-120"/>
                        </a:rPr>
                        <a:t>27</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38404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MCP</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Specification revision 2026-07-28 (stateless)</a:t>
                      </a:r>
                      <a:pPr indent="0" marL="0">
                        <a:buNone/>
                      </a:pPr>
                      <a:r>
                        <a:rPr lang="en-US" sz="1050" baseline="30000" dirty="0">
                          <a:solidFill>
                            <a:srgbClr val="334155"/>
                          </a:solidFill>
                          <a:latin typeface="Plus Jakarta Sans" pitchFamily="34" charset="0"/>
                          <a:ea typeface="Plus Jakarta Sans" pitchFamily="34" charset="-122"/>
                          <a:cs typeface="Plus Jakarta Sans" pitchFamily="34" charset="-120"/>
                        </a:rPr>
                        <a:t>26</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38404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Agent Payments Protocol (AP2)</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Contributed to the FIDO Alliance in April 2026, pre-standard</a:t>
                      </a:r>
                      <a:r>
                        <a:rPr lang="en-US" sz="1050" baseline="30000" dirty="0">
                          <a:solidFill>
                            <a:srgbClr val="334155"/>
                          </a:solidFill>
                          <a:latin typeface="Plus Jakarta Sans" pitchFamily="34" charset="0"/>
                          <a:ea typeface="Plus Jakarta Sans" pitchFamily="34" charset="-122"/>
                          <a:cs typeface="Plus Jakarta Sans" pitchFamily="34" charset="-120"/>
                        </a:rPr>
                        <a:t>28</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38404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EU AI Act high-risk obligations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From December 2, 2027 (Annex III) and August 2, 2028 (Annex I)</a:t>
                      </a:r>
                      <a:pPr indent="0" marL="0">
                        <a:buNone/>
                      </a:pPr>
                      <a:r>
                        <a:rPr lang="en-US" sz="1050" baseline="30000" dirty="0">
                          <a:solidFill>
                            <a:srgbClr val="334155"/>
                          </a:solidFill>
                          <a:latin typeface="Plus Jakarta Sans" pitchFamily="34" charset="0"/>
                          <a:ea typeface="Plus Jakarta Sans" pitchFamily="34" charset="-122"/>
                          <a:cs typeface="Plus Jakarta Sans" pitchFamily="34" charset="-120"/>
                        </a:rPr>
                        <a:t>32</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384048">
                <a:tc>
                  <a:txBody>
                    <a:bodyPr/>
                    <a:lstStyle/>
                    <a:p>
                      <a:pPr indent="0" marL="0">
                        <a:buNone/>
                      </a:pPr>
                      <a:r>
                        <a:rPr lang="en-US" sz="1050" b="1" dirty="0">
                          <a:solidFill>
                            <a:srgbClr val="0F172A"/>
                          </a:solidFill>
                          <a:latin typeface="Plus Jakarta Sans" pitchFamily="34" charset="0"/>
                          <a:ea typeface="Plus Jakarta Sans" pitchFamily="34" charset="-122"/>
                          <a:cs typeface="Plus Jakarta Sans" pitchFamily="34" charset="-120"/>
                        </a:rPr>
                        <a:t>US federal post-quantum deadlines</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Key establishment by end-2030, signatures by end-2031, contractor rule due by December 2026</a:t>
                      </a:r>
                      <a:r>
                        <a:rPr lang="en-US" sz="1050" baseline="30000" dirty="0">
                          <a:solidFill>
                            <a:srgbClr val="334155"/>
                          </a:solidFill>
                          <a:latin typeface="Plus Jakarta Sans" pitchFamily="34" charset="0"/>
                          <a:ea typeface="Plus Jakarta Sans" pitchFamily="34" charset="-122"/>
                          <a:cs typeface="Plus Jakarta Sans" pitchFamily="34" charset="-120"/>
                        </a:rPr>
                        <a:t>51</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26–28, 32, 51.</a:t>
            </a:r>
            <a:endParaRPr lang="en-US" sz="850" dirty="0"/>
          </a:p>
        </p:txBody>
      </p:sp>
      <p:sp>
        <p:nvSpPr>
          <p:cNvPr id="7" name="Text 4"/>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58</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Standards and regulation dates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58: Standards and regulation dates</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