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5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12" r:id="rId58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58" Type="http://schemas.openxmlformats.org/officeDocument/2006/relationships/slide" Target="slides/slide57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Conclude by asking leadership: "If OpenAI or Anthropic changes their pricing or experiences an 8-hour outage tomorrow, does our business halt?" A well-architected control plane is designed to make the answer no.</a:t>
            </a:r>
          </a:p>
          <a:p>
            <a:pPr>
              <a:spcAft>
                <a:spcPts val="600"/>
              </a:spcAft>
            </a:pPr>
            <a:r>
              <a:rPr lang="en-US" dirty="0"/>
              <a:t>Then land the decisions on the slide: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1"/>
            </a:pPr>
            <a:r>
              <a:rPr lang="en-US" dirty="0"/>
              <a:t>Name an owner: one accountable executive and a governance council spanning architecture, security, data and the business.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2"/>
            </a:pPr>
            <a:r>
              <a:rPr lang="en-US" dirty="0"/>
              <a:t>Fund Phase 1: a 90-day sprint to inventory every agent (Agent Scanners and Registry), route LLM and MCP traffic through AI Gateway, baseline cost and risk, and put the first use-case slice into production with its value measured.</a:t>
            </a:r>
          </a:p>
          <a:p>
            <a:pPr marL="228600" indent="-228600">
              <a:spcAft>
                <a:spcPts val="300"/>
              </a:spcAft>
              <a:buFont typeface="+mj-lt"/>
              <a:buAutoNum type="arabicPeriod" startAt="3"/>
            </a:pPr>
            <a:r>
              <a:rPr lang="en-US" dirty="0"/>
              <a:t>Set the standard: make API-led connectivity, MCP and A2A enterprise policy, and require every agent, whatever platform built it, to be registered and routed through the control plane.</a:t>
            </a:r>
          </a:p>
          <a:p>
            <a:pPr>
              <a:spcAft>
                <a:spcPts val="600"/>
              </a:spcAft>
            </a:pPr>
            <a:r>
              <a:rPr lang="en-US" dirty="0"/>
              <a:t>Closing point: the priority for the next 12 to 24 months is not completing the transition to an agentic enterprise but architecting a stronger foundation for competitive advantage, one that adapts as technologies, interfaces and risks evolve and avoids lock-in to today's platforms [1]. Every phase along the way delivers measurable value, so the foundation earns its keep as it is built [79][81].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57,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57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960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STRATEGIC MANDATE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Build the control plane today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4884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Preserve optionality, govern autonomous agents, and turn infrastructure into a durable intelligence advantage.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3154680"/>
            <a:ext cx="3538728" cy="1965960"/>
          </a:xfrm>
          <a:prstGeom prst="roundRect">
            <a:avLst>
              <a:gd name="adj" fmla="val 3721"/>
            </a:avLst>
          </a:prstGeom>
          <a:solidFill>
            <a:srgbClr val="1E293B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33375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84048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Name an owner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4224528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One accountable leader and a council for agents, models and AI spend.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25112" y="3154680"/>
            <a:ext cx="3538728" cy="1965960"/>
          </a:xfrm>
          <a:prstGeom prst="roundRect">
            <a:avLst>
              <a:gd name="adj" fmla="val 3721"/>
            </a:avLst>
          </a:prstGeom>
          <a:solidFill>
            <a:srgbClr val="1E293B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99432" y="33375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02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4599432" y="384048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Fund Phase 1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4599432" y="4224528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Ninety days: agent inventory, one AI gateway, a cost baseline and the first use-case slice live.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8101584" y="3154680"/>
            <a:ext cx="3538728" cy="1965960"/>
          </a:xfrm>
          <a:prstGeom prst="roundRect">
            <a:avLst>
              <a:gd name="adj" fmla="val 3721"/>
            </a:avLst>
          </a:prstGeom>
          <a:solidFill>
            <a:srgbClr val="1E293B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375904" y="333756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03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8375904" y="3840480"/>
            <a:ext cx="3017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Set the standard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375904" y="4224528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API-led connectivity, MCP and A2A as policy, with every agent routed through the control plane.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3949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John Fisher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733288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John Fisher works for Salesforce. The views here are his own, not Salesforce’s, and are drawn from public information; this deck is not affiliated with or endorsed by Salesforce. Product names are trademarks of their owners. Illustrative figures are not results from any customer.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Endnotes, notices and a note about the author follow in the appendix.</a:t>
            </a:r>
            <a:endParaRPr lang="en-US" sz="850" dirty="0"/>
          </a:p>
        </p:txBody>
      </p:sp>
      <p:sp>
        <p:nvSpPr>
          <p:cNvPr id="20" name="Text 18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57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Build the control plane today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57: Build the control plane today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