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311" r:id="rId57"/>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57" Type="http://schemas.openxmlformats.org/officeDocument/2006/relationships/slide" Target="slides/slide56.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Wrap up with what this use case proves:</a:t>
            </a:r>
          </a:p>
          <a:p>
            <a:pPr marL="228600" indent="-228600">
              <a:spcAft>
                <a:spcPts val="300"/>
              </a:spcAft>
              <a:buFont typeface="+mj-lt"/>
              <a:buAutoNum type="arabicPeriod" startAt="1"/>
            </a:pPr>
            <a:r>
              <a:rPr lang="en-US" dirty="0"/>
              <a:t>People with authority approve what agents propose. Every change that reaches equipment needs a controller's approval, bound to that exact change and valid for minutes, and larger changes need a supervisor as a separate attester.</a:t>
            </a:r>
          </a:p>
          <a:p>
            <a:pPr marL="228600" indent="-228600">
              <a:spcAft>
                <a:spcPts val="300"/>
              </a:spcAft>
              <a:buFont typeface="+mj-lt"/>
              <a:buAutoNum type="arabicPeriod" startAt="2"/>
            </a:pPr>
            <a:r>
              <a:rPr lang="en-US" dirty="0"/>
              <a:t>The safety layer stays out of reach. Safety instrumented systems, emergency shutdown, interlocks and engineering limits act on their own. No agent tool can read or write safety logic, bypass an interlock or acknowledge a safety alarm [66][67].</a:t>
            </a:r>
          </a:p>
          <a:p>
            <a:pPr marL="228600" indent="-228600">
              <a:spcAft>
                <a:spcPts val="300"/>
              </a:spcAft>
              <a:buFont typeface="+mj-lt"/>
              <a:buAutoNum type="arabicPeriod" startAt="3"/>
            </a:pPr>
            <a:r>
              <a:rPr lang="en-US" dirty="0"/>
              <a:t>Limits add up, and stale data stops advice. Cumulative caps apply across agents and sessions, and a stale feed drops agents to advice-only. The process falls back to its engineered safe state, not a blanket stop.</a:t>
            </a:r>
          </a:p>
          <a:p>
            <a:pPr marL="228600" indent="-228600">
              <a:spcAft>
                <a:spcPts val="300"/>
              </a:spcAft>
              <a:buFont typeface="+mj-lt"/>
              <a:buAutoNum type="arabicPeriod" startAt="4"/>
            </a:pPr>
            <a:r>
              <a:rPr lang="en-US" dirty="0"/>
              <a:t>One control plane, stopped at the DMZ. Every call is identified, authorized, observed and metered, and nothing crosses into operations except through a governed conduit.</a:t>
            </a:r>
          </a:p>
          <a:p>
            <a:pPr>
              <a:spcAft>
                <a:spcPts val="600"/>
              </a:spcAft>
            </a:pPr>
            <a:r>
              <a:rPr lang="en-US" dirty="0"/>
              <a:t>Proposed next step: a 90-day pilot. Scope one segment of the compressor fleet and baseline outages, effort and alert load. Start read-only with condition monitoring and diagnostics at Tier 1–2 on the historian replica. Route every model and tool call through Agent Fabric and deploy the custom Omni Gateway policies [78]. Add setpoint proposals with bound approvals only once kill-switch and approver drills and evaluations prove out.</a:t>
            </a:r>
          </a:p>
          <a:p>
            <a:pPr>
              <a:spcAft>
                <a:spcPts val="600"/>
              </a:spcAft>
            </a:pPr>
            <a:r>
              <a:rPr lang="en-US" dirty="0"/>
              <a:t>Before committing dates, confirm Runtime Fabric deployment in the DMZ and connector coverage for the historian and permit systems.</a:t>
            </a:r>
          </a:p>
          <a:p>
            <a:pPr>
              <a:spcAft>
                <a:spcPts val="600"/>
              </a:spcAft>
            </a:pPr>
            <a:r>
              <a:rPr lang="en-US" dirty="0"/>
              <a:t>Credit: John Fisher, The AI Control Plane: Executive Briefing (2026), slide 56,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56</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3  •  WRAP-UP</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What the compressor use case proves</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Agents can work in operational technology without weakening the safety case, if the control plane stops at the DMZ and people approve every change to equipment.</a:t>
            </a:r>
            <a:endParaRPr lang="en-US" sz="1350" dirty="0"/>
          </a:p>
        </p:txBody>
      </p:sp>
      <p:sp>
        <p:nvSpPr>
          <p:cNvPr id="5" name="Text 3"/>
          <p:cNvSpPr/>
          <p:nvPr/>
        </p:nvSpPr>
        <p:spPr>
          <a:xfrm>
            <a:off x="548640" y="1911096"/>
            <a:ext cx="457200" cy="457200"/>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500" b="1" dirty="0">
                <a:solidFill>
                  <a:srgbClr val="FFFFFF"/>
                </a:solidFill>
                <a:latin typeface="Plus Jakarta Sans" pitchFamily="34" charset="0"/>
                <a:ea typeface="Plus Jakarta Sans" pitchFamily="34" charset="-122"/>
                <a:cs typeface="Plus Jakarta Sans" pitchFamily="34" charset="-120"/>
              </a:rPr>
              <a:t>1</a:t>
            </a:r>
            <a:endParaRPr lang="en-US" sz="1500" dirty="0"/>
          </a:p>
        </p:txBody>
      </p:sp>
      <p:sp>
        <p:nvSpPr>
          <p:cNvPr id="6" name="Text 4"/>
          <p:cNvSpPr txBox="1"/>
          <p:nvPr/>
        </p:nvSpPr>
        <p:spPr>
          <a:xfrm>
            <a:off x="1188720" y="1874520"/>
            <a:ext cx="5669280" cy="329184"/>
          </a:xfrm>
          <a:prstGeom prst="rect">
            <a:avLst/>
          </a:prstGeom>
          <a:noFill/>
          <a:ln/>
        </p:spPr>
        <p:txBody>
          <a:bodyPr wrap="square" lIns="0" tIns="0" rIns="0" bIns="0" rtlCol="0" anchor="t"/>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Agents propose and people with authority approve</a:t>
            </a:r>
            <a:endParaRPr lang="en-US" sz="1500" dirty="0"/>
          </a:p>
        </p:txBody>
      </p:sp>
      <p:sp>
        <p:nvSpPr>
          <p:cNvPr id="7" name="Text 5"/>
          <p:cNvSpPr txBox="1"/>
          <p:nvPr/>
        </p:nvSpPr>
        <p:spPr>
          <a:xfrm>
            <a:off x="1188720" y="2221992"/>
            <a:ext cx="5669280" cy="640080"/>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Every change that reaches equipment needs a controller’s approval, bound to that exact change and valid for minutes.</a:t>
            </a:r>
            <a:endParaRPr lang="en-US" sz="1150" dirty="0"/>
          </a:p>
        </p:txBody>
      </p:sp>
      <p:sp>
        <p:nvSpPr>
          <p:cNvPr id="8" name="Text 6"/>
          <p:cNvSpPr/>
          <p:nvPr/>
        </p:nvSpPr>
        <p:spPr>
          <a:xfrm>
            <a:off x="548640" y="2990088"/>
            <a:ext cx="457200" cy="457200"/>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500" b="1" dirty="0">
                <a:solidFill>
                  <a:srgbClr val="FFFFFF"/>
                </a:solidFill>
                <a:latin typeface="Plus Jakarta Sans" pitchFamily="34" charset="0"/>
                <a:ea typeface="Plus Jakarta Sans" pitchFamily="34" charset="-122"/>
                <a:cs typeface="Plus Jakarta Sans" pitchFamily="34" charset="-120"/>
              </a:rPr>
              <a:t>2</a:t>
            </a:r>
            <a:endParaRPr lang="en-US" sz="1500" dirty="0"/>
          </a:p>
        </p:txBody>
      </p:sp>
      <p:sp>
        <p:nvSpPr>
          <p:cNvPr id="9" name="Text 7"/>
          <p:cNvSpPr txBox="1"/>
          <p:nvPr/>
        </p:nvSpPr>
        <p:spPr>
          <a:xfrm>
            <a:off x="1188720" y="2953512"/>
            <a:ext cx="5669280" cy="329184"/>
          </a:xfrm>
          <a:prstGeom prst="rect">
            <a:avLst/>
          </a:prstGeom>
          <a:noFill/>
          <a:ln/>
        </p:spPr>
        <p:txBody>
          <a:bodyPr wrap="square" lIns="0" tIns="0" rIns="0" bIns="0" rtlCol="0" anchor="t"/>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The safety layer stays out of reach</a:t>
            </a:r>
            <a:endParaRPr lang="en-US" sz="1500" dirty="0"/>
          </a:p>
        </p:txBody>
      </p:sp>
      <p:sp>
        <p:nvSpPr>
          <p:cNvPr id="10" name="Text 8"/>
          <p:cNvSpPr txBox="1"/>
          <p:nvPr/>
        </p:nvSpPr>
        <p:spPr>
          <a:xfrm>
            <a:off x="1188720" y="3300984"/>
            <a:ext cx="5669280" cy="640080"/>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Safety systems, interlocks and engineering limits act on their own, and no agent tool can touch them.</a:t>
            </a:r>
            <a:endParaRPr lang="en-US" sz="1150" dirty="0"/>
          </a:p>
        </p:txBody>
      </p:sp>
      <p:sp>
        <p:nvSpPr>
          <p:cNvPr id="11" name="Text 9"/>
          <p:cNvSpPr/>
          <p:nvPr/>
        </p:nvSpPr>
        <p:spPr>
          <a:xfrm>
            <a:off x="548640" y="4069080"/>
            <a:ext cx="457200" cy="457200"/>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500" b="1" dirty="0">
                <a:solidFill>
                  <a:srgbClr val="FFFFFF"/>
                </a:solidFill>
                <a:latin typeface="Plus Jakarta Sans" pitchFamily="34" charset="0"/>
                <a:ea typeface="Plus Jakarta Sans" pitchFamily="34" charset="-122"/>
                <a:cs typeface="Plus Jakarta Sans" pitchFamily="34" charset="-120"/>
              </a:rPr>
              <a:t>3</a:t>
            </a:r>
            <a:endParaRPr lang="en-US" sz="1500" dirty="0"/>
          </a:p>
        </p:txBody>
      </p:sp>
      <p:sp>
        <p:nvSpPr>
          <p:cNvPr id="12" name="Text 10"/>
          <p:cNvSpPr txBox="1"/>
          <p:nvPr/>
        </p:nvSpPr>
        <p:spPr>
          <a:xfrm>
            <a:off x="1188720" y="4032504"/>
            <a:ext cx="5669280" cy="329184"/>
          </a:xfrm>
          <a:prstGeom prst="rect">
            <a:avLst/>
          </a:prstGeom>
          <a:noFill/>
          <a:ln/>
        </p:spPr>
        <p:txBody>
          <a:bodyPr wrap="square" lIns="0" tIns="0" rIns="0" bIns="0" rtlCol="0" anchor="t"/>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Limits add up, and stale data stops advice</a:t>
            </a:r>
            <a:endParaRPr lang="en-US" sz="1500" dirty="0"/>
          </a:p>
        </p:txBody>
      </p:sp>
      <p:sp>
        <p:nvSpPr>
          <p:cNvPr id="13" name="Text 11"/>
          <p:cNvSpPr txBox="1"/>
          <p:nvPr/>
        </p:nvSpPr>
        <p:spPr>
          <a:xfrm>
            <a:off x="1188720" y="4379976"/>
            <a:ext cx="5669280" cy="640080"/>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Caps apply to the total change across agents and sessions. Stale data drops agents to advice-only.</a:t>
            </a:r>
            <a:endParaRPr lang="en-US" sz="1150" dirty="0"/>
          </a:p>
        </p:txBody>
      </p:sp>
      <p:sp>
        <p:nvSpPr>
          <p:cNvPr id="14" name="Text 12"/>
          <p:cNvSpPr/>
          <p:nvPr/>
        </p:nvSpPr>
        <p:spPr>
          <a:xfrm>
            <a:off x="548640" y="5148072"/>
            <a:ext cx="457200" cy="457200"/>
          </a:xfrm>
          <a:prstGeom prst="ellipse">
            <a:avLst/>
          </a:prstGeom>
          <a:solidFill>
            <a:srgbClr val="0284C7"/>
          </a:solidFill>
          <a:ln w="6350">
            <a:solidFill>
              <a:srgbClr val="0284C7"/>
            </a:solidFill>
          </a:ln>
        </p:spPr>
        <p:txBody>
          <a:bodyPr wrap="square" lIns="0" tIns="0" rIns="0" bIns="0" rtlCol="0" anchor="ctr"/>
          <a:lstStyle/>
          <a:p>
            <a:pPr algn="ctr" indent="0" marL="0">
              <a:buNone/>
            </a:pPr>
            <a:r>
              <a:rPr lang="en-US" sz="1500" b="1" dirty="0">
                <a:solidFill>
                  <a:srgbClr val="FFFFFF"/>
                </a:solidFill>
                <a:latin typeface="Plus Jakarta Sans" pitchFamily="34" charset="0"/>
                <a:ea typeface="Plus Jakarta Sans" pitchFamily="34" charset="-122"/>
                <a:cs typeface="Plus Jakarta Sans" pitchFamily="34" charset="-120"/>
              </a:rPr>
              <a:t>4</a:t>
            </a:r>
            <a:endParaRPr lang="en-US" sz="1500" dirty="0"/>
          </a:p>
        </p:txBody>
      </p:sp>
      <p:sp>
        <p:nvSpPr>
          <p:cNvPr id="15" name="Text 13"/>
          <p:cNvSpPr txBox="1"/>
          <p:nvPr/>
        </p:nvSpPr>
        <p:spPr>
          <a:xfrm>
            <a:off x="1188720" y="5111496"/>
            <a:ext cx="5669280" cy="329184"/>
          </a:xfrm>
          <a:prstGeom prst="rect">
            <a:avLst/>
          </a:prstGeom>
          <a:noFill/>
          <a:ln/>
        </p:spPr>
        <p:txBody>
          <a:bodyPr wrap="square" lIns="0" tIns="0" rIns="0" bIns="0" rtlCol="0" anchor="t"/>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One control plane, stopped at the DMZ</a:t>
            </a:r>
            <a:endParaRPr lang="en-US" sz="1500" dirty="0"/>
          </a:p>
        </p:txBody>
      </p:sp>
      <p:sp>
        <p:nvSpPr>
          <p:cNvPr id="16" name="Text 14"/>
          <p:cNvSpPr txBox="1"/>
          <p:nvPr/>
        </p:nvSpPr>
        <p:spPr>
          <a:xfrm>
            <a:off x="1188720" y="5458968"/>
            <a:ext cx="5669280" cy="640080"/>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Every call is identified, authorized, observed and metered. Nothing crosses into operations except through a governed conduit.</a:t>
            </a:r>
            <a:endParaRPr lang="en-US" sz="1150" dirty="0"/>
          </a:p>
        </p:txBody>
      </p:sp>
      <p:sp>
        <p:nvSpPr>
          <p:cNvPr id="17" name="Shape 15"/>
          <p:cNvSpPr/>
          <p:nvPr/>
        </p:nvSpPr>
        <p:spPr>
          <a:xfrm>
            <a:off x="7223760" y="1828800"/>
            <a:ext cx="4416552" cy="4370832"/>
          </a:xfrm>
          <a:prstGeom prst="roundRect">
            <a:avLst>
              <a:gd name="adj" fmla="val 1674"/>
            </a:avLst>
          </a:prstGeom>
          <a:solidFill>
            <a:srgbClr val="0F172A"/>
          </a:solidFill>
          <a:ln w="9525">
            <a:solidFill>
              <a:srgbClr val="0F172A"/>
            </a:solidFill>
            <a:prstDash val="solid"/>
          </a:ln>
        </p:spPr>
      </p:sp>
      <p:sp>
        <p:nvSpPr>
          <p:cNvPr id="18" name="Text 16"/>
          <p:cNvSpPr txBox="1"/>
          <p:nvPr/>
        </p:nvSpPr>
        <p:spPr>
          <a:xfrm>
            <a:off x="7498080" y="2011680"/>
            <a:ext cx="3931920" cy="237744"/>
          </a:xfrm>
          <a:prstGeom prst="rect">
            <a:avLst/>
          </a:prstGeom>
          <a:noFill/>
          <a:ln/>
        </p:spPr>
        <p:txBody>
          <a:bodyPr wrap="square" lIns="0" tIns="0" rIns="0" bIns="0" rtlCol="0" anchor="t"/>
          <a:lstStyle/>
          <a:p>
            <a:pPr indent="0" marL="0">
              <a:buNone/>
            </a:pPr>
            <a:r>
              <a:rPr lang="en-US" sz="1050" b="1" spc="150" kern="0" dirty="0">
                <a:solidFill>
                  <a:srgbClr val="38BDF8"/>
                </a:solidFill>
                <a:latin typeface="Plus Jakarta Sans" pitchFamily="34" charset="0"/>
                <a:ea typeface="Plus Jakarta Sans" pitchFamily="34" charset="-122"/>
                <a:cs typeface="Plus Jakarta Sans" pitchFamily="34" charset="-120"/>
              </a:rPr>
              <a:t>NEXT STEP: A 90-DAY PILOT</a:t>
            </a:r>
            <a:endParaRPr lang="en-US" sz="1050" dirty="0"/>
          </a:p>
        </p:txBody>
      </p:sp>
      <p:sp>
        <p:nvSpPr>
          <p:cNvPr id="19" name="Text 17"/>
          <p:cNvSpPr txBox="1"/>
          <p:nvPr/>
        </p:nvSpPr>
        <p:spPr>
          <a:xfrm>
            <a:off x="7498080" y="2395728"/>
            <a:ext cx="502920" cy="365760"/>
          </a:xfrm>
          <a:prstGeom prst="rect">
            <a:avLst/>
          </a:prstGeom>
          <a:noFill/>
          <a:ln/>
        </p:spPr>
        <p:txBody>
          <a:bodyPr wrap="square" lIns="0" tIns="0" rIns="0" bIns="0" rtlCol="0" anchor="t"/>
          <a:lstStyle/>
          <a:p>
            <a:pPr indent="0" marL="0">
              <a:buNone/>
            </a:pPr>
            <a:r>
              <a:rPr lang="en-US" sz="1800" b="1" dirty="0">
                <a:solidFill>
                  <a:srgbClr val="38BDF8"/>
                </a:solidFill>
                <a:latin typeface="Plus Jakarta Sans" pitchFamily="34" charset="0"/>
                <a:ea typeface="Plus Jakarta Sans" pitchFamily="34" charset="-122"/>
                <a:cs typeface="Plus Jakarta Sans" pitchFamily="34" charset="-120"/>
              </a:rPr>
              <a:t>01</a:t>
            </a:r>
            <a:endParaRPr lang="en-US" sz="1800" dirty="0"/>
          </a:p>
        </p:txBody>
      </p:sp>
      <p:sp>
        <p:nvSpPr>
          <p:cNvPr id="20" name="Text 18"/>
          <p:cNvSpPr txBox="1"/>
          <p:nvPr/>
        </p:nvSpPr>
        <p:spPr>
          <a:xfrm>
            <a:off x="8046720" y="2414016"/>
            <a:ext cx="3429000" cy="274320"/>
          </a:xfrm>
          <a:prstGeom prst="rect">
            <a:avLst/>
          </a:prstGeom>
          <a:noFill/>
          <a:ln/>
        </p:spPr>
        <p:txBody>
          <a:bodyPr wrap="square" lIns="0" tIns="0" rIns="0" bIns="0" rtlCol="0" anchor="t"/>
          <a:lstStyle/>
          <a:p>
            <a:pPr indent="0" marL="0">
              <a:buNone/>
            </a:pPr>
            <a:r>
              <a:rPr lang="en-US" sz="1250" b="1" dirty="0">
                <a:solidFill>
                  <a:srgbClr val="FFFFFF"/>
                </a:solidFill>
                <a:latin typeface="Plus Jakarta Sans" pitchFamily="34" charset="0"/>
                <a:ea typeface="Plus Jakarta Sans" pitchFamily="34" charset="-122"/>
                <a:cs typeface="Plus Jakarta Sans" pitchFamily="34" charset="-120"/>
              </a:rPr>
              <a:t>Pick the scope</a:t>
            </a:r>
            <a:endParaRPr lang="en-US" sz="1250" dirty="0"/>
          </a:p>
        </p:txBody>
      </p:sp>
      <p:sp>
        <p:nvSpPr>
          <p:cNvPr id="21" name="Text 19"/>
          <p:cNvSpPr txBox="1"/>
          <p:nvPr/>
        </p:nvSpPr>
        <p:spPr>
          <a:xfrm>
            <a:off x="8046720" y="2688336"/>
            <a:ext cx="3429000" cy="512064"/>
          </a:xfrm>
          <a:prstGeom prst="rect">
            <a:avLst/>
          </a:prstGeom>
          <a:noFill/>
          <a:ln/>
        </p:spPr>
        <p:txBody>
          <a:bodyPr wrap="square" lIns="0" tIns="0" rIns="0" bIns="0" rtlCol="0" anchor="t"/>
          <a:lstStyle/>
          <a:p>
            <a:pPr indent="0" marL="0">
              <a:buNone/>
            </a:pPr>
            <a:r>
              <a:rPr lang="en-US" sz="1050" dirty="0">
                <a:solidFill>
                  <a:srgbClr val="CBD5E1"/>
                </a:solidFill>
                <a:latin typeface="Plus Jakarta Sans" pitchFamily="34" charset="0"/>
                <a:ea typeface="Plus Jakarta Sans" pitchFamily="34" charset="-122"/>
                <a:cs typeface="Plus Jakarta Sans" pitchFamily="34" charset="-120"/>
              </a:rPr>
              <a:t>One segment of the compressor fleet. Baseline outages, effort and alert load.</a:t>
            </a:r>
            <a:endParaRPr lang="en-US" sz="1050" dirty="0"/>
          </a:p>
        </p:txBody>
      </p:sp>
      <p:sp>
        <p:nvSpPr>
          <p:cNvPr id="22" name="Text 20"/>
          <p:cNvSpPr txBox="1"/>
          <p:nvPr/>
        </p:nvSpPr>
        <p:spPr>
          <a:xfrm>
            <a:off x="7498080" y="3246120"/>
            <a:ext cx="502920" cy="365760"/>
          </a:xfrm>
          <a:prstGeom prst="rect">
            <a:avLst/>
          </a:prstGeom>
          <a:noFill/>
          <a:ln/>
        </p:spPr>
        <p:txBody>
          <a:bodyPr wrap="square" lIns="0" tIns="0" rIns="0" bIns="0" rtlCol="0" anchor="t"/>
          <a:lstStyle/>
          <a:p>
            <a:pPr indent="0" marL="0">
              <a:buNone/>
            </a:pPr>
            <a:r>
              <a:rPr lang="en-US" sz="1800" b="1" dirty="0">
                <a:solidFill>
                  <a:srgbClr val="38BDF8"/>
                </a:solidFill>
                <a:latin typeface="Plus Jakarta Sans" pitchFamily="34" charset="0"/>
                <a:ea typeface="Plus Jakarta Sans" pitchFamily="34" charset="-122"/>
                <a:cs typeface="Plus Jakarta Sans" pitchFamily="34" charset="-120"/>
              </a:rPr>
              <a:t>02</a:t>
            </a:r>
            <a:endParaRPr lang="en-US" sz="1800" dirty="0"/>
          </a:p>
        </p:txBody>
      </p:sp>
      <p:sp>
        <p:nvSpPr>
          <p:cNvPr id="23" name="Text 21"/>
          <p:cNvSpPr txBox="1"/>
          <p:nvPr/>
        </p:nvSpPr>
        <p:spPr>
          <a:xfrm>
            <a:off x="8046720" y="3264408"/>
            <a:ext cx="3429000" cy="274320"/>
          </a:xfrm>
          <a:prstGeom prst="rect">
            <a:avLst/>
          </a:prstGeom>
          <a:noFill/>
          <a:ln/>
        </p:spPr>
        <p:txBody>
          <a:bodyPr wrap="square" lIns="0" tIns="0" rIns="0" bIns="0" rtlCol="0" anchor="t"/>
          <a:lstStyle/>
          <a:p>
            <a:pPr indent="0" marL="0">
              <a:buNone/>
            </a:pPr>
            <a:r>
              <a:rPr lang="en-US" sz="1250" b="1" dirty="0">
                <a:solidFill>
                  <a:srgbClr val="FFFFFF"/>
                </a:solidFill>
                <a:latin typeface="Plus Jakarta Sans" pitchFamily="34" charset="0"/>
                <a:ea typeface="Plus Jakarta Sans" pitchFamily="34" charset="-122"/>
                <a:cs typeface="Plus Jakarta Sans" pitchFamily="34" charset="-120"/>
              </a:rPr>
              <a:t>Start read-only</a:t>
            </a:r>
            <a:endParaRPr lang="en-US" sz="1250" dirty="0"/>
          </a:p>
        </p:txBody>
      </p:sp>
      <p:sp>
        <p:nvSpPr>
          <p:cNvPr id="24" name="Text 22"/>
          <p:cNvSpPr txBox="1"/>
          <p:nvPr/>
        </p:nvSpPr>
        <p:spPr>
          <a:xfrm>
            <a:off x="8046720" y="3538728"/>
            <a:ext cx="3429000" cy="512064"/>
          </a:xfrm>
          <a:prstGeom prst="rect">
            <a:avLst/>
          </a:prstGeom>
          <a:noFill/>
          <a:ln/>
        </p:spPr>
        <p:txBody>
          <a:bodyPr wrap="square" lIns="0" tIns="0" rIns="0" bIns="0" rtlCol="0" anchor="t"/>
          <a:lstStyle/>
          <a:p>
            <a:pPr indent="0" marL="0">
              <a:buNone/>
            </a:pPr>
            <a:r>
              <a:rPr lang="en-US" sz="1050" dirty="0">
                <a:solidFill>
                  <a:srgbClr val="CBD5E1"/>
                </a:solidFill>
                <a:latin typeface="Plus Jakarta Sans" pitchFamily="34" charset="0"/>
                <a:ea typeface="Plus Jakarta Sans" pitchFamily="34" charset="-122"/>
                <a:cs typeface="Plus Jakarta Sans" pitchFamily="34" charset="-120"/>
              </a:rPr>
              <a:t>Condition monitoring and diagnostics at Tier 1–2 on the historian replica.</a:t>
            </a:r>
            <a:endParaRPr lang="en-US" sz="1050" dirty="0"/>
          </a:p>
        </p:txBody>
      </p:sp>
      <p:sp>
        <p:nvSpPr>
          <p:cNvPr id="25" name="Text 23"/>
          <p:cNvSpPr txBox="1"/>
          <p:nvPr/>
        </p:nvSpPr>
        <p:spPr>
          <a:xfrm>
            <a:off x="7498080" y="4096512"/>
            <a:ext cx="502920" cy="365760"/>
          </a:xfrm>
          <a:prstGeom prst="rect">
            <a:avLst/>
          </a:prstGeom>
          <a:noFill/>
          <a:ln/>
        </p:spPr>
        <p:txBody>
          <a:bodyPr wrap="square" lIns="0" tIns="0" rIns="0" bIns="0" rtlCol="0" anchor="t"/>
          <a:lstStyle/>
          <a:p>
            <a:pPr indent="0" marL="0">
              <a:buNone/>
            </a:pPr>
            <a:r>
              <a:rPr lang="en-US" sz="1800" b="1" dirty="0">
                <a:solidFill>
                  <a:srgbClr val="38BDF8"/>
                </a:solidFill>
                <a:latin typeface="Plus Jakarta Sans" pitchFamily="34" charset="0"/>
                <a:ea typeface="Plus Jakarta Sans" pitchFamily="34" charset="-122"/>
                <a:cs typeface="Plus Jakarta Sans" pitchFamily="34" charset="-120"/>
              </a:rPr>
              <a:t>03</a:t>
            </a:r>
            <a:endParaRPr lang="en-US" sz="1800" dirty="0"/>
          </a:p>
        </p:txBody>
      </p:sp>
      <p:sp>
        <p:nvSpPr>
          <p:cNvPr id="26" name="Text 24"/>
          <p:cNvSpPr txBox="1"/>
          <p:nvPr/>
        </p:nvSpPr>
        <p:spPr>
          <a:xfrm>
            <a:off x="8046720" y="4114800"/>
            <a:ext cx="3429000" cy="274320"/>
          </a:xfrm>
          <a:prstGeom prst="rect">
            <a:avLst/>
          </a:prstGeom>
          <a:noFill/>
          <a:ln/>
        </p:spPr>
        <p:txBody>
          <a:bodyPr wrap="square" lIns="0" tIns="0" rIns="0" bIns="0" rtlCol="0" anchor="t"/>
          <a:lstStyle/>
          <a:p>
            <a:pPr indent="0" marL="0">
              <a:buNone/>
            </a:pPr>
            <a:r>
              <a:rPr lang="en-US" sz="1250" b="1" dirty="0">
                <a:solidFill>
                  <a:srgbClr val="FFFFFF"/>
                </a:solidFill>
                <a:latin typeface="Plus Jakarta Sans" pitchFamily="34" charset="0"/>
                <a:ea typeface="Plus Jakarta Sans" pitchFamily="34" charset="-122"/>
                <a:cs typeface="Plus Jakarta Sans" pitchFamily="34" charset="-120"/>
              </a:rPr>
              <a:t>Govern the traffic</a:t>
            </a:r>
            <a:endParaRPr lang="en-US" sz="1250" dirty="0"/>
          </a:p>
        </p:txBody>
      </p:sp>
      <p:sp>
        <p:nvSpPr>
          <p:cNvPr id="27" name="Text 25"/>
          <p:cNvSpPr txBox="1"/>
          <p:nvPr/>
        </p:nvSpPr>
        <p:spPr>
          <a:xfrm>
            <a:off x="8046720" y="4389120"/>
            <a:ext cx="3429000" cy="512064"/>
          </a:xfrm>
          <a:prstGeom prst="rect">
            <a:avLst/>
          </a:prstGeom>
          <a:noFill/>
          <a:ln/>
        </p:spPr>
        <p:txBody>
          <a:bodyPr wrap="square" lIns="0" tIns="0" rIns="0" bIns="0" rtlCol="0" anchor="t"/>
          <a:lstStyle/>
          <a:p>
            <a:pPr indent="0" marL="0">
              <a:buNone/>
            </a:pPr>
            <a:r>
              <a:rPr lang="en-US" sz="1050" dirty="0">
                <a:solidFill>
                  <a:srgbClr val="CBD5E1"/>
                </a:solidFill>
                <a:latin typeface="Plus Jakarta Sans" pitchFamily="34" charset="0"/>
                <a:ea typeface="Plus Jakarta Sans" pitchFamily="34" charset="-122"/>
                <a:cs typeface="Plus Jakarta Sans" pitchFamily="34" charset="-120"/>
              </a:rPr>
              <a:t>Route every model and tool call through Agent Fabric and deploy the custom policies.</a:t>
            </a:r>
            <a:endParaRPr lang="en-US" sz="1050" dirty="0"/>
          </a:p>
        </p:txBody>
      </p:sp>
      <p:sp>
        <p:nvSpPr>
          <p:cNvPr id="28" name="Text 26"/>
          <p:cNvSpPr txBox="1"/>
          <p:nvPr/>
        </p:nvSpPr>
        <p:spPr>
          <a:xfrm>
            <a:off x="7498080" y="4946904"/>
            <a:ext cx="502920" cy="365760"/>
          </a:xfrm>
          <a:prstGeom prst="rect">
            <a:avLst/>
          </a:prstGeom>
          <a:noFill/>
          <a:ln/>
        </p:spPr>
        <p:txBody>
          <a:bodyPr wrap="square" lIns="0" tIns="0" rIns="0" bIns="0" rtlCol="0" anchor="t"/>
          <a:lstStyle/>
          <a:p>
            <a:pPr indent="0" marL="0">
              <a:buNone/>
            </a:pPr>
            <a:r>
              <a:rPr lang="en-US" sz="1800" b="1" dirty="0">
                <a:solidFill>
                  <a:srgbClr val="38BDF8"/>
                </a:solidFill>
                <a:latin typeface="Plus Jakarta Sans" pitchFamily="34" charset="0"/>
                <a:ea typeface="Plus Jakarta Sans" pitchFamily="34" charset="-122"/>
                <a:cs typeface="Plus Jakarta Sans" pitchFamily="34" charset="-120"/>
              </a:rPr>
              <a:t>04</a:t>
            </a:r>
            <a:endParaRPr lang="en-US" sz="1800" dirty="0"/>
          </a:p>
        </p:txBody>
      </p:sp>
      <p:sp>
        <p:nvSpPr>
          <p:cNvPr id="29" name="Text 27"/>
          <p:cNvSpPr txBox="1"/>
          <p:nvPr/>
        </p:nvSpPr>
        <p:spPr>
          <a:xfrm>
            <a:off x="8046720" y="4965192"/>
            <a:ext cx="3429000" cy="274320"/>
          </a:xfrm>
          <a:prstGeom prst="rect">
            <a:avLst/>
          </a:prstGeom>
          <a:noFill/>
          <a:ln/>
        </p:spPr>
        <p:txBody>
          <a:bodyPr wrap="square" lIns="0" tIns="0" rIns="0" bIns="0" rtlCol="0" anchor="t"/>
          <a:lstStyle/>
          <a:p>
            <a:pPr indent="0" marL="0">
              <a:buNone/>
            </a:pPr>
            <a:r>
              <a:rPr lang="en-US" sz="1250" b="1" dirty="0">
                <a:solidFill>
                  <a:srgbClr val="FFFFFF"/>
                </a:solidFill>
                <a:latin typeface="Plus Jakarta Sans" pitchFamily="34" charset="0"/>
                <a:ea typeface="Plus Jakarta Sans" pitchFamily="34" charset="-122"/>
                <a:cs typeface="Plus Jakarta Sans" pitchFamily="34" charset="-120"/>
              </a:rPr>
              <a:t>Then allow proposals</a:t>
            </a:r>
            <a:endParaRPr lang="en-US" sz="1250" dirty="0"/>
          </a:p>
        </p:txBody>
      </p:sp>
      <p:sp>
        <p:nvSpPr>
          <p:cNvPr id="30" name="Text 28"/>
          <p:cNvSpPr txBox="1"/>
          <p:nvPr/>
        </p:nvSpPr>
        <p:spPr>
          <a:xfrm>
            <a:off x="8046720" y="5239512"/>
            <a:ext cx="3429000" cy="512064"/>
          </a:xfrm>
          <a:prstGeom prst="rect">
            <a:avLst/>
          </a:prstGeom>
          <a:noFill/>
          <a:ln/>
        </p:spPr>
        <p:txBody>
          <a:bodyPr wrap="square" lIns="0" tIns="0" rIns="0" bIns="0" rtlCol="0" anchor="t"/>
          <a:lstStyle/>
          <a:p>
            <a:pPr indent="0" marL="0">
              <a:buNone/>
            </a:pPr>
            <a:r>
              <a:rPr lang="en-US" sz="1050" dirty="0">
                <a:solidFill>
                  <a:srgbClr val="CBD5E1"/>
                </a:solidFill>
                <a:latin typeface="Plus Jakarta Sans" pitchFamily="34" charset="0"/>
                <a:ea typeface="Plus Jakarta Sans" pitchFamily="34" charset="-122"/>
                <a:cs typeface="Plus Jakarta Sans" pitchFamily="34" charset="-120"/>
              </a:rPr>
              <a:t>Add setpoint proposals with bound approvals once drills and evaluations prove out.</a:t>
            </a:r>
            <a:endParaRPr lang="en-US" sz="1050" dirty="0"/>
          </a:p>
        </p:txBody>
      </p:sp>
      <p:sp>
        <p:nvSpPr>
          <p:cNvPr id="31" name="Text 29"/>
          <p:cNvSpPr txBox="1"/>
          <p:nvPr/>
        </p:nvSpPr>
        <p:spPr>
          <a:xfrm>
            <a:off x="7498080" y="5788152"/>
            <a:ext cx="3931920" cy="365760"/>
          </a:xfrm>
          <a:prstGeom prst="rect">
            <a:avLst/>
          </a:prstGeom>
          <a:noFill/>
          <a:ln/>
        </p:spPr>
        <p:txBody>
          <a:bodyPr wrap="square" lIns="0" tIns="0" rIns="0" bIns="0" rtlCol="0" anchor="t"/>
          <a:lstStyle/>
          <a:p>
            <a:pPr indent="0" marL="0">
              <a:buNone/>
            </a:pPr>
            <a:r>
              <a:rPr lang="en-US" sz="950" i="1" dirty="0">
                <a:solidFill>
                  <a:srgbClr val="94A3B8"/>
                </a:solidFill>
                <a:latin typeface="Plus Jakarta Sans" pitchFamily="34" charset="0"/>
                <a:ea typeface="Plus Jakarta Sans" pitchFamily="34" charset="-122"/>
                <a:cs typeface="Plus Jakarta Sans" pitchFamily="34" charset="-120"/>
              </a:rPr>
              <a:t>Confirm Runtime Fabric in the DMZ and connector coverage.</a:t>
            </a:r>
            <a:endParaRPr lang="en-US" sz="950" dirty="0"/>
          </a:p>
        </p:txBody>
      </p:sp>
      <p:sp>
        <p:nvSpPr>
          <p:cNvPr id="32" name="Text 30"/>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66, 67, 78.</a:t>
            </a:r>
            <a:endParaRPr lang="en-US" sz="850" dirty="0"/>
          </a:p>
        </p:txBody>
      </p:sp>
      <p:sp>
        <p:nvSpPr>
          <p:cNvPr id="33" name="Text 31"/>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56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What the compressor use case proves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56: What the compressor use case proves</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