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310" r:id="rId56"/>
  </p:sldIdLst>
  <p:notesMasterIdLst>
    <p:notesMasterId r:id="rId68"/>
  </p:notesMasterIdLst>
  <p:sldSz cx="12192000" cy="6858000"/>
  <p:notesSz cx="6858000" cy="12192000"/>
  <p:embeddedFontLst>
    <p:embeddedFont>
      <p:font typeface="Plus Jakarta Sans"/>
      <p:regular r:id="rId73"/>
      <p:bold r:id="rId74"/>
      <p:italic r:id="rId7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 Type="http://schemas.openxmlformats.org/officeDocument/2006/relationships/slideMaster" Target="slideMasters/slideMaster1.xml"/><Relationship Id="rId56" Type="http://schemas.openxmlformats.org/officeDocument/2006/relationships/slide" Target="slides/slide55.xml"/><Relationship Id="rId68" Type="http://schemas.openxmlformats.org/officeDocument/2006/relationships/notesMaster" Target="notesMasters/notesMaster1.xml"/><Relationship Id="rId69" Type="http://schemas.openxmlformats.org/officeDocument/2006/relationships/presProps" Target="presProps.xml"/><Relationship Id="rId70" Type="http://schemas.openxmlformats.org/officeDocument/2006/relationships/viewProps" Target="viewProps.xml"/><Relationship Id="rId71" Type="http://schemas.openxmlformats.org/officeDocument/2006/relationships/theme" Target="theme/theme1.xml"/><Relationship Id="rId72" Type="http://schemas.openxmlformats.org/officeDocument/2006/relationships/tableStyles" Target="tableStyles.xml"/><Relationship Id="rId73" Type="http://schemas.openxmlformats.org/officeDocument/2006/relationships/font" Target="fonts/e1a8fda2-a427-4cdb-9ef2-8a6782d58009.fntdata"/><Relationship Id="rId74" Type="http://schemas.openxmlformats.org/officeDocument/2006/relationships/font" Target="fonts/9542d0bb-6ad7-45dd-89ef-a406bd0490d1.fntdata"/><Relationship Id="rId75" Type="http://schemas.openxmlformats.org/officeDocument/2006/relationships/font" Target="fonts/f16f000a-8ac0-4436-b98c-e748fe425de0.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 Id="rId3" Type="http://schemas.openxmlformats.org/officeDocument/2006/relationships/hyperlink" Target="https://creativecommons.org/licenses/by-nc-nd/4.0/" TargetMode="External"/><Relationship Id="rId4" Type="http://schemas.openxmlformats.org/officeDocument/2006/relationships/hyperlink" Target="https://johnfisher-ai.github.io/ai-control-plane-handbook/deck/" TargetMode="External"/><Relationship Id="rId5" Type="http://schemas.openxmlformats.org/officeDocument/2006/relationships/hyperlink" Target="https://johnfisher-ai.github.io/ai-control-plane-handbook/deck/notices.html#permission" TargetMode="External"/></Relationship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62000"/>
            <a:ext cx="5943600" cy="3343275"/>
          </a:xfrm>
        </p:spPr>
      </p:sp>
      <p:sp>
        <p:nvSpPr>
          <p:cNvPr id="3" name="Notes Placeholder 2"/>
          <p:cNvSpPr>
            <a:spLocks noGrp="1"/>
          </p:cNvSpPr>
          <p:nvPr>
            <p:ph type="body" idx="1"/>
          </p:nvPr>
        </p:nvSpPr>
        <p:spPr>
          <a:xfrm>
            <a:off x="457200" y="4419600"/>
            <a:ext cx="5943600" cy="6705600"/>
          </a:xfrm>
        </p:spPr>
        <p:txBody>
          <a:bodyPr/>
          <a:lstStyle/>
          <a:p>
            <a:pPr>
              <a:spcAft>
                <a:spcPts val="600"/>
              </a:spcAft>
            </a:pPr>
            <a:r>
              <a:rPr lang="en-US" dirty="0"/>
              <a:t>Phased delivery for the compressor use case, aligned with the four phases of the plan. Nothing an agent does reaches equipment until phase 3, and then only as a proposal that a controller approves.</a:t>
            </a:r>
          </a:p>
          <a:p>
            <a:pPr marL="228600" indent="-228600">
              <a:spcAft>
                <a:spcPts val="300"/>
              </a:spcAft>
              <a:buFont typeface="Arial"/>
              <a:buChar char="•"/>
            </a:pPr>
            <a:r>
              <a:rPr lang="en-US" dirty="0"/>
              <a:t>Month 3 (phase 1): one segment of the fleet, 8 of 40 stations. Condition monitoring and diagnostics agents read the historian replica in the DMZ and advise engineers at tiers 1–2. No agent tool can reach control or safety systems. About two outages a year are caught early (2 × $180,000) and engineering effort falls in scope (480 hours × $115): about $0.4M a year.</a:t>
            </a:r>
          </a:p>
          <a:p>
            <a:pPr marL="228600" indent="-228600">
              <a:spcAft>
                <a:spcPts val="300"/>
              </a:spcAft>
              <a:buFont typeface="Arial"/>
              <a:buChar char="•"/>
            </a:pPr>
            <a:r>
              <a:rPr lang="en-US" dirty="0"/>
              <a:t>Month 8 (phase 2): all 40 stations. Maintenance planning and crew and permit agents draft notifications, work orders and permits for planners and supervisors to release. About six fewer unplanned outages a year ($1.08M) and 5 hours of effort per event (1,200 × 5 × $115, about $0.69M): about $1.8M a year.</a:t>
            </a:r>
          </a:p>
          <a:p>
            <a:pPr marL="228600" indent="-228600">
              <a:spcAft>
                <a:spcPts val="300"/>
              </a:spcAft>
              <a:buFont typeface="Arial"/>
              <a:buChar char="•"/>
            </a:pPr>
            <a:r>
              <a:rPr lang="en-US" dirty="0"/>
              <a:t>Month 12 (phase 3): the flow and load advisor proposes setpoint changes through the DMZ. Each executes only with the controller's approval, bound to that exact change and valid for ten minutes, within cumulative limits and stale-data safe defaults, and only after drills show that people can stop agent requests in under a minute. All KPI targets are met: about $3M a year.</a:t>
            </a:r>
          </a:p>
          <a:p>
            <a:pPr marL="228600" indent="-228600">
              <a:spcAft>
                <a:spcPts val="300"/>
              </a:spcAft>
              <a:buFont typeface="Arial"/>
              <a:buChar char="•"/>
            </a:pPr>
            <a:r>
              <a:rPr lang="en-US" dirty="0"/>
              <a:t>Month 24 (phase 4): run rate sustained and the pattern extended to meter stations and other asset types. Cumulative value reaches about $3.8M by month 24.</a:t>
            </a:r>
          </a:p>
          <a:p>
            <a:pPr>
              <a:spcAft>
                <a:spcPts val="600"/>
              </a:spcAft>
            </a:pPr>
            <a:r>
              <a:rPr lang="en-US" dirty="0"/>
              <a:t>All values are illustrative and before platform, model and change costs. Firm service protected, often the largest lever, is operator-specific and not included.</a:t>
            </a:r>
          </a:p>
          <a:p>
            <a:pPr>
              <a:spcAft>
                <a:spcPts val="600"/>
              </a:spcAft>
            </a:pPr>
            <a:r>
              <a:rPr lang="en-US" dirty="0"/>
              <a:t>Credit: John Fisher, The AI Control Plane: Executive Briefing (2026), slide 55, licensed under CC BY-NC-ND 4.0: </a:t>
            </a:r>
            <a:r>
              <a:rPr lang="en-US" dirty="0">
                <a:hlinkClick r:id="rId3"/>
              </a:rPr>
              <a:t>https://creativecommons.org/licenses/by-nc-nd/4.0/</a:t>
            </a:r>
            <a:r>
              <a:rPr lang="en-US" dirty="0"/>
              <a:t>. The full deck, with its speaker notes and notices: </a:t>
            </a:r>
            <a:r>
              <a:rPr lang="en-US" dirty="0">
                <a:hlinkClick r:id="rId4"/>
              </a:rPr>
              <a:t>https://johnfisher-ai.github.io/ai-control-plane-handbook/deck/</a:t>
            </a:r>
            <a:r>
              <a:rPr lang="en-US" dirty="0"/>
              <a:t>. You may adapt this slide, with credit, under the additional permission in the deck’s notices: </a:t>
            </a:r>
            <a:r>
              <a:rPr lang="en-US" dirty="0">
                <a:hlinkClick r:id="rId5"/>
              </a:rPr>
              <a:t>https://johnfisher-ai.github.io/ai-control-plane-handbook/deck/notices.html#permission</a:t>
            </a:r>
            <a:r>
              <a:rPr lang="en-US" dirty="0"/>
              <a:t>.</a:t>
            </a:r>
          </a:p>
        </p:txBody>
      </p:sp>
      <p:sp>
        <p:nvSpPr>
          <p:cNvPr id="4" name="Slide Number Placeholder 3"/>
          <p:cNvSpPr>
            <a:spLocks noGrp="1"/>
          </p:cNvSpPr>
          <p:nvPr>
            <p:ph type="sldNum" sz="quarter" idx="10"/>
          </p:nvPr>
        </p:nvSpPr>
        <p:spPr>
          <a:xfrm>
            <a:off x="3886200" y="11430000"/>
            <a:ext cx="2514600" cy="457200"/>
          </a:xfrm>
        </p:spPr>
        <p:txBody>
          <a:bodyPr/>
          <a:lstStyle/>
          <a:p>
            <a:r>
              <a:rPr lang="en-US"/>
              <a:t>55</a:t>
            </a:r>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8FAFC"/>
        </a:solidFill>
      </p:bgPr>
    </p:bg>
    <p:spTree>
      <p:nvGrpSpPr>
        <p:cNvPr id="1" name=""/>
        <p:cNvGrpSpPr/>
        <p:nvPr/>
      </p:nvGrpSpPr>
      <p:grpSpPr>
        <a:xfrm>
          <a:off x="0" y="0"/>
          <a:ext cx="0" cy="0"/>
          <a:chOff x="0" y="0"/>
          <a:chExt cx="0" cy="0"/>
        </a:xfrm>
      </p:grpSpPr>
      <p:sp>
        <p:nvSpPr>
          <p:cNvPr id="2" name="Text 0"/>
          <p:cNvSpPr txBox="1"/>
          <p:nvPr/>
        </p:nvSpPr>
        <p:spPr>
          <a:xfrm>
            <a:off x="548640" y="384048"/>
            <a:ext cx="11064240" cy="256032"/>
          </a:xfrm>
          <a:prstGeom prst="rect">
            <a:avLst/>
          </a:prstGeom>
          <a:noFill/>
          <a:ln/>
        </p:spPr>
        <p:txBody>
          <a:bodyPr wrap="square" lIns="0" tIns="0" rIns="0" bIns="0" rtlCol="0" anchor="t"/>
          <a:lstStyle/>
          <a:p>
            <a:pPr indent="0" marL="0">
              <a:buNone/>
            </a:pPr>
            <a:r>
              <a:rPr lang="en-US" sz="1050" b="1" spc="150" kern="0" dirty="0">
                <a:solidFill>
                  <a:srgbClr val="0284C7"/>
                </a:solidFill>
                <a:latin typeface="Plus Jakarta Sans" pitchFamily="34" charset="0"/>
                <a:ea typeface="Plus Jakarta Sans" pitchFamily="34" charset="-122"/>
                <a:cs typeface="Plus Jakarta Sans" pitchFamily="34" charset="-120"/>
              </a:rPr>
              <a:t>USE CASE 3  •  PHASED DELIVERY</a:t>
            </a:r>
            <a:endParaRPr lang="en-US" sz="1050" dirty="0"/>
          </a:p>
        </p:txBody>
      </p:sp>
      <p:sp>
        <p:nvSpPr>
          <p:cNvPr id="3" name="Text 1"/>
          <p:cNvSpPr txBox="1"/>
          <p:nvPr/>
        </p:nvSpPr>
        <p:spPr>
          <a:xfrm>
            <a:off x="548640" y="658368"/>
            <a:ext cx="11064240" cy="502920"/>
          </a:xfrm>
          <a:prstGeom prst="rect">
            <a:avLst/>
          </a:prstGeom>
          <a:noFill/>
          <a:ln/>
        </p:spPr>
        <p:txBody>
          <a:bodyPr wrap="square" lIns="0" tIns="0" rIns="0" bIns="0" rtlCol="0" anchor="t"/>
          <a:lstStyle/>
          <a:p>
            <a:pPr indent="0" marL="0">
              <a:buNone/>
            </a:pPr>
            <a:r>
              <a:rPr lang="en-US" sz="2600" b="1" dirty="0">
                <a:solidFill>
                  <a:srgbClr val="0F172A"/>
                </a:solidFill>
                <a:latin typeface="Plus Jakarta Sans" pitchFamily="34" charset="0"/>
                <a:ea typeface="Plus Jakarta Sans" pitchFamily="34" charset="-122"/>
                <a:cs typeface="Plus Jakarta Sans" pitchFamily="34" charset="-120"/>
              </a:rPr>
              <a:t>How value builds across the four phases</a:t>
            </a:r>
            <a:endParaRPr lang="en-US" sz="2600" dirty="0"/>
          </a:p>
        </p:txBody>
      </p:sp>
      <p:sp>
        <p:nvSpPr>
          <p:cNvPr id="4" name="Text 2"/>
          <p:cNvSpPr txBox="1"/>
          <p:nvPr/>
        </p:nvSpPr>
        <p:spPr>
          <a:xfrm>
            <a:off x="548640" y="1216152"/>
            <a:ext cx="10881360" cy="502920"/>
          </a:xfrm>
          <a:prstGeom prst="rect">
            <a:avLst/>
          </a:prstGeom>
          <a:noFill/>
          <a:ln/>
        </p:spPr>
        <p:txBody>
          <a:bodyPr wrap="square" lIns="0" tIns="0" rIns="0" bIns="0" rtlCol="0" anchor="t"/>
          <a:lstStyle/>
          <a:p>
            <a:pPr indent="0" marL="0">
              <a:buNone/>
            </a:pPr>
            <a:r>
              <a:rPr lang="en-US" sz="1350" dirty="0">
                <a:solidFill>
                  <a:srgbClr val="475569"/>
                </a:solidFill>
                <a:latin typeface="Plus Jakarta Sans" pitchFamily="34" charset="0"/>
                <a:ea typeface="Plus Jakarta Sans" pitchFamily="34" charset="-122"/>
                <a:cs typeface="Plus Jakarta Sans" pitchFamily="34" charset="-120"/>
              </a:rPr>
              <a:t>Nothing an agent does reaches equipment until phase 3, and then only as a proposal that a controller approves. Values are illustrative.</a:t>
            </a:r>
            <a:endParaRPr lang="en-US" sz="1350" dirty="0"/>
          </a:p>
        </p:txBody>
      </p:sp>
      <p:sp>
        <p:nvSpPr>
          <p:cNvPr id="5" name="Text 3"/>
          <p:cNvSpPr/>
          <p:nvPr/>
        </p:nvSpPr>
        <p:spPr>
          <a:xfrm>
            <a:off x="502920" y="1810512"/>
            <a:ext cx="2889504" cy="457200"/>
          </a:xfrm>
          <a:prstGeom prst="chevron">
            <a:avLst/>
          </a:prstGeom>
          <a:solidFill>
            <a:srgbClr val="0EA5E9"/>
          </a:solidFill>
          <a:ln>
            <a:solidFill>
              <a:srgbClr val="0EA5E9"/>
            </a:solidFill>
          </a:ln>
        </p:spPr>
        <p:txBody>
          <a:bodyPr wrap="square" lIns="0" tIns="0" rIns="0" bIns="0" rtlCol="0" anchor="ctr"/>
          <a:lstStyle/>
          <a:p>
            <a:pPr algn="ctr" indent="0" marL="0">
              <a:buNone/>
            </a:pPr>
            <a:r>
              <a:rPr lang="en-US" sz="1000" b="1" dirty="0">
                <a:solidFill>
                  <a:srgbClr val="FFFFFF"/>
                </a:solidFill>
                <a:latin typeface="Plus Jakarta Sans" pitchFamily="34" charset="0"/>
                <a:ea typeface="Plus Jakarta Sans" pitchFamily="34" charset="-122"/>
                <a:cs typeface="Plus Jakarta Sans" pitchFamily="34" charset="-120"/>
              </a:rPr>
              <a:t>MONTH 3  •  PHASE 1</a:t>
            </a:r>
            <a:endParaRPr lang="en-US" sz="1000" dirty="0"/>
          </a:p>
        </p:txBody>
      </p:sp>
      <p:sp>
        <p:nvSpPr>
          <p:cNvPr id="6" name="Shape 4"/>
          <p:cNvSpPr/>
          <p:nvPr/>
        </p:nvSpPr>
        <p:spPr>
          <a:xfrm>
            <a:off x="548640" y="2432304"/>
            <a:ext cx="2651760" cy="3200400"/>
          </a:xfrm>
          <a:prstGeom prst="roundRect">
            <a:avLst>
              <a:gd name="adj" fmla="val 2759"/>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7" name="Text 5"/>
          <p:cNvSpPr txBox="1"/>
          <p:nvPr/>
        </p:nvSpPr>
        <p:spPr>
          <a:xfrm>
            <a:off x="731520" y="2560320"/>
            <a:ext cx="2286000" cy="457200"/>
          </a:xfrm>
          <a:prstGeom prst="rect">
            <a:avLst/>
          </a:prstGeom>
          <a:noFill/>
          <a:ln/>
        </p:spPr>
        <p:txBody>
          <a:bodyPr wrap="square" lIns="0" tIns="0" rIns="0" bIns="0" rtlCol="0" anchor="t"/>
          <a:lstStyle/>
          <a:p>
            <a:pPr indent="0" marL="0">
              <a:buNone/>
            </a:pPr>
            <a:r>
              <a:rPr lang="en-US" sz="1350" b="1" dirty="0">
                <a:solidFill>
                  <a:srgbClr val="0F172A"/>
                </a:solidFill>
                <a:latin typeface="Plus Jakarta Sans" pitchFamily="34" charset="0"/>
                <a:ea typeface="Plus Jakarta Sans" pitchFamily="34" charset="-122"/>
                <a:cs typeface="Plus Jakarta Sans" pitchFamily="34" charset="-120"/>
              </a:rPr>
              <a:t>Advice only, one segment</a:t>
            </a:r>
            <a:endParaRPr lang="en-US" sz="1350" dirty="0"/>
          </a:p>
        </p:txBody>
      </p:sp>
      <p:sp>
        <p:nvSpPr>
          <p:cNvPr id="8" name="Text 6"/>
          <p:cNvSpPr txBox="1"/>
          <p:nvPr/>
        </p:nvSpPr>
        <p:spPr>
          <a:xfrm>
            <a:off x="731520" y="3035808"/>
            <a:ext cx="2286000" cy="1234440"/>
          </a:xfrm>
          <a:prstGeom prst="rect">
            <a:avLst/>
          </a:prstGeom>
          <a:noFill/>
          <a:ln/>
        </p:spPr>
        <p:txBody>
          <a:bodyPr wrap="square" lIns="0" tIns="0" rIns="0" bIns="0" rtlCol="0" anchor="t"/>
          <a:lstStyle/>
          <a:p>
            <a:pPr indent="0" marL="0">
              <a:buNone/>
            </a:pPr>
            <a:r>
              <a:rPr lang="en-US" sz="1000" dirty="0">
                <a:solidFill>
                  <a:srgbClr val="475569"/>
                </a:solidFill>
                <a:latin typeface="Plus Jakarta Sans" pitchFamily="34" charset="0"/>
                <a:ea typeface="Plus Jakarta Sans" pitchFamily="34" charset="-122"/>
                <a:cs typeface="Plus Jakarta Sans" pitchFamily="34" charset="-120"/>
              </a:rPr>
              <a:t>8 of 40 stations: condition monitoring and diagnostics read the historian replica in the DMZ and advise engineers.</a:t>
            </a:r>
            <a:endParaRPr lang="en-US" sz="1000" dirty="0"/>
          </a:p>
        </p:txBody>
      </p:sp>
      <p:sp>
        <p:nvSpPr>
          <p:cNvPr id="9" name="Shape 7"/>
          <p:cNvSpPr/>
          <p:nvPr/>
        </p:nvSpPr>
        <p:spPr>
          <a:xfrm>
            <a:off x="694944" y="4315968"/>
            <a:ext cx="2359152" cy="603504"/>
          </a:xfrm>
          <a:prstGeom prst="roundRect">
            <a:avLst>
              <a:gd name="adj" fmla="val 12121"/>
            </a:avLst>
          </a:prstGeom>
          <a:solidFill>
            <a:srgbClr val="F0F9FF"/>
          </a:solidFill>
          <a:ln w="9525">
            <a:solidFill>
              <a:srgbClr val="E0F2FE"/>
            </a:solidFill>
            <a:prstDash val="solid"/>
          </a:ln>
        </p:spPr>
      </p:sp>
      <p:sp>
        <p:nvSpPr>
          <p:cNvPr id="10" name="Text 8"/>
          <p:cNvSpPr txBox="1"/>
          <p:nvPr/>
        </p:nvSpPr>
        <p:spPr>
          <a:xfrm>
            <a:off x="804672" y="4334256"/>
            <a:ext cx="2139696" cy="566928"/>
          </a:xfrm>
          <a:prstGeom prst="rect">
            <a:avLst/>
          </a:prstGeom>
          <a:noFill/>
          <a:ln/>
        </p:spPr>
        <p:txBody>
          <a:bodyPr wrap="square" lIns="0" tIns="0" rIns="0" bIns="0" rtlCol="0" anchor="ctr"/>
          <a:lstStyle/>
          <a:p>
            <a:pPr indent="0" marL="0">
              <a:buNone/>
            </a:pPr>
            <a:r>
              <a:rPr lang="en-US" sz="900" dirty="0">
                <a:solidFill>
                  <a:srgbClr val="334155"/>
                </a:solidFill>
                <a:latin typeface="Plus Jakarta Sans" pitchFamily="34" charset="0"/>
                <a:ea typeface="Plus Jakarta Sans" pitchFamily="34" charset="-122"/>
                <a:cs typeface="Plus Jakarta Sans" pitchFamily="34" charset="-120"/>
              </a:rPr>
              <a:t>Alert to planned work down from 72 to about 24 hours in scope</a:t>
            </a:r>
            <a:endParaRPr lang="en-US" sz="900" dirty="0"/>
          </a:p>
        </p:txBody>
      </p:sp>
      <p:sp>
        <p:nvSpPr>
          <p:cNvPr id="11" name="Text 9"/>
          <p:cNvSpPr txBox="1"/>
          <p:nvPr/>
        </p:nvSpPr>
        <p:spPr>
          <a:xfrm>
            <a:off x="731520" y="5010912"/>
            <a:ext cx="2286000" cy="530352"/>
          </a:xfrm>
          <a:prstGeom prst="rect">
            <a:avLst/>
          </a:prstGeom>
          <a:noFill/>
          <a:ln/>
        </p:spPr>
        <p:txBody>
          <a:bodyPr wrap="square" lIns="0" tIns="0" rIns="0" bIns="0" rtlCol="0" anchor="ctr"/>
          <a:lstStyle/>
          <a:p>
            <a:pPr indent="0" marL="0">
              <a:buNone/>
            </a:pPr>
            <a:r>
              <a:rPr lang="en-US" sz="1900" b="1" dirty="0">
                <a:solidFill>
                  <a:srgbClr val="15803D"/>
                </a:solidFill>
                <a:latin typeface="Plus Jakarta Sans" pitchFamily="34" charset="0"/>
                <a:ea typeface="Plus Jakarta Sans" pitchFamily="34" charset="-122"/>
                <a:cs typeface="Plus Jakarta Sans" pitchFamily="34" charset="-120"/>
              </a:rPr>
              <a:t>$0.4M a year</a:t>
            </a:r>
            <a:endParaRPr lang="en-US" sz="1900" dirty="0"/>
          </a:p>
        </p:txBody>
      </p:sp>
      <p:sp>
        <p:nvSpPr>
          <p:cNvPr id="12" name="Text 10"/>
          <p:cNvSpPr/>
          <p:nvPr/>
        </p:nvSpPr>
        <p:spPr>
          <a:xfrm>
            <a:off x="3319272" y="1810512"/>
            <a:ext cx="2889504" cy="457200"/>
          </a:xfrm>
          <a:prstGeom prst="chevron">
            <a:avLst/>
          </a:prstGeom>
          <a:solidFill>
            <a:srgbClr val="0284C7"/>
          </a:solidFill>
          <a:ln>
            <a:solidFill>
              <a:srgbClr val="0284C7"/>
            </a:solidFill>
          </a:ln>
        </p:spPr>
        <p:txBody>
          <a:bodyPr wrap="square" lIns="0" tIns="0" rIns="0" bIns="0" rtlCol="0" anchor="ctr"/>
          <a:lstStyle/>
          <a:p>
            <a:pPr algn="ctr" indent="0" marL="0">
              <a:buNone/>
            </a:pPr>
            <a:r>
              <a:rPr lang="en-US" sz="1000" b="1" dirty="0">
                <a:solidFill>
                  <a:srgbClr val="FFFFFF"/>
                </a:solidFill>
                <a:latin typeface="Plus Jakarta Sans" pitchFamily="34" charset="0"/>
                <a:ea typeface="Plus Jakarta Sans" pitchFamily="34" charset="-122"/>
                <a:cs typeface="Plus Jakarta Sans" pitchFamily="34" charset="-120"/>
              </a:rPr>
              <a:t>MONTH 8  •  PHASE 2</a:t>
            </a:r>
            <a:endParaRPr lang="en-US" sz="1000" dirty="0"/>
          </a:p>
        </p:txBody>
      </p:sp>
      <p:sp>
        <p:nvSpPr>
          <p:cNvPr id="13" name="Shape 11"/>
          <p:cNvSpPr/>
          <p:nvPr/>
        </p:nvSpPr>
        <p:spPr>
          <a:xfrm>
            <a:off x="3364992" y="2432304"/>
            <a:ext cx="2651760" cy="3200400"/>
          </a:xfrm>
          <a:prstGeom prst="roundRect">
            <a:avLst>
              <a:gd name="adj" fmla="val 2759"/>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14" name="Text 12"/>
          <p:cNvSpPr txBox="1"/>
          <p:nvPr/>
        </p:nvSpPr>
        <p:spPr>
          <a:xfrm>
            <a:off x="3547872" y="2560320"/>
            <a:ext cx="2286000" cy="457200"/>
          </a:xfrm>
          <a:prstGeom prst="rect">
            <a:avLst/>
          </a:prstGeom>
          <a:noFill/>
          <a:ln/>
        </p:spPr>
        <p:txBody>
          <a:bodyPr wrap="square" lIns="0" tIns="0" rIns="0" bIns="0" rtlCol="0" anchor="t"/>
          <a:lstStyle/>
          <a:p>
            <a:pPr indent="0" marL="0">
              <a:buNone/>
            </a:pPr>
            <a:r>
              <a:rPr lang="en-US" sz="1350" b="1" dirty="0">
                <a:solidFill>
                  <a:srgbClr val="0F172A"/>
                </a:solidFill>
                <a:latin typeface="Plus Jakarta Sans" pitchFamily="34" charset="0"/>
                <a:ea typeface="Plus Jakarta Sans" pitchFamily="34" charset="-122"/>
                <a:cs typeface="Plus Jakarta Sans" pitchFamily="34" charset="-120"/>
              </a:rPr>
              <a:t>Plan and prepare</a:t>
            </a:r>
            <a:endParaRPr lang="en-US" sz="1350" dirty="0"/>
          </a:p>
        </p:txBody>
      </p:sp>
      <p:sp>
        <p:nvSpPr>
          <p:cNvPr id="15" name="Text 13"/>
          <p:cNvSpPr txBox="1"/>
          <p:nvPr/>
        </p:nvSpPr>
        <p:spPr>
          <a:xfrm>
            <a:off x="3547872" y="3035808"/>
            <a:ext cx="2286000" cy="1234440"/>
          </a:xfrm>
          <a:prstGeom prst="rect">
            <a:avLst/>
          </a:prstGeom>
          <a:noFill/>
          <a:ln/>
        </p:spPr>
        <p:txBody>
          <a:bodyPr wrap="square" lIns="0" tIns="0" rIns="0" bIns="0" rtlCol="0" anchor="t"/>
          <a:lstStyle/>
          <a:p>
            <a:pPr indent="0" marL="0">
              <a:buNone/>
            </a:pPr>
            <a:r>
              <a:rPr lang="en-US" sz="1000" dirty="0">
                <a:solidFill>
                  <a:srgbClr val="475569"/>
                </a:solidFill>
                <a:latin typeface="Plus Jakarta Sans" pitchFamily="34" charset="0"/>
                <a:ea typeface="Plus Jakarta Sans" pitchFamily="34" charset="-122"/>
                <a:cs typeface="Plus Jakarta Sans" pitchFamily="34" charset="-120"/>
              </a:rPr>
              <a:t>All 40 stations: planning, crew and permit agents draft work for people to release. Still no changes to equipment.</a:t>
            </a:r>
            <a:endParaRPr lang="en-US" sz="1000" dirty="0"/>
          </a:p>
        </p:txBody>
      </p:sp>
      <p:sp>
        <p:nvSpPr>
          <p:cNvPr id="16" name="Shape 14"/>
          <p:cNvSpPr/>
          <p:nvPr/>
        </p:nvSpPr>
        <p:spPr>
          <a:xfrm>
            <a:off x="3511296" y="4315968"/>
            <a:ext cx="2359152" cy="603504"/>
          </a:xfrm>
          <a:prstGeom prst="roundRect">
            <a:avLst>
              <a:gd name="adj" fmla="val 12121"/>
            </a:avLst>
          </a:prstGeom>
          <a:solidFill>
            <a:srgbClr val="F0F9FF"/>
          </a:solidFill>
          <a:ln w="9525">
            <a:solidFill>
              <a:srgbClr val="E0F2FE"/>
            </a:solidFill>
            <a:prstDash val="solid"/>
          </a:ln>
        </p:spPr>
      </p:sp>
      <p:sp>
        <p:nvSpPr>
          <p:cNvPr id="17" name="Text 15"/>
          <p:cNvSpPr txBox="1"/>
          <p:nvPr/>
        </p:nvSpPr>
        <p:spPr>
          <a:xfrm>
            <a:off x="3621024" y="4334256"/>
            <a:ext cx="2139696" cy="566928"/>
          </a:xfrm>
          <a:prstGeom prst="rect">
            <a:avLst/>
          </a:prstGeom>
          <a:noFill/>
          <a:ln/>
        </p:spPr>
        <p:txBody>
          <a:bodyPr wrap="square" lIns="0" tIns="0" rIns="0" bIns="0" rtlCol="0" anchor="ctr"/>
          <a:lstStyle/>
          <a:p>
            <a:pPr indent="0" marL="0">
              <a:buNone/>
            </a:pPr>
            <a:r>
              <a:rPr lang="en-US" sz="900" dirty="0">
                <a:solidFill>
                  <a:srgbClr val="334155"/>
                </a:solidFill>
                <a:latin typeface="Plus Jakarta Sans" pitchFamily="34" charset="0"/>
                <a:ea typeface="Plus Jakarta Sans" pitchFamily="34" charset="-122"/>
                <a:cs typeface="Plus Jakarta Sans" pitchFamily="34" charset="-120"/>
              </a:rPr>
              <a:t>Effort about 5 hours per event; about 6 fewer outages a year</a:t>
            </a:r>
            <a:endParaRPr lang="en-US" sz="900" dirty="0"/>
          </a:p>
        </p:txBody>
      </p:sp>
      <p:sp>
        <p:nvSpPr>
          <p:cNvPr id="18" name="Text 16"/>
          <p:cNvSpPr txBox="1"/>
          <p:nvPr/>
        </p:nvSpPr>
        <p:spPr>
          <a:xfrm>
            <a:off x="3547872" y="5010912"/>
            <a:ext cx="2286000" cy="530352"/>
          </a:xfrm>
          <a:prstGeom prst="rect">
            <a:avLst/>
          </a:prstGeom>
          <a:noFill/>
          <a:ln/>
        </p:spPr>
        <p:txBody>
          <a:bodyPr wrap="square" lIns="0" tIns="0" rIns="0" bIns="0" rtlCol="0" anchor="ctr"/>
          <a:lstStyle/>
          <a:p>
            <a:pPr indent="0" marL="0">
              <a:buNone/>
            </a:pPr>
            <a:r>
              <a:rPr lang="en-US" sz="1900" b="1" dirty="0">
                <a:solidFill>
                  <a:srgbClr val="15803D"/>
                </a:solidFill>
                <a:latin typeface="Plus Jakarta Sans" pitchFamily="34" charset="0"/>
                <a:ea typeface="Plus Jakarta Sans" pitchFamily="34" charset="-122"/>
                <a:cs typeface="Plus Jakarta Sans" pitchFamily="34" charset="-120"/>
              </a:rPr>
              <a:t>$1.8M a year</a:t>
            </a:r>
            <a:endParaRPr lang="en-US" sz="1900" dirty="0"/>
          </a:p>
        </p:txBody>
      </p:sp>
      <p:sp>
        <p:nvSpPr>
          <p:cNvPr id="19" name="Text 17"/>
          <p:cNvSpPr/>
          <p:nvPr/>
        </p:nvSpPr>
        <p:spPr>
          <a:xfrm>
            <a:off x="6135624" y="1810512"/>
            <a:ext cx="2889504" cy="457200"/>
          </a:xfrm>
          <a:prstGeom prst="chevron">
            <a:avLst/>
          </a:prstGeom>
          <a:solidFill>
            <a:srgbClr val="0369A1"/>
          </a:solidFill>
          <a:ln>
            <a:solidFill>
              <a:srgbClr val="0369A1"/>
            </a:solidFill>
          </a:ln>
        </p:spPr>
        <p:txBody>
          <a:bodyPr wrap="square" lIns="0" tIns="0" rIns="0" bIns="0" rtlCol="0" anchor="ctr"/>
          <a:lstStyle/>
          <a:p>
            <a:pPr algn="ctr" indent="0" marL="0">
              <a:buNone/>
            </a:pPr>
            <a:r>
              <a:rPr lang="en-US" sz="1000" b="1" dirty="0">
                <a:solidFill>
                  <a:srgbClr val="FFFFFF"/>
                </a:solidFill>
                <a:latin typeface="Plus Jakarta Sans" pitchFamily="34" charset="0"/>
                <a:ea typeface="Plus Jakarta Sans" pitchFamily="34" charset="-122"/>
                <a:cs typeface="Plus Jakarta Sans" pitchFamily="34" charset="-120"/>
              </a:rPr>
              <a:t>MONTH 12  •  PHASE 3</a:t>
            </a:r>
            <a:endParaRPr lang="en-US" sz="1000" dirty="0"/>
          </a:p>
        </p:txBody>
      </p:sp>
      <p:sp>
        <p:nvSpPr>
          <p:cNvPr id="20" name="Shape 18"/>
          <p:cNvSpPr/>
          <p:nvPr/>
        </p:nvSpPr>
        <p:spPr>
          <a:xfrm>
            <a:off x="6181344" y="2432304"/>
            <a:ext cx="2651760" cy="3200400"/>
          </a:xfrm>
          <a:prstGeom prst="roundRect">
            <a:avLst>
              <a:gd name="adj" fmla="val 2759"/>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21" name="Text 19"/>
          <p:cNvSpPr txBox="1"/>
          <p:nvPr/>
        </p:nvSpPr>
        <p:spPr>
          <a:xfrm>
            <a:off x="6364224" y="2560320"/>
            <a:ext cx="2286000" cy="457200"/>
          </a:xfrm>
          <a:prstGeom prst="rect">
            <a:avLst/>
          </a:prstGeom>
          <a:noFill/>
          <a:ln/>
        </p:spPr>
        <p:txBody>
          <a:bodyPr wrap="square" lIns="0" tIns="0" rIns="0" bIns="0" rtlCol="0" anchor="t"/>
          <a:lstStyle/>
          <a:p>
            <a:pPr indent="0" marL="0">
              <a:buNone/>
            </a:pPr>
            <a:r>
              <a:rPr lang="en-US" sz="1350" b="1" dirty="0">
                <a:solidFill>
                  <a:srgbClr val="0F172A"/>
                </a:solidFill>
                <a:latin typeface="Plus Jakarta Sans" pitchFamily="34" charset="0"/>
                <a:ea typeface="Plus Jakarta Sans" pitchFamily="34" charset="-122"/>
                <a:cs typeface="Plus Jakarta Sans" pitchFamily="34" charset="-120"/>
              </a:rPr>
              <a:t>Propose under bound approvals</a:t>
            </a:r>
            <a:endParaRPr lang="en-US" sz="1350" dirty="0"/>
          </a:p>
        </p:txBody>
      </p:sp>
      <p:sp>
        <p:nvSpPr>
          <p:cNvPr id="22" name="Text 20"/>
          <p:cNvSpPr txBox="1"/>
          <p:nvPr/>
        </p:nvSpPr>
        <p:spPr>
          <a:xfrm>
            <a:off x="6364224" y="3035808"/>
            <a:ext cx="2286000" cy="1234440"/>
          </a:xfrm>
          <a:prstGeom prst="rect">
            <a:avLst/>
          </a:prstGeom>
          <a:noFill/>
          <a:ln/>
        </p:spPr>
        <p:txBody>
          <a:bodyPr wrap="square" lIns="0" tIns="0" rIns="0" bIns="0" rtlCol="0" anchor="t"/>
          <a:lstStyle/>
          <a:p>
            <a:pPr indent="0" marL="0">
              <a:buNone/>
            </a:pPr>
            <a:r>
              <a:rPr lang="en-US" sz="1000" dirty="0">
                <a:solidFill>
                  <a:srgbClr val="475569"/>
                </a:solidFill>
                <a:latin typeface="Plus Jakarta Sans" pitchFamily="34" charset="0"/>
                <a:ea typeface="Plus Jakarta Sans" pitchFamily="34" charset="-122"/>
                <a:cs typeface="Plus Jakarta Sans" pitchFamily="34" charset="-120"/>
              </a:rPr>
              <a:t>Setpoint proposals through the DMZ, each bound to a controller’s 10-minute approval, within cumulative limits, after stop drills pass.</a:t>
            </a:r>
            <a:endParaRPr lang="en-US" sz="1000" dirty="0"/>
          </a:p>
        </p:txBody>
      </p:sp>
      <p:sp>
        <p:nvSpPr>
          <p:cNvPr id="23" name="Shape 21"/>
          <p:cNvSpPr/>
          <p:nvPr/>
        </p:nvSpPr>
        <p:spPr>
          <a:xfrm>
            <a:off x="6327648" y="4315968"/>
            <a:ext cx="2359152" cy="603504"/>
          </a:xfrm>
          <a:prstGeom prst="roundRect">
            <a:avLst>
              <a:gd name="adj" fmla="val 12121"/>
            </a:avLst>
          </a:prstGeom>
          <a:solidFill>
            <a:srgbClr val="F0F9FF"/>
          </a:solidFill>
          <a:ln w="9525">
            <a:solidFill>
              <a:srgbClr val="E0F2FE"/>
            </a:solidFill>
            <a:prstDash val="solid"/>
          </a:ln>
        </p:spPr>
      </p:sp>
      <p:sp>
        <p:nvSpPr>
          <p:cNvPr id="24" name="Text 22"/>
          <p:cNvSpPr txBox="1"/>
          <p:nvPr/>
        </p:nvSpPr>
        <p:spPr>
          <a:xfrm>
            <a:off x="6437376" y="4334256"/>
            <a:ext cx="2139696" cy="566928"/>
          </a:xfrm>
          <a:prstGeom prst="rect">
            <a:avLst/>
          </a:prstGeom>
          <a:noFill/>
          <a:ln/>
        </p:spPr>
        <p:txBody>
          <a:bodyPr wrap="square" lIns="0" tIns="0" rIns="0" bIns="0" rtlCol="0" anchor="ctr"/>
          <a:lstStyle/>
          <a:p>
            <a:pPr indent="0" marL="0">
              <a:buNone/>
            </a:pPr>
            <a:r>
              <a:rPr lang="en-US" sz="900" dirty="0">
                <a:solidFill>
                  <a:srgbClr val="334155"/>
                </a:solidFill>
                <a:latin typeface="Plus Jakarta Sans" pitchFamily="34" charset="0"/>
                <a:ea typeface="Plus Jakarta Sans" pitchFamily="34" charset="-122"/>
                <a:cs typeface="Plus Jakarta Sans" pitchFamily="34" charset="-120"/>
              </a:rPr>
              <a:t>All KPI targets met, including 24 or fewer outages</a:t>
            </a:r>
            <a:endParaRPr lang="en-US" sz="900" dirty="0"/>
          </a:p>
        </p:txBody>
      </p:sp>
      <p:sp>
        <p:nvSpPr>
          <p:cNvPr id="25" name="Text 23"/>
          <p:cNvSpPr txBox="1"/>
          <p:nvPr/>
        </p:nvSpPr>
        <p:spPr>
          <a:xfrm>
            <a:off x="6364224" y="5010912"/>
            <a:ext cx="2286000" cy="530352"/>
          </a:xfrm>
          <a:prstGeom prst="rect">
            <a:avLst/>
          </a:prstGeom>
          <a:noFill/>
          <a:ln/>
        </p:spPr>
        <p:txBody>
          <a:bodyPr wrap="square" lIns="0" tIns="0" rIns="0" bIns="0" rtlCol="0" anchor="ctr"/>
          <a:lstStyle/>
          <a:p>
            <a:pPr indent="0" marL="0">
              <a:buNone/>
            </a:pPr>
            <a:r>
              <a:rPr lang="en-US" sz="1900" b="1" dirty="0">
                <a:solidFill>
                  <a:srgbClr val="15803D"/>
                </a:solidFill>
                <a:latin typeface="Plus Jakarta Sans" pitchFamily="34" charset="0"/>
                <a:ea typeface="Plus Jakarta Sans" pitchFamily="34" charset="-122"/>
                <a:cs typeface="Plus Jakarta Sans" pitchFamily="34" charset="-120"/>
              </a:rPr>
              <a:t>$3M a year</a:t>
            </a:r>
            <a:endParaRPr lang="en-US" sz="1900" dirty="0"/>
          </a:p>
        </p:txBody>
      </p:sp>
      <p:sp>
        <p:nvSpPr>
          <p:cNvPr id="26" name="Text 24"/>
          <p:cNvSpPr/>
          <p:nvPr/>
        </p:nvSpPr>
        <p:spPr>
          <a:xfrm>
            <a:off x="8951976" y="1810512"/>
            <a:ext cx="2889504" cy="457200"/>
          </a:xfrm>
          <a:prstGeom prst="chevron">
            <a:avLst/>
          </a:prstGeom>
          <a:solidFill>
            <a:srgbClr val="075985"/>
          </a:solidFill>
          <a:ln>
            <a:solidFill>
              <a:srgbClr val="075985"/>
            </a:solidFill>
          </a:ln>
        </p:spPr>
        <p:txBody>
          <a:bodyPr wrap="square" lIns="0" tIns="0" rIns="0" bIns="0" rtlCol="0" anchor="ctr"/>
          <a:lstStyle/>
          <a:p>
            <a:pPr algn="ctr" indent="0" marL="0">
              <a:buNone/>
            </a:pPr>
            <a:r>
              <a:rPr lang="en-US" sz="1000" b="1" dirty="0">
                <a:solidFill>
                  <a:srgbClr val="FFFFFF"/>
                </a:solidFill>
                <a:latin typeface="Plus Jakarta Sans" pitchFamily="34" charset="0"/>
                <a:ea typeface="Plus Jakarta Sans" pitchFamily="34" charset="-122"/>
                <a:cs typeface="Plus Jakarta Sans" pitchFamily="34" charset="-120"/>
              </a:rPr>
              <a:t>MONTH 24  •  PHASE 4</a:t>
            </a:r>
            <a:endParaRPr lang="en-US" sz="1000" dirty="0"/>
          </a:p>
        </p:txBody>
      </p:sp>
      <p:sp>
        <p:nvSpPr>
          <p:cNvPr id="27" name="Shape 25"/>
          <p:cNvSpPr/>
          <p:nvPr/>
        </p:nvSpPr>
        <p:spPr>
          <a:xfrm>
            <a:off x="8997696" y="2432304"/>
            <a:ext cx="2651760" cy="3200400"/>
          </a:xfrm>
          <a:prstGeom prst="roundRect">
            <a:avLst>
              <a:gd name="adj" fmla="val 2759"/>
            </a:avLst>
          </a:prstGeom>
          <a:solidFill>
            <a:srgbClr val="FFFFFF"/>
          </a:solidFill>
          <a:ln w="9525">
            <a:solidFill>
              <a:srgbClr val="E2E8F0"/>
            </a:solidFill>
            <a:prstDash val="solid"/>
          </a:ln>
          <a:effectLst>
            <a:outerShdw sx="100000" sy="100000" kx="0" ky="0" algn="bl" rotWithShape="0" blurRad="63500" dist="19050" dir="5400000">
              <a:srgbClr val="000000">
                <a:alpha val="10000"/>
              </a:srgbClr>
            </a:outerShdw>
          </a:effectLst>
        </p:spPr>
      </p:sp>
      <p:sp>
        <p:nvSpPr>
          <p:cNvPr id="28" name="Text 26"/>
          <p:cNvSpPr txBox="1"/>
          <p:nvPr/>
        </p:nvSpPr>
        <p:spPr>
          <a:xfrm>
            <a:off x="9180576" y="2560320"/>
            <a:ext cx="2286000" cy="457200"/>
          </a:xfrm>
          <a:prstGeom prst="rect">
            <a:avLst/>
          </a:prstGeom>
          <a:noFill/>
          <a:ln/>
        </p:spPr>
        <p:txBody>
          <a:bodyPr wrap="square" lIns="0" tIns="0" rIns="0" bIns="0" rtlCol="0" anchor="t"/>
          <a:lstStyle/>
          <a:p>
            <a:pPr indent="0" marL="0">
              <a:buNone/>
            </a:pPr>
            <a:r>
              <a:rPr lang="en-US" sz="1350" b="1" dirty="0">
                <a:solidFill>
                  <a:srgbClr val="0F172A"/>
                </a:solidFill>
                <a:latin typeface="Plus Jakarta Sans" pitchFamily="34" charset="0"/>
                <a:ea typeface="Plus Jakarta Sans" pitchFamily="34" charset="-122"/>
                <a:cs typeface="Plus Jakarta Sans" pitchFamily="34" charset="-120"/>
              </a:rPr>
              <a:t>All goals met</a:t>
            </a:r>
            <a:endParaRPr lang="en-US" sz="1350" dirty="0"/>
          </a:p>
        </p:txBody>
      </p:sp>
      <p:sp>
        <p:nvSpPr>
          <p:cNvPr id="29" name="Text 27"/>
          <p:cNvSpPr txBox="1"/>
          <p:nvPr/>
        </p:nvSpPr>
        <p:spPr>
          <a:xfrm>
            <a:off x="9180576" y="3035808"/>
            <a:ext cx="2286000" cy="1234440"/>
          </a:xfrm>
          <a:prstGeom prst="rect">
            <a:avLst/>
          </a:prstGeom>
          <a:noFill/>
          <a:ln/>
        </p:spPr>
        <p:txBody>
          <a:bodyPr wrap="square" lIns="0" tIns="0" rIns="0" bIns="0" rtlCol="0" anchor="t"/>
          <a:lstStyle/>
          <a:p>
            <a:pPr indent="0" marL="0">
              <a:buNone/>
            </a:pPr>
            <a:r>
              <a:rPr lang="en-US" sz="1000" dirty="0">
                <a:solidFill>
                  <a:srgbClr val="475569"/>
                </a:solidFill>
                <a:latin typeface="Plus Jakarta Sans" pitchFamily="34" charset="0"/>
                <a:ea typeface="Plus Jakarta Sans" pitchFamily="34" charset="-122"/>
                <a:cs typeface="Plus Jakarta Sans" pitchFamily="34" charset="-120"/>
              </a:rPr>
              <a:t>Run rate sustained, with the pattern extended to meter stations and other asset types under the same safety architecture.</a:t>
            </a:r>
            <a:endParaRPr lang="en-US" sz="1000" dirty="0"/>
          </a:p>
        </p:txBody>
      </p:sp>
      <p:sp>
        <p:nvSpPr>
          <p:cNvPr id="30" name="Shape 28"/>
          <p:cNvSpPr/>
          <p:nvPr/>
        </p:nvSpPr>
        <p:spPr>
          <a:xfrm>
            <a:off x="9144000" y="4315968"/>
            <a:ext cx="2359152" cy="603504"/>
          </a:xfrm>
          <a:prstGeom prst="roundRect">
            <a:avLst>
              <a:gd name="adj" fmla="val 12121"/>
            </a:avLst>
          </a:prstGeom>
          <a:solidFill>
            <a:srgbClr val="F0F9FF"/>
          </a:solidFill>
          <a:ln w="9525">
            <a:solidFill>
              <a:srgbClr val="E0F2FE"/>
            </a:solidFill>
            <a:prstDash val="solid"/>
          </a:ln>
        </p:spPr>
      </p:sp>
      <p:sp>
        <p:nvSpPr>
          <p:cNvPr id="31" name="Text 29"/>
          <p:cNvSpPr txBox="1"/>
          <p:nvPr/>
        </p:nvSpPr>
        <p:spPr>
          <a:xfrm>
            <a:off x="9253728" y="4334256"/>
            <a:ext cx="2139696" cy="566928"/>
          </a:xfrm>
          <a:prstGeom prst="rect">
            <a:avLst/>
          </a:prstGeom>
          <a:noFill/>
          <a:ln/>
        </p:spPr>
        <p:txBody>
          <a:bodyPr wrap="square" lIns="0" tIns="0" rIns="0" bIns="0" rtlCol="0" anchor="ctr"/>
          <a:lstStyle/>
          <a:p>
            <a:pPr indent="0" marL="0">
              <a:buNone/>
            </a:pPr>
            <a:r>
              <a:rPr lang="en-US" sz="900" dirty="0">
                <a:solidFill>
                  <a:srgbClr val="334155"/>
                </a:solidFill>
                <a:latin typeface="Plus Jakarta Sans" pitchFamily="34" charset="0"/>
                <a:ea typeface="Plus Jakarta Sans" pitchFamily="34" charset="-122"/>
                <a:cs typeface="Plus Jakarta Sans" pitchFamily="34" charset="-120"/>
              </a:rPr>
              <a:t>All KPIs held, every stop drill under a minute</a:t>
            </a:r>
            <a:endParaRPr lang="en-US" sz="900" dirty="0"/>
          </a:p>
        </p:txBody>
      </p:sp>
      <p:sp>
        <p:nvSpPr>
          <p:cNvPr id="32" name="Text 30"/>
          <p:cNvSpPr txBox="1"/>
          <p:nvPr/>
        </p:nvSpPr>
        <p:spPr>
          <a:xfrm>
            <a:off x="9180576" y="5010912"/>
            <a:ext cx="2286000" cy="530352"/>
          </a:xfrm>
          <a:prstGeom prst="rect">
            <a:avLst/>
          </a:prstGeom>
          <a:noFill/>
          <a:ln/>
        </p:spPr>
        <p:txBody>
          <a:bodyPr wrap="square" lIns="0" tIns="0" rIns="0" bIns="0" rtlCol="0" anchor="ctr"/>
          <a:lstStyle/>
          <a:p>
            <a:pPr indent="0" marL="0">
              <a:buNone/>
            </a:pPr>
            <a:r>
              <a:rPr lang="en-US" sz="1900" b="1" dirty="0">
                <a:solidFill>
                  <a:srgbClr val="15803D"/>
                </a:solidFill>
                <a:latin typeface="Plus Jakarta Sans" pitchFamily="34" charset="0"/>
                <a:ea typeface="Plus Jakarta Sans" pitchFamily="34" charset="-122"/>
                <a:cs typeface="Plus Jakarta Sans" pitchFamily="34" charset="-120"/>
              </a:rPr>
              <a:t>$3.8M cumulative</a:t>
            </a:r>
            <a:endParaRPr lang="en-US" sz="1900" dirty="0"/>
          </a:p>
        </p:txBody>
      </p:sp>
      <p:sp>
        <p:nvSpPr>
          <p:cNvPr id="33" name="Shape 31"/>
          <p:cNvSpPr/>
          <p:nvPr/>
        </p:nvSpPr>
        <p:spPr>
          <a:xfrm>
            <a:off x="548640" y="5760720"/>
            <a:ext cx="11091672" cy="420624"/>
          </a:xfrm>
          <a:prstGeom prst="roundRect">
            <a:avLst>
              <a:gd name="adj" fmla="val 17391"/>
            </a:avLst>
          </a:prstGeom>
          <a:solidFill>
            <a:srgbClr val="0F172A"/>
          </a:solidFill>
          <a:ln w="9525">
            <a:solidFill>
              <a:srgbClr val="0F172A"/>
            </a:solidFill>
            <a:prstDash val="solid"/>
          </a:ln>
        </p:spPr>
      </p:sp>
      <p:sp>
        <p:nvSpPr>
          <p:cNvPr id="34" name="Text 32"/>
          <p:cNvSpPr txBox="1"/>
          <p:nvPr/>
        </p:nvSpPr>
        <p:spPr>
          <a:xfrm>
            <a:off x="777240" y="5760720"/>
            <a:ext cx="10698480" cy="420624"/>
          </a:xfrm>
          <a:prstGeom prst="rect">
            <a:avLst/>
          </a:prstGeom>
          <a:noFill/>
          <a:ln/>
        </p:spPr>
        <p:txBody>
          <a:bodyPr wrap="square" lIns="0" tIns="0" rIns="0" bIns="0" rtlCol="0" anchor="ctr"/>
          <a:lstStyle/>
          <a:p>
            <a:pPr indent="0" marL="0">
              <a:buNone/>
            </a:pPr>
            <a:r>
              <a:rPr lang="en-US" sz="1150" b="1" dirty="0">
                <a:solidFill>
                  <a:srgbClr val="FFFFFF"/>
                </a:solidFill>
                <a:latin typeface="Plus Jakarta Sans" pitchFamily="34" charset="0"/>
                <a:ea typeface="Plus Jakarta Sans" pitchFamily="34" charset="-122"/>
                <a:cs typeface="Plus Jakarta Sans" pitchFamily="34" charset="-120"/>
              </a:rPr>
              <a:t>Cumulative value by month 24: about $3.8M, before firm-service value and platform, model and change costs (illustrative)</a:t>
            </a:r>
            <a:endParaRPr lang="en-US" sz="1150" dirty="0"/>
          </a:p>
        </p:txBody>
      </p:sp>
      <p:sp>
        <p:nvSpPr>
          <p:cNvPr id="35" name="Text 33"/>
          <p:cNvSpPr txBox="1"/>
          <p:nvPr/>
        </p:nvSpPr>
        <p:spPr>
          <a:xfrm>
            <a:off x="548640" y="6382512"/>
            <a:ext cx="10241280" cy="347472"/>
          </a:xfrm>
          <a:prstGeom prst="rect">
            <a:avLst/>
          </a:prstGeom>
          <a:noFill/>
          <a:ln/>
        </p:spPr>
        <p:txBody>
          <a:bodyPr wrap="square" lIns="0" tIns="0" rIns="0" bIns="0" rtlCol="0" anchor="t"/>
          <a:lstStyle/>
          <a:p>
            <a:pPr indent="0" marL="0">
              <a:buNone/>
            </a:pPr>
            <a:r>
              <a:rPr lang="en-US" sz="850" dirty="0">
                <a:solidFill>
                  <a:srgbClr val="64748B"/>
                </a:solidFill>
                <a:latin typeface="Plus Jakarta Sans" pitchFamily="34" charset="0"/>
                <a:ea typeface="Plus Jakarta Sans" pitchFamily="34" charset="-122"/>
                <a:cs typeface="Plus Jakarta Sans" pitchFamily="34" charset="-120"/>
              </a:rPr>
              <a:t>Illustrative: 2 outages × $180,000 plus 480 engineering hours at month 3, 6 outages and 5 hours per event at month 8, and the full business case from month 12.</a:t>
            </a:r>
            <a:endParaRPr lang="en-US" sz="850" dirty="0"/>
          </a:p>
        </p:txBody>
      </p:sp>
      <p:sp>
        <p:nvSpPr>
          <p:cNvPr id="36" name="Text 34"/>
          <p:cNvSpPr txBox="1"/>
          <p:nvPr/>
        </p:nvSpPr>
        <p:spPr>
          <a:xfrm>
            <a:off x="11183112" y="6419088"/>
            <a:ext cx="457200" cy="228600"/>
          </a:xfrm>
          <a:prstGeom prst="rect">
            <a:avLst/>
          </a:prstGeom>
          <a:noFill/>
          <a:ln/>
        </p:spPr>
        <p:txBody>
          <a:bodyPr wrap="square" lIns="0" tIns="0" rIns="0" bIns="0" rtlCol="0" anchor="t"/>
          <a:lstStyle/>
          <a:p>
            <a:pPr algn="r" indent="0" marL="0">
              <a:buNone/>
            </a:pPr>
            <a:r>
              <a:rPr lang="en-US" sz="900" dirty="0">
                <a:solidFill>
                  <a:srgbClr val="94A3B8"/>
                </a:solidFill>
                <a:latin typeface="Plus Jakarta Sans" pitchFamily="34" charset="0"/>
                <a:ea typeface="Plus Jakarta Sans" pitchFamily="34" charset="-122"/>
                <a:cs typeface="Plus Jakarta Sans" pitchFamily="34" charset="-120"/>
              </a:rPr>
              <a:t>55</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How value builds across the four phases</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AI Control Plane, slide 55: How value builds across the four phases</dc:title>
  <dc:subject>One slide from The AI Control Plane: Executive Briefing, by John Fisher (2026), CC BY-NC-ND 4.0</dc:subject>
  <dc:creator>John Fisher</dc:creator>
  <cp:lastModifiedBy>John Fisher</cp:lastModifiedBy>
  <cp:revision>1</cp:revision>
  <dcterms:created xsi:type="dcterms:W3CDTF">2026-10-14T20:43:52Z</dcterms:created>
  <dcterms:modified xsi:type="dcterms:W3CDTF">2026-10-14T20:43:52Z</dcterms:modified>
</cp:coreProperties>
</file>