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308" r:id="rId54"/>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54" Type="http://schemas.openxmlformats.org/officeDocument/2006/relationships/slide" Target="slides/slide53.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How MuleSoft Agent Fabric, custom Omni Gateway policies and Informatica realize the vendor-neutral design. Colors show which vendor fills each role. Grey boxes remain the operator's choice, including the control systems, historian, safety systems and models.</a:t>
            </a:r>
          </a:p>
          <a:p>
            <a:pPr marL="228600" indent="-228600">
              <a:spcAft>
                <a:spcPts val="300"/>
              </a:spcAft>
              <a:buFont typeface="Arial"/>
              <a:buChar char="•"/>
            </a:pPr>
            <a:r>
              <a:rPr lang="en-US" dirty="0"/>
              <a:t>Registry and discovery: Agent Registry and Agent Scanners register operations agents and agents embedded in vendor platforms, with owners, tiers and limits [21].</a:t>
            </a:r>
          </a:p>
          <a:p>
            <a:pPr marL="228600" indent="-228600">
              <a:spcAft>
                <a:spcPts val="300"/>
              </a:spcAft>
              <a:buFont typeface="Arial"/>
              <a:buChar char="•"/>
            </a:pPr>
            <a:r>
              <a:rPr lang="en-US" dirty="0"/>
              <a:t>Orchestration: Agent Broker with guided determinism enforces the fixed gates: no setpoint request without a controller's approval, no large change without a supervisor [21].</a:t>
            </a:r>
          </a:p>
          <a:p>
            <a:pPr marL="228600" indent="-228600">
              <a:spcAft>
                <a:spcPts val="300"/>
              </a:spcAft>
              <a:buFont typeface="Arial"/>
              <a:buChar char="•"/>
            </a:pPr>
            <a:r>
              <a:rPr lang="en-US" dirty="0"/>
              <a:t>Gateway: AI Gateway is the single policy point for LLM and MCP traffic. Omni Gateway applies mTLS, OAuth and rate limits to APIs and A2A [21][78].</a:t>
            </a:r>
          </a:p>
          <a:p>
            <a:pPr marL="228600" indent="-228600">
              <a:spcAft>
                <a:spcPts val="300"/>
              </a:spcAft>
              <a:buFont typeface="Arial"/>
              <a:buChar char="•"/>
            </a:pPr>
            <a:r>
              <a:rPr lang="en-US" dirty="0"/>
              <a:t>OT safeguards come from custom Omni Gateway policies built with the Policy Development Kit. Approval-to-Execution Binding checks that each setpoint request matches its approval and validity window, Cross-Session Aggregate-Risk Gate caps cumulative change across agents and sessions, and decoy and honeytoken policies flag agents outside the governed path [78]. They are custom code, supported by the operator or its partner, not MuleSoft products.</a:t>
            </a:r>
          </a:p>
          <a:p>
            <a:pPr marL="228600" indent="-228600">
              <a:spcAft>
                <a:spcPts val="300"/>
              </a:spcAft>
              <a:buFont typeface="Arial"/>
              <a:buChar char="•"/>
            </a:pPr>
            <a:r>
              <a:rPr lang="en-US" dirty="0"/>
              <a:t>Identity and control: Trusted Agent Identity supports on-behalf-of actions with mobile approval for permits and the return to service [21]. Agent Kill Switch stops all agent-originated OT requests in one action [21], and diagnostics and drafts are tested before release with the operator's evaluation tool.</a:t>
            </a:r>
          </a:p>
          <a:p>
            <a:pPr marL="228600" indent="-228600">
              <a:spcAft>
                <a:spcPts val="300"/>
              </a:spcAft>
              <a:buFont typeface="Arial"/>
              <a:buChar char="•"/>
            </a:pPr>
            <a:r>
              <a:rPr lang="en-US" dirty="0"/>
              <a:t>Tools: MCP Bridge and connectors for SAP S/4HANA, Workday and Snowflake. System APIs for the historian replica and permit-to-work (confirm connector coverage) [21].</a:t>
            </a:r>
          </a:p>
          <a:p>
            <a:pPr marL="228600" indent="-228600">
              <a:spcAft>
                <a:spcPts val="300"/>
              </a:spcAft>
              <a:buFont typeface="Arial"/>
              <a:buChar char="•"/>
            </a:pPr>
            <a:r>
              <a:rPr lang="en-US" dirty="0"/>
              <a:t>Data foundation (Informatica): Multidomain MDM holds asset, functional-location and tag golden records that agents reach through governed APIs, and data quality rules validate tag mappings and asset records, with exceptions routed to data stewards. Agents find data assets through the CDGC Metadata Search MCP server [77].</a:t>
            </a:r>
          </a:p>
          <a:p>
            <a:pPr marL="228600" indent="-228600">
              <a:spcAft>
                <a:spcPts val="300"/>
              </a:spcAft>
              <a:buFont typeface="Arial"/>
              <a:buChar char="•"/>
            </a:pPr>
            <a:r>
              <a:rPr lang="en-US" dirty="0"/>
              <a:t>Deployment: Runtime Fabric runs gateways, MCP servers and agents in the operator's data centers and industrial DMZ [21].</a:t>
            </a:r>
          </a:p>
          <a:p>
            <a:pPr>
              <a:spcAft>
                <a:spcPts val="600"/>
              </a:spcAft>
            </a:pPr>
            <a:r>
              <a:rPr lang="en-US" dirty="0"/>
              <a:t>Credit: John Fisher, The AI Control Plane: Executive Briefing (2026), slide 53,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53</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3  •  REALIZING THE ARCHITECTURE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Realized with MuleSoft Agent Fabric and Informatica</a:t>
            </a:r>
            <a:endParaRPr lang="en-US" sz="2600" dirty="0"/>
          </a:p>
        </p:txBody>
      </p:sp>
      <p:sp>
        <p:nvSpPr>
          <p:cNvPr id="4" name="Shape 2"/>
          <p:cNvSpPr/>
          <p:nvPr/>
        </p:nvSpPr>
        <p:spPr>
          <a:xfrm>
            <a:off x="6834226" y="420624"/>
            <a:ext cx="155448" cy="155448"/>
          </a:xfrm>
          <a:prstGeom prst="roundRect">
            <a:avLst>
              <a:gd name="adj" fmla="val 17647"/>
            </a:avLst>
          </a:prstGeom>
          <a:solidFill>
            <a:srgbClr val="E0F2FE"/>
          </a:solidFill>
          <a:ln w="9525">
            <a:solidFill>
              <a:srgbClr val="00A0DF"/>
            </a:solidFill>
            <a:prstDash val="solid"/>
          </a:ln>
        </p:spPr>
      </p:sp>
      <p:sp>
        <p:nvSpPr>
          <p:cNvPr id="5" name="Text 3"/>
          <p:cNvSpPr txBox="1"/>
          <p:nvPr/>
        </p:nvSpPr>
        <p:spPr>
          <a:xfrm>
            <a:off x="7044538" y="393192"/>
            <a:ext cx="546811"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MuleSoft</a:t>
            </a:r>
            <a:endParaRPr lang="en-US" sz="900" dirty="0"/>
          </a:p>
        </p:txBody>
      </p:sp>
      <p:sp>
        <p:nvSpPr>
          <p:cNvPr id="6" name="Shape 4"/>
          <p:cNvSpPr/>
          <p:nvPr/>
        </p:nvSpPr>
        <p:spPr>
          <a:xfrm>
            <a:off x="7701077" y="420624"/>
            <a:ext cx="155448" cy="155448"/>
          </a:xfrm>
          <a:prstGeom prst="roundRect">
            <a:avLst>
              <a:gd name="adj" fmla="val 17647"/>
            </a:avLst>
          </a:prstGeom>
          <a:solidFill>
            <a:srgbClr val="FFF7ED"/>
          </a:solidFill>
          <a:ln w="9525">
            <a:solidFill>
              <a:srgbClr val="FB923C"/>
            </a:solidFill>
            <a:prstDash val="solid"/>
          </a:ln>
        </p:spPr>
      </p:sp>
      <p:sp>
        <p:nvSpPr>
          <p:cNvPr id="7" name="Text 5"/>
          <p:cNvSpPr txBox="1"/>
          <p:nvPr/>
        </p:nvSpPr>
        <p:spPr>
          <a:xfrm>
            <a:off x="7911389" y="393192"/>
            <a:ext cx="727862"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Informatica</a:t>
            </a:r>
            <a:endParaRPr lang="en-US" sz="900" dirty="0"/>
          </a:p>
        </p:txBody>
      </p:sp>
      <p:sp>
        <p:nvSpPr>
          <p:cNvPr id="8" name="Shape 6"/>
          <p:cNvSpPr/>
          <p:nvPr/>
        </p:nvSpPr>
        <p:spPr>
          <a:xfrm>
            <a:off x="8748979" y="420624"/>
            <a:ext cx="155448" cy="155448"/>
          </a:xfrm>
          <a:prstGeom prst="roundRect">
            <a:avLst>
              <a:gd name="adj" fmla="val 17647"/>
            </a:avLst>
          </a:prstGeom>
          <a:solidFill>
            <a:srgbClr val="F5F3FF"/>
          </a:solidFill>
          <a:ln w="9525">
            <a:solidFill>
              <a:srgbClr val="A78BFA"/>
            </a:solidFill>
            <a:prstDash val="solid"/>
          </a:ln>
        </p:spPr>
      </p:sp>
      <p:sp>
        <p:nvSpPr>
          <p:cNvPr id="9" name="Text 7"/>
          <p:cNvSpPr txBox="1"/>
          <p:nvPr/>
        </p:nvSpPr>
        <p:spPr>
          <a:xfrm>
            <a:off x="8959291" y="393192"/>
            <a:ext cx="1391717"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MuleSoft + Informatica</a:t>
            </a:r>
            <a:endParaRPr lang="en-US" sz="900" dirty="0"/>
          </a:p>
        </p:txBody>
      </p:sp>
      <p:sp>
        <p:nvSpPr>
          <p:cNvPr id="10" name="Shape 8"/>
          <p:cNvSpPr/>
          <p:nvPr/>
        </p:nvSpPr>
        <p:spPr>
          <a:xfrm>
            <a:off x="10460736" y="420624"/>
            <a:ext cx="155448" cy="155448"/>
          </a:xfrm>
          <a:prstGeom prst="roundRect">
            <a:avLst>
              <a:gd name="adj" fmla="val 17647"/>
            </a:avLst>
          </a:prstGeom>
          <a:solidFill>
            <a:srgbClr val="FFFFFF"/>
          </a:solidFill>
          <a:ln w="9525">
            <a:solidFill>
              <a:srgbClr val="CBD5E1"/>
            </a:solidFill>
            <a:prstDash val="solid"/>
          </a:ln>
        </p:spPr>
      </p:sp>
      <p:sp>
        <p:nvSpPr>
          <p:cNvPr id="11" name="Text 9"/>
          <p:cNvSpPr txBox="1"/>
          <p:nvPr/>
        </p:nvSpPr>
        <p:spPr>
          <a:xfrm>
            <a:off x="10671048" y="393192"/>
            <a:ext cx="969264"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Customer choice</a:t>
            </a:r>
            <a:endParaRPr lang="en-US" sz="900" dirty="0"/>
          </a:p>
        </p:txBody>
      </p:sp>
      <p:sp>
        <p:nvSpPr>
          <p:cNvPr id="12" name="Shape 10"/>
          <p:cNvSpPr/>
          <p:nvPr/>
        </p:nvSpPr>
        <p:spPr>
          <a:xfrm>
            <a:off x="548640" y="1325880"/>
            <a:ext cx="9427464" cy="498348"/>
          </a:xfrm>
          <a:prstGeom prst="roundRect">
            <a:avLst>
              <a:gd name="adj" fmla="val 11009"/>
            </a:avLst>
          </a:prstGeom>
          <a:solidFill>
            <a:srgbClr val="F8FAFC"/>
          </a:solidFill>
          <a:ln w="9525">
            <a:solidFill>
              <a:srgbClr val="E2E8F0"/>
            </a:solidFill>
            <a:prstDash val="solid"/>
          </a:ln>
        </p:spPr>
      </p:sp>
      <p:sp>
        <p:nvSpPr>
          <p:cNvPr id="13" name="Text 11"/>
          <p:cNvSpPr txBox="1"/>
          <p:nvPr/>
        </p:nvSpPr>
        <p:spPr>
          <a:xfrm>
            <a:off x="640080" y="1325880"/>
            <a:ext cx="1014984" cy="49834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USERS &amp; OPERATORS</a:t>
            </a:r>
            <a:endParaRPr lang="en-US" sz="1200" dirty="0"/>
          </a:p>
        </p:txBody>
      </p:sp>
      <p:sp>
        <p:nvSpPr>
          <p:cNvPr id="14" name="Text 12"/>
          <p:cNvSpPr/>
          <p:nvPr/>
        </p:nvSpPr>
        <p:spPr>
          <a:xfrm>
            <a:off x="1691640" y="138074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Control room console</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operator SCADA HMI</a:t>
            </a:r>
            <a:endParaRPr lang="en-US" sz="1000" dirty="0"/>
          </a:p>
        </p:txBody>
      </p:sp>
      <p:sp>
        <p:nvSpPr>
          <p:cNvPr id="15" name="Text 13"/>
          <p:cNvSpPr/>
          <p:nvPr/>
        </p:nvSpPr>
        <p:spPr>
          <a:xfrm>
            <a:off x="3765042" y="138074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Operations copilot</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Slack or Teams</a:t>
            </a:r>
            <a:endParaRPr lang="en-US" sz="1000" dirty="0"/>
          </a:p>
        </p:txBody>
      </p:sp>
      <p:sp>
        <p:nvSpPr>
          <p:cNvPr id="16" name="Text 14"/>
          <p:cNvSpPr/>
          <p:nvPr/>
        </p:nvSpPr>
        <p:spPr>
          <a:xfrm>
            <a:off x="5838444" y="1380744"/>
            <a:ext cx="2009394"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Mobile approvals</a:t>
            </a:r>
            <a:endParaRPr lang="en-US" sz="1000" dirty="0"/>
          </a:p>
          <a:p>
            <a:pPr algn="ctr" indent="0" marL="0">
              <a:buNone/>
            </a:pPr>
            <a:r>
              <a:rPr lang="en-US" sz="850" dirty="0">
                <a:solidFill>
                  <a:srgbClr val="0077B6"/>
                </a:solidFill>
                <a:latin typeface="Plus Jakarta Sans" pitchFamily="34" charset="0"/>
                <a:ea typeface="Plus Jakarta Sans" pitchFamily="34" charset="-122"/>
                <a:cs typeface="Plus Jakarta Sans" pitchFamily="34" charset="-120"/>
              </a:rPr>
              <a:t>Trusted Agent Identity</a:t>
            </a:r>
            <a:endParaRPr lang="en-US" sz="1000" dirty="0"/>
          </a:p>
        </p:txBody>
      </p:sp>
      <p:sp>
        <p:nvSpPr>
          <p:cNvPr id="17" name="Text 15"/>
          <p:cNvSpPr/>
          <p:nvPr/>
        </p:nvSpPr>
        <p:spPr>
          <a:xfrm>
            <a:off x="7911846" y="138074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Compliance workspace</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operator choice</a:t>
            </a:r>
            <a:endParaRPr lang="en-US" sz="1000" dirty="0"/>
          </a:p>
        </p:txBody>
      </p:sp>
      <p:sp>
        <p:nvSpPr>
          <p:cNvPr id="18" name="Shape 16"/>
          <p:cNvSpPr/>
          <p:nvPr/>
        </p:nvSpPr>
        <p:spPr>
          <a:xfrm>
            <a:off x="548640" y="1874520"/>
            <a:ext cx="9427464" cy="498348"/>
          </a:xfrm>
          <a:prstGeom prst="roundRect">
            <a:avLst>
              <a:gd name="adj" fmla="val 11009"/>
            </a:avLst>
          </a:prstGeom>
          <a:solidFill>
            <a:srgbClr val="F8FAFC"/>
          </a:solidFill>
          <a:ln w="9525">
            <a:solidFill>
              <a:srgbClr val="E2E8F0"/>
            </a:solidFill>
            <a:prstDash val="solid"/>
          </a:ln>
        </p:spPr>
      </p:sp>
      <p:sp>
        <p:nvSpPr>
          <p:cNvPr id="19" name="Text 17"/>
          <p:cNvSpPr txBox="1"/>
          <p:nvPr/>
        </p:nvSpPr>
        <p:spPr>
          <a:xfrm>
            <a:off x="640080" y="1874520"/>
            <a:ext cx="1014984" cy="49834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AGENTS</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built anywhere, governed centrally</a:t>
            </a:r>
            <a:endParaRPr lang="en-US" sz="1200" dirty="0"/>
          </a:p>
        </p:txBody>
      </p:sp>
      <p:sp>
        <p:nvSpPr>
          <p:cNvPr id="20" name="Text 18"/>
          <p:cNvSpPr/>
          <p:nvPr/>
        </p:nvSpPr>
        <p:spPr>
          <a:xfrm>
            <a:off x="1691640" y="192938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Condition Monitoring</a:t>
            </a:r>
            <a:endParaRPr lang="en-US" sz="900" dirty="0"/>
          </a:p>
          <a:p>
            <a:pPr algn="ctr" indent="0" marL="0">
              <a:buNone/>
            </a:pPr>
            <a:r>
              <a:rPr lang="en-US" sz="750" dirty="0">
                <a:solidFill>
                  <a:srgbClr val="64748B"/>
                </a:solidFill>
                <a:latin typeface="Plus Jakarta Sans" pitchFamily="34" charset="0"/>
                <a:ea typeface="Plus Jakarta Sans" pitchFamily="34" charset="-122"/>
                <a:cs typeface="Plus Jakarta Sans" pitchFamily="34" charset="-120"/>
              </a:rPr>
              <a:t>operator ML</a:t>
            </a:r>
            <a:endParaRPr lang="en-US" sz="900" dirty="0"/>
          </a:p>
        </p:txBody>
      </p:sp>
      <p:sp>
        <p:nvSpPr>
          <p:cNvPr id="21" name="Text 19"/>
          <p:cNvSpPr/>
          <p:nvPr/>
        </p:nvSpPr>
        <p:spPr>
          <a:xfrm>
            <a:off x="3073908" y="192938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Diagnostics</a:t>
            </a:r>
            <a:endParaRPr lang="en-US" sz="900" dirty="0"/>
          </a:p>
          <a:p>
            <a:pPr algn="ctr" indent="0" marL="0">
              <a:buNone/>
            </a:pPr>
            <a:r>
              <a:rPr lang="en-US" sz="750" dirty="0">
                <a:solidFill>
                  <a:srgbClr val="64748B"/>
                </a:solidFill>
                <a:latin typeface="Plus Jakarta Sans" pitchFamily="34" charset="0"/>
                <a:ea typeface="Plus Jakarta Sans" pitchFamily="34" charset="-122"/>
                <a:cs typeface="Plus Jakarta Sans" pitchFamily="34" charset="-120"/>
              </a:rPr>
              <a:t>any platform</a:t>
            </a:r>
            <a:endParaRPr lang="en-US" sz="900" dirty="0"/>
          </a:p>
        </p:txBody>
      </p:sp>
      <p:sp>
        <p:nvSpPr>
          <p:cNvPr id="22" name="Text 20"/>
          <p:cNvSpPr/>
          <p:nvPr/>
        </p:nvSpPr>
        <p:spPr>
          <a:xfrm>
            <a:off x="4456176" y="192938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Flow &amp; Load Advisor</a:t>
            </a:r>
            <a:endParaRPr lang="en-US" sz="900" dirty="0"/>
          </a:p>
          <a:p>
            <a:pPr algn="ctr" indent="0" marL="0">
              <a:buNone/>
            </a:pPr>
            <a:r>
              <a:rPr lang="en-US" sz="750" dirty="0">
                <a:solidFill>
                  <a:srgbClr val="64748B"/>
                </a:solidFill>
                <a:latin typeface="Plus Jakarta Sans" pitchFamily="34" charset="0"/>
                <a:ea typeface="Plus Jakarta Sans" pitchFamily="34" charset="-122"/>
                <a:cs typeface="Plus Jakarta Sans" pitchFamily="34" charset="-120"/>
              </a:rPr>
              <a:t>any platform</a:t>
            </a:r>
            <a:endParaRPr lang="en-US" sz="900" dirty="0"/>
          </a:p>
        </p:txBody>
      </p:sp>
      <p:sp>
        <p:nvSpPr>
          <p:cNvPr id="23" name="Text 21"/>
          <p:cNvSpPr/>
          <p:nvPr/>
        </p:nvSpPr>
        <p:spPr>
          <a:xfrm>
            <a:off x="5838444" y="192938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Maintenance Planning</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MuleSoft + MCP tools</a:t>
            </a:r>
            <a:endParaRPr lang="en-US" sz="900" dirty="0"/>
          </a:p>
        </p:txBody>
      </p:sp>
      <p:sp>
        <p:nvSpPr>
          <p:cNvPr id="24" name="Text 22"/>
          <p:cNvSpPr/>
          <p:nvPr/>
        </p:nvSpPr>
        <p:spPr>
          <a:xfrm>
            <a:off x="7220712" y="192938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Crew &amp; Permit</a:t>
            </a:r>
            <a:endParaRPr lang="en-US" sz="900" dirty="0"/>
          </a:p>
          <a:p>
            <a:pPr algn="ctr" indent="0" marL="0">
              <a:buNone/>
            </a:pPr>
            <a:r>
              <a:rPr lang="en-US" sz="750" dirty="0">
                <a:solidFill>
                  <a:srgbClr val="64748B"/>
                </a:solidFill>
                <a:latin typeface="Plus Jakarta Sans" pitchFamily="34" charset="0"/>
                <a:ea typeface="Plus Jakarta Sans" pitchFamily="34" charset="-122"/>
                <a:cs typeface="Plus Jakarta Sans" pitchFamily="34" charset="-120"/>
              </a:rPr>
              <a:t>any platform</a:t>
            </a:r>
            <a:endParaRPr lang="en-US" sz="900" dirty="0"/>
          </a:p>
        </p:txBody>
      </p:sp>
      <p:sp>
        <p:nvSpPr>
          <p:cNvPr id="25" name="Text 23"/>
          <p:cNvSpPr/>
          <p:nvPr/>
        </p:nvSpPr>
        <p:spPr>
          <a:xfrm>
            <a:off x="8602980" y="192938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Compliance Records</a:t>
            </a:r>
            <a:endParaRPr lang="en-US" sz="900" dirty="0"/>
          </a:p>
          <a:p>
            <a:pPr algn="ctr" indent="0" marL="0">
              <a:buNone/>
            </a:pPr>
            <a:r>
              <a:rPr lang="en-US" sz="750" dirty="0">
                <a:solidFill>
                  <a:srgbClr val="64748B"/>
                </a:solidFill>
                <a:latin typeface="Plus Jakarta Sans" pitchFamily="34" charset="0"/>
                <a:ea typeface="Plus Jakarta Sans" pitchFamily="34" charset="-122"/>
                <a:cs typeface="Plus Jakarta Sans" pitchFamily="34" charset="-120"/>
              </a:rPr>
              <a:t>any platform</a:t>
            </a:r>
            <a:endParaRPr lang="en-US" sz="900" dirty="0"/>
          </a:p>
        </p:txBody>
      </p:sp>
      <p:sp>
        <p:nvSpPr>
          <p:cNvPr id="26" name="Shape 24"/>
          <p:cNvSpPr/>
          <p:nvPr/>
        </p:nvSpPr>
        <p:spPr>
          <a:xfrm>
            <a:off x="548640" y="2423160"/>
            <a:ext cx="9427464" cy="498348"/>
          </a:xfrm>
          <a:prstGeom prst="roundRect">
            <a:avLst>
              <a:gd name="adj" fmla="val 11009"/>
            </a:avLst>
          </a:prstGeom>
          <a:solidFill>
            <a:srgbClr val="F8FAFC"/>
          </a:solidFill>
          <a:ln w="9525">
            <a:solidFill>
              <a:srgbClr val="E2E8F0"/>
            </a:solidFill>
            <a:prstDash val="solid"/>
          </a:ln>
        </p:spPr>
      </p:sp>
      <p:sp>
        <p:nvSpPr>
          <p:cNvPr id="27" name="Text 25"/>
          <p:cNvSpPr txBox="1"/>
          <p:nvPr/>
        </p:nvSpPr>
        <p:spPr>
          <a:xfrm>
            <a:off x="640080" y="2423160"/>
            <a:ext cx="1014984" cy="49834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ORCHESTRATION</a:t>
            </a:r>
            <a:endParaRPr lang="en-US" sz="1200" dirty="0"/>
          </a:p>
        </p:txBody>
      </p:sp>
      <p:sp>
        <p:nvSpPr>
          <p:cNvPr id="28" name="Text 26"/>
          <p:cNvSpPr/>
          <p:nvPr/>
        </p:nvSpPr>
        <p:spPr>
          <a:xfrm>
            <a:off x="1691640" y="2478024"/>
            <a:ext cx="2009394"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Operations orchestration</a:t>
            </a:r>
            <a:endParaRPr lang="en-US" sz="1000" dirty="0"/>
          </a:p>
          <a:p>
            <a:pPr algn="ctr" indent="0" marL="0">
              <a:buNone/>
            </a:pPr>
            <a:r>
              <a:rPr lang="en-US" sz="850" dirty="0">
                <a:solidFill>
                  <a:srgbClr val="0077B6"/>
                </a:solidFill>
                <a:latin typeface="Plus Jakarta Sans" pitchFamily="34" charset="0"/>
                <a:ea typeface="Plus Jakarta Sans" pitchFamily="34" charset="-122"/>
                <a:cs typeface="Plus Jakarta Sans" pitchFamily="34" charset="-120"/>
              </a:rPr>
              <a:t>Agent Broker</a:t>
            </a:r>
            <a:endParaRPr lang="en-US" sz="1000" dirty="0"/>
          </a:p>
        </p:txBody>
      </p:sp>
      <p:sp>
        <p:nvSpPr>
          <p:cNvPr id="29" name="Text 27"/>
          <p:cNvSpPr/>
          <p:nvPr/>
        </p:nvSpPr>
        <p:spPr>
          <a:xfrm>
            <a:off x="3765042" y="2478024"/>
            <a:ext cx="2009394"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Deterministic gates</a:t>
            </a:r>
            <a:endParaRPr lang="en-US" sz="1000" dirty="0"/>
          </a:p>
          <a:p>
            <a:pPr algn="ctr" indent="0" marL="0">
              <a:buNone/>
            </a:pPr>
            <a:r>
              <a:rPr lang="en-US" sz="850" dirty="0">
                <a:solidFill>
                  <a:srgbClr val="0077B6"/>
                </a:solidFill>
                <a:latin typeface="Plus Jakarta Sans" pitchFamily="34" charset="0"/>
                <a:ea typeface="Plus Jakarta Sans" pitchFamily="34" charset="-122"/>
                <a:cs typeface="Plus Jakarta Sans" pitchFamily="34" charset="-120"/>
              </a:rPr>
              <a:t>guided determinism</a:t>
            </a:r>
            <a:endParaRPr lang="en-US" sz="1000" dirty="0"/>
          </a:p>
        </p:txBody>
      </p:sp>
      <p:sp>
        <p:nvSpPr>
          <p:cNvPr id="30" name="Text 28"/>
          <p:cNvSpPr/>
          <p:nvPr/>
        </p:nvSpPr>
        <p:spPr>
          <a:xfrm>
            <a:off x="5838444" y="2478024"/>
            <a:ext cx="2009394"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A2A delegation</a:t>
            </a:r>
            <a:endParaRPr lang="en-US" sz="1000" dirty="0"/>
          </a:p>
          <a:p>
            <a:pPr algn="ctr" indent="0" marL="0">
              <a:buNone/>
            </a:pPr>
            <a:r>
              <a:rPr lang="en-US" sz="850" dirty="0">
                <a:solidFill>
                  <a:srgbClr val="0077B6"/>
                </a:solidFill>
                <a:latin typeface="Plus Jakarta Sans" pitchFamily="34" charset="0"/>
                <a:ea typeface="Plus Jakarta Sans" pitchFamily="34" charset="-122"/>
                <a:cs typeface="Plus Jakarta Sans" pitchFamily="34" charset="-120"/>
              </a:rPr>
              <a:t>A2A support</a:t>
            </a:r>
            <a:endParaRPr lang="en-US" sz="1000" dirty="0"/>
          </a:p>
        </p:txBody>
      </p:sp>
      <p:sp>
        <p:nvSpPr>
          <p:cNvPr id="31" name="Text 29"/>
          <p:cNvSpPr/>
          <p:nvPr/>
        </p:nvSpPr>
        <p:spPr>
          <a:xfrm>
            <a:off x="7911846" y="2478024"/>
            <a:ext cx="2009394"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Event triggers</a:t>
            </a:r>
            <a:endParaRPr lang="en-US" sz="1000" dirty="0"/>
          </a:p>
          <a:p>
            <a:pPr algn="ctr" indent="0" marL="0">
              <a:buNone/>
            </a:pPr>
            <a:r>
              <a:rPr lang="en-US" sz="850" dirty="0">
                <a:solidFill>
                  <a:srgbClr val="0077B6"/>
                </a:solidFill>
                <a:latin typeface="Plus Jakarta Sans" pitchFamily="34" charset="0"/>
                <a:ea typeface="Plus Jakarta Sans" pitchFamily="34" charset="-122"/>
                <a:cs typeface="Plus Jakarta Sans" pitchFamily="34" charset="-120"/>
              </a:rPr>
              <a:t>MuleSoft event APIs</a:t>
            </a:r>
            <a:endParaRPr lang="en-US" sz="1000" dirty="0"/>
          </a:p>
        </p:txBody>
      </p:sp>
      <p:sp>
        <p:nvSpPr>
          <p:cNvPr id="32" name="Shape 30"/>
          <p:cNvSpPr/>
          <p:nvPr/>
        </p:nvSpPr>
        <p:spPr>
          <a:xfrm>
            <a:off x="548640" y="2971800"/>
            <a:ext cx="9427464" cy="498348"/>
          </a:xfrm>
          <a:prstGeom prst="roundRect">
            <a:avLst>
              <a:gd name="adj" fmla="val 11009"/>
            </a:avLst>
          </a:prstGeom>
          <a:solidFill>
            <a:srgbClr val="F8FAFC"/>
          </a:solidFill>
          <a:ln w="9525">
            <a:solidFill>
              <a:srgbClr val="E2E8F0"/>
            </a:solidFill>
            <a:prstDash val="solid"/>
          </a:ln>
        </p:spPr>
      </p:sp>
      <p:sp>
        <p:nvSpPr>
          <p:cNvPr id="33" name="Text 31"/>
          <p:cNvSpPr txBox="1"/>
          <p:nvPr/>
        </p:nvSpPr>
        <p:spPr>
          <a:xfrm>
            <a:off x="640080" y="2971800"/>
            <a:ext cx="1014984" cy="498348"/>
          </a:xfrm>
          <a:prstGeom prst="rect">
            <a:avLst/>
          </a:prstGeom>
          <a:noFill/>
          <a:ln/>
        </p:spPr>
        <p:txBody>
          <a:bodyPr wrap="square" lIns="0" tIns="0" rIns="0" bIns="0" rtlCol="0" anchor="ctr"/>
          <a:lstStyle/>
          <a:p>
            <a:pPr indent="0" marL="0">
              <a:buNone/>
            </a:pPr>
            <a:r>
              <a:rPr lang="en-US" sz="850" b="1" spc="30" kern="0" dirty="0">
                <a:solidFill>
                  <a:srgbClr val="0F172A"/>
                </a:solidFill>
                <a:latin typeface="Plus Jakarta Sans" pitchFamily="34" charset="0"/>
                <a:ea typeface="Plus Jakarta Sans" pitchFamily="34" charset="-122"/>
                <a:cs typeface="Plus Jakarta Sans" pitchFamily="34" charset="-120"/>
              </a:rPr>
              <a:t>CONTROL PLANE</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MuleSoft Agent Fabric</a:t>
            </a:r>
            <a:endParaRPr lang="en-US" sz="1200" dirty="0"/>
          </a:p>
        </p:txBody>
      </p:sp>
      <p:sp>
        <p:nvSpPr>
          <p:cNvPr id="34" name="Text 32"/>
          <p:cNvSpPr/>
          <p:nvPr/>
        </p:nvSpPr>
        <p:spPr>
          <a:xfrm>
            <a:off x="1691640" y="302666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Registry &amp; discovery</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Registry • Scanners</a:t>
            </a:r>
            <a:endParaRPr lang="en-US" sz="900" dirty="0"/>
          </a:p>
        </p:txBody>
      </p:sp>
      <p:sp>
        <p:nvSpPr>
          <p:cNvPr id="35" name="Text 33"/>
          <p:cNvSpPr/>
          <p:nvPr/>
        </p:nvSpPr>
        <p:spPr>
          <a:xfrm>
            <a:off x="3073908" y="302666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LLM &amp; MCP gateway</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AI Gateway</a:t>
            </a:r>
            <a:endParaRPr lang="en-US" sz="900" dirty="0"/>
          </a:p>
        </p:txBody>
      </p:sp>
      <p:sp>
        <p:nvSpPr>
          <p:cNvPr id="36" name="Text 34"/>
          <p:cNvSpPr/>
          <p:nvPr/>
        </p:nvSpPr>
        <p:spPr>
          <a:xfrm>
            <a:off x="4456176" y="302666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OT safeguards</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custom Omni Gateway policies</a:t>
            </a:r>
            <a:endParaRPr lang="en-US" sz="900" dirty="0"/>
          </a:p>
        </p:txBody>
      </p:sp>
      <p:sp>
        <p:nvSpPr>
          <p:cNvPr id="37" name="Text 35"/>
          <p:cNvSpPr/>
          <p:nvPr/>
        </p:nvSpPr>
        <p:spPr>
          <a:xfrm>
            <a:off x="5838444" y="302666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Agent identity</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Trusted Agent Identity</a:t>
            </a:r>
            <a:endParaRPr lang="en-US" sz="900" dirty="0"/>
          </a:p>
        </p:txBody>
      </p:sp>
      <p:sp>
        <p:nvSpPr>
          <p:cNvPr id="38" name="Text 36"/>
          <p:cNvSpPr/>
          <p:nvPr/>
        </p:nvSpPr>
        <p:spPr>
          <a:xfrm>
            <a:off x="7220712" y="302666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Visibility &amp; cost</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Visualizer • LLM Governance</a:t>
            </a:r>
            <a:endParaRPr lang="en-US" sz="900" dirty="0"/>
          </a:p>
        </p:txBody>
      </p:sp>
      <p:sp>
        <p:nvSpPr>
          <p:cNvPr id="39" name="Text 37"/>
          <p:cNvSpPr/>
          <p:nvPr/>
        </p:nvSpPr>
        <p:spPr>
          <a:xfrm>
            <a:off x="8602980" y="302666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Kill switch</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Agent Kill Switch</a:t>
            </a:r>
            <a:endParaRPr lang="en-US" sz="900" dirty="0"/>
          </a:p>
        </p:txBody>
      </p:sp>
      <p:sp>
        <p:nvSpPr>
          <p:cNvPr id="40" name="Shape 38"/>
          <p:cNvSpPr/>
          <p:nvPr/>
        </p:nvSpPr>
        <p:spPr>
          <a:xfrm>
            <a:off x="548640" y="3520440"/>
            <a:ext cx="9427464" cy="498348"/>
          </a:xfrm>
          <a:prstGeom prst="roundRect">
            <a:avLst>
              <a:gd name="adj" fmla="val 11009"/>
            </a:avLst>
          </a:prstGeom>
          <a:solidFill>
            <a:srgbClr val="F8FAFC"/>
          </a:solidFill>
          <a:ln w="9525">
            <a:solidFill>
              <a:srgbClr val="E2E8F0"/>
            </a:solidFill>
            <a:prstDash val="solid"/>
          </a:ln>
        </p:spPr>
      </p:sp>
      <p:sp>
        <p:nvSpPr>
          <p:cNvPr id="41" name="Text 39"/>
          <p:cNvSpPr txBox="1"/>
          <p:nvPr/>
        </p:nvSpPr>
        <p:spPr>
          <a:xfrm>
            <a:off x="640080" y="3520440"/>
            <a:ext cx="1014984" cy="498348"/>
          </a:xfrm>
          <a:prstGeom prst="rect">
            <a:avLst/>
          </a:prstGeom>
          <a:noFill/>
          <a:ln/>
        </p:spPr>
        <p:txBody>
          <a:bodyPr wrap="square" lIns="0" tIns="0" rIns="0" bIns="0" rtlCol="0" anchor="ctr"/>
          <a:lstStyle/>
          <a:p>
            <a:pPr indent="0" marL="0">
              <a:buNone/>
            </a:pPr>
            <a:r>
              <a:rPr lang="en-US" sz="850" b="1" spc="30" kern="0" dirty="0">
                <a:solidFill>
                  <a:srgbClr val="5B21B6"/>
                </a:solidFill>
                <a:latin typeface="Plus Jakarta Sans" pitchFamily="34" charset="0"/>
                <a:ea typeface="Plus Jakarta Sans" pitchFamily="34" charset="-122"/>
                <a:cs typeface="Plus Jakarta Sans" pitchFamily="34" charset="-120"/>
              </a:rPr>
              <a:t>MODELS</a:t>
            </a:r>
            <a:endParaRPr lang="en-US" sz="1200" dirty="0"/>
          </a:p>
        </p:txBody>
      </p:sp>
      <p:sp>
        <p:nvSpPr>
          <p:cNvPr id="42" name="Text 40"/>
          <p:cNvSpPr/>
          <p:nvPr/>
        </p:nvSpPr>
        <p:spPr>
          <a:xfrm>
            <a:off x="1691640" y="357530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Anomaly models</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operator ML platform</a:t>
            </a:r>
            <a:endParaRPr lang="en-US" sz="1000" dirty="0"/>
          </a:p>
        </p:txBody>
      </p:sp>
      <p:sp>
        <p:nvSpPr>
          <p:cNvPr id="43" name="Text 41"/>
          <p:cNvSpPr/>
          <p:nvPr/>
        </p:nvSpPr>
        <p:spPr>
          <a:xfrm>
            <a:off x="3765042" y="357530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Hydraulic model</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operator simulation</a:t>
            </a:r>
            <a:endParaRPr lang="en-US" sz="1000" dirty="0"/>
          </a:p>
        </p:txBody>
      </p:sp>
      <p:sp>
        <p:nvSpPr>
          <p:cNvPr id="44" name="Text 42"/>
          <p:cNvSpPr/>
          <p:nvPr/>
        </p:nvSpPr>
        <p:spPr>
          <a:xfrm>
            <a:off x="5838444" y="357530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Fine-tuned SLM</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operator data center</a:t>
            </a:r>
            <a:endParaRPr lang="en-US" sz="1000" dirty="0"/>
          </a:p>
        </p:txBody>
      </p:sp>
      <p:sp>
        <p:nvSpPr>
          <p:cNvPr id="45" name="Text 43"/>
          <p:cNvSpPr/>
          <p:nvPr/>
        </p:nvSpPr>
        <p:spPr>
          <a:xfrm>
            <a:off x="7911846" y="357530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Frontier LLMs</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via AI Gateway</a:t>
            </a:r>
            <a:endParaRPr lang="en-US" sz="1000" dirty="0"/>
          </a:p>
        </p:txBody>
      </p:sp>
      <p:sp>
        <p:nvSpPr>
          <p:cNvPr id="46" name="Shape 44"/>
          <p:cNvSpPr/>
          <p:nvPr/>
        </p:nvSpPr>
        <p:spPr>
          <a:xfrm>
            <a:off x="548640" y="4069080"/>
            <a:ext cx="9427464" cy="498348"/>
          </a:xfrm>
          <a:prstGeom prst="roundRect">
            <a:avLst>
              <a:gd name="adj" fmla="val 11009"/>
            </a:avLst>
          </a:prstGeom>
          <a:solidFill>
            <a:srgbClr val="F8FAFC"/>
          </a:solidFill>
          <a:ln w="9525">
            <a:solidFill>
              <a:srgbClr val="E2E8F0"/>
            </a:solidFill>
            <a:prstDash val="solid"/>
          </a:ln>
        </p:spPr>
      </p:sp>
      <p:sp>
        <p:nvSpPr>
          <p:cNvPr id="47" name="Text 45"/>
          <p:cNvSpPr txBox="1"/>
          <p:nvPr/>
        </p:nvSpPr>
        <p:spPr>
          <a:xfrm>
            <a:off x="640080" y="4069080"/>
            <a:ext cx="1014984" cy="498348"/>
          </a:xfrm>
          <a:prstGeom prst="rect">
            <a:avLst/>
          </a:prstGeom>
          <a:noFill/>
          <a:ln/>
        </p:spPr>
        <p:txBody>
          <a:bodyPr wrap="square" lIns="0" tIns="0" rIns="0" bIns="0" rtlCol="0" anchor="ctr"/>
          <a:lstStyle/>
          <a:p>
            <a:pPr indent="0" marL="0">
              <a:buNone/>
            </a:pPr>
            <a:r>
              <a:rPr lang="en-US" sz="850" b="1" spc="30" kern="0" dirty="0">
                <a:solidFill>
                  <a:srgbClr val="0F766E"/>
                </a:solidFill>
                <a:latin typeface="Plus Jakarta Sans" pitchFamily="34" charset="0"/>
                <a:ea typeface="Plus Jakarta Sans" pitchFamily="34" charset="-122"/>
                <a:cs typeface="Plus Jakarta Sans" pitchFamily="34" charset="-120"/>
              </a:rPr>
              <a:t>MCP SERVERS &amp; APIs</a:t>
            </a:r>
            <a:endParaRPr lang="en-US" sz="1200" dirty="0"/>
          </a:p>
        </p:txBody>
      </p:sp>
      <p:sp>
        <p:nvSpPr>
          <p:cNvPr id="48" name="Text 46"/>
          <p:cNvSpPr/>
          <p:nvPr/>
        </p:nvSpPr>
        <p:spPr>
          <a:xfrm>
            <a:off x="1691640" y="412394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MCP Bridge</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APIs become MCP tools</a:t>
            </a:r>
            <a:endParaRPr lang="en-US" sz="900" dirty="0"/>
          </a:p>
        </p:txBody>
      </p:sp>
      <p:sp>
        <p:nvSpPr>
          <p:cNvPr id="49" name="Text 47"/>
          <p:cNvSpPr/>
          <p:nvPr/>
        </p:nvSpPr>
        <p:spPr>
          <a:xfrm>
            <a:off x="3073908" y="412394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Historian API</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read • DMZ</a:t>
            </a:r>
            <a:endParaRPr lang="en-US" sz="900" dirty="0"/>
          </a:p>
        </p:txBody>
      </p:sp>
      <p:sp>
        <p:nvSpPr>
          <p:cNvPr id="50" name="Text 48"/>
          <p:cNvSpPr/>
          <p:nvPr/>
        </p:nvSpPr>
        <p:spPr>
          <a:xfrm>
            <a:off x="4456176" y="412394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Setpoint-request API</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gated • DMZ</a:t>
            </a:r>
            <a:endParaRPr lang="en-US" sz="900" dirty="0"/>
          </a:p>
        </p:txBody>
      </p:sp>
      <p:sp>
        <p:nvSpPr>
          <p:cNvPr id="51" name="Text 49"/>
          <p:cNvSpPr/>
          <p:nvPr/>
        </p:nvSpPr>
        <p:spPr>
          <a:xfrm>
            <a:off x="5838444" y="412394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SAP S/4HANA API</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MuleSoft connector</a:t>
            </a:r>
            <a:endParaRPr lang="en-US" sz="900" dirty="0"/>
          </a:p>
        </p:txBody>
      </p:sp>
      <p:sp>
        <p:nvSpPr>
          <p:cNvPr id="52" name="Text 50"/>
          <p:cNvSpPr/>
          <p:nvPr/>
        </p:nvSpPr>
        <p:spPr>
          <a:xfrm>
            <a:off x="7220712" y="4123944"/>
            <a:ext cx="1318260" cy="388620"/>
          </a:xfrm>
          <a:prstGeom prst="roundRect">
            <a:avLst>
              <a:gd name="adj" fmla="val 11765"/>
            </a:avLst>
          </a:prstGeom>
          <a:solidFill>
            <a:srgbClr val="E0F2FE"/>
          </a:solidFill>
          <a:ln w="9525">
            <a:solidFill>
              <a:srgbClr val="00A0DF"/>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Workday &amp; Snowflake</a:t>
            </a:r>
            <a:endParaRPr lang="en-US" sz="900" dirty="0"/>
          </a:p>
          <a:p>
            <a:pPr algn="ctr" indent="0" marL="0">
              <a:buNone/>
            </a:pPr>
            <a:r>
              <a:rPr lang="en-US" sz="750" dirty="0">
                <a:solidFill>
                  <a:srgbClr val="0077B6"/>
                </a:solidFill>
                <a:latin typeface="Plus Jakarta Sans" pitchFamily="34" charset="0"/>
                <a:ea typeface="Plus Jakarta Sans" pitchFamily="34" charset="-122"/>
                <a:cs typeface="Plus Jakarta Sans" pitchFamily="34" charset="-120"/>
              </a:rPr>
              <a:t>MuleSoft connectors</a:t>
            </a:r>
            <a:endParaRPr lang="en-US" sz="900" dirty="0"/>
          </a:p>
        </p:txBody>
      </p:sp>
      <p:sp>
        <p:nvSpPr>
          <p:cNvPr id="53" name="Text 51"/>
          <p:cNvSpPr/>
          <p:nvPr/>
        </p:nvSpPr>
        <p:spPr>
          <a:xfrm>
            <a:off x="8602980" y="4123944"/>
            <a:ext cx="1318260" cy="388620"/>
          </a:xfrm>
          <a:prstGeom prst="roundRect">
            <a:avLst>
              <a:gd name="adj" fmla="val 11765"/>
            </a:avLst>
          </a:prstGeom>
          <a:solidFill>
            <a:srgbClr val="FFF7ED"/>
          </a:solidFill>
          <a:ln w="9525">
            <a:solidFill>
              <a:srgbClr val="FB923C"/>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Data MCP tools</a:t>
            </a:r>
            <a:endParaRPr lang="en-US" sz="900" dirty="0"/>
          </a:p>
          <a:p>
            <a:pPr algn="ctr" indent="0" marL="0">
              <a:buNone/>
            </a:pPr>
            <a:r>
              <a:rPr lang="en-US" sz="750" dirty="0">
                <a:solidFill>
                  <a:srgbClr val="C2410C"/>
                </a:solidFill>
                <a:latin typeface="Plus Jakarta Sans" pitchFamily="34" charset="0"/>
                <a:ea typeface="Plus Jakarta Sans" pitchFamily="34" charset="-122"/>
                <a:cs typeface="Plus Jakarta Sans" pitchFamily="34" charset="-120"/>
              </a:rPr>
              <a:t>Informatica MCP servers</a:t>
            </a:r>
            <a:endParaRPr lang="en-US" sz="900" dirty="0"/>
          </a:p>
        </p:txBody>
      </p:sp>
      <p:sp>
        <p:nvSpPr>
          <p:cNvPr id="54" name="Shape 52"/>
          <p:cNvSpPr/>
          <p:nvPr/>
        </p:nvSpPr>
        <p:spPr>
          <a:xfrm>
            <a:off x="548640" y="4617720"/>
            <a:ext cx="9427464" cy="498348"/>
          </a:xfrm>
          <a:prstGeom prst="roundRect">
            <a:avLst>
              <a:gd name="adj" fmla="val 11009"/>
            </a:avLst>
          </a:prstGeom>
          <a:solidFill>
            <a:srgbClr val="F8FAFC"/>
          </a:solidFill>
          <a:ln w="9525">
            <a:solidFill>
              <a:srgbClr val="E2E8F0"/>
            </a:solidFill>
            <a:prstDash val="solid"/>
          </a:ln>
        </p:spPr>
      </p:sp>
      <p:sp>
        <p:nvSpPr>
          <p:cNvPr id="55" name="Text 53"/>
          <p:cNvSpPr txBox="1"/>
          <p:nvPr/>
        </p:nvSpPr>
        <p:spPr>
          <a:xfrm>
            <a:off x="640080" y="4617720"/>
            <a:ext cx="1014984" cy="498348"/>
          </a:xfrm>
          <a:prstGeom prst="rect">
            <a:avLst/>
          </a:prstGeom>
          <a:noFill/>
          <a:ln/>
        </p:spPr>
        <p:txBody>
          <a:bodyPr wrap="square" lIns="0" tIns="0" rIns="0" bIns="0" rtlCol="0" anchor="ctr"/>
          <a:lstStyle/>
          <a:p>
            <a:pPr indent="0" marL="0">
              <a:buNone/>
            </a:pPr>
            <a:r>
              <a:rPr lang="en-US" sz="850" b="1" spc="30" kern="0" dirty="0">
                <a:solidFill>
                  <a:srgbClr val="166534"/>
                </a:solidFill>
                <a:latin typeface="Plus Jakarta Sans" pitchFamily="34" charset="0"/>
                <a:ea typeface="Plus Jakarta Sans" pitchFamily="34" charset="-122"/>
                <a:cs typeface="Plus Jakarta Sans" pitchFamily="34" charset="-120"/>
              </a:rPr>
              <a:t>DATA GOVERNANCE</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Informatica</a:t>
            </a:r>
            <a:endParaRPr lang="en-US" sz="1200" dirty="0"/>
          </a:p>
        </p:txBody>
      </p:sp>
      <p:sp>
        <p:nvSpPr>
          <p:cNvPr id="56" name="Text 54"/>
          <p:cNvSpPr/>
          <p:nvPr/>
        </p:nvSpPr>
        <p:spPr>
          <a:xfrm>
            <a:off x="1691640" y="4672584"/>
            <a:ext cx="2009394" cy="388620"/>
          </a:xfrm>
          <a:prstGeom prst="roundRect">
            <a:avLst>
              <a:gd name="adj" fmla="val 11765"/>
            </a:avLst>
          </a:prstGeom>
          <a:solidFill>
            <a:srgbClr val="FFF7ED"/>
          </a:solidFill>
          <a:ln w="9525">
            <a:solidFill>
              <a:srgbClr val="FB923C"/>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Asset &amp; tag masters</a:t>
            </a:r>
            <a:endParaRPr lang="en-US" sz="1000" dirty="0"/>
          </a:p>
          <a:p>
            <a:pPr algn="ctr" indent="0" marL="0">
              <a:buNone/>
            </a:pPr>
            <a:r>
              <a:rPr lang="en-US" sz="850" dirty="0">
                <a:solidFill>
                  <a:srgbClr val="C2410C"/>
                </a:solidFill>
                <a:latin typeface="Plus Jakarta Sans" pitchFamily="34" charset="0"/>
                <a:ea typeface="Plus Jakarta Sans" pitchFamily="34" charset="-122"/>
                <a:cs typeface="Plus Jakarta Sans" pitchFamily="34" charset="-120"/>
              </a:rPr>
              <a:t>Multidomain MDM</a:t>
            </a:r>
            <a:endParaRPr lang="en-US" sz="1000" dirty="0"/>
          </a:p>
        </p:txBody>
      </p:sp>
      <p:sp>
        <p:nvSpPr>
          <p:cNvPr id="57" name="Text 55"/>
          <p:cNvSpPr/>
          <p:nvPr/>
        </p:nvSpPr>
        <p:spPr>
          <a:xfrm>
            <a:off x="3765042" y="4672584"/>
            <a:ext cx="2009394" cy="388620"/>
          </a:xfrm>
          <a:prstGeom prst="roundRect">
            <a:avLst>
              <a:gd name="adj" fmla="val 11765"/>
            </a:avLst>
          </a:prstGeom>
          <a:solidFill>
            <a:srgbClr val="FFF7ED"/>
          </a:solidFill>
          <a:ln w="9525">
            <a:solidFill>
              <a:srgbClr val="FB923C"/>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Glossary &amp; lineage</a:t>
            </a:r>
            <a:endParaRPr lang="en-US" sz="1000" dirty="0"/>
          </a:p>
          <a:p>
            <a:pPr algn="ctr" indent="0" marL="0">
              <a:buNone/>
            </a:pPr>
            <a:r>
              <a:rPr lang="en-US" sz="850" dirty="0">
                <a:solidFill>
                  <a:srgbClr val="C2410C"/>
                </a:solidFill>
                <a:latin typeface="Plus Jakarta Sans" pitchFamily="34" charset="0"/>
                <a:ea typeface="Plus Jakarta Sans" pitchFamily="34" charset="-122"/>
                <a:cs typeface="Plus Jakarta Sans" pitchFamily="34" charset="-120"/>
              </a:rPr>
              <a:t>Governance &amp; Catalog</a:t>
            </a:r>
            <a:endParaRPr lang="en-US" sz="1000" dirty="0"/>
          </a:p>
        </p:txBody>
      </p:sp>
      <p:sp>
        <p:nvSpPr>
          <p:cNvPr id="58" name="Text 56"/>
          <p:cNvSpPr/>
          <p:nvPr/>
        </p:nvSpPr>
        <p:spPr>
          <a:xfrm>
            <a:off x="5838444" y="4672584"/>
            <a:ext cx="2009394" cy="388620"/>
          </a:xfrm>
          <a:prstGeom prst="roundRect">
            <a:avLst>
              <a:gd name="adj" fmla="val 11765"/>
            </a:avLst>
          </a:prstGeom>
          <a:solidFill>
            <a:srgbClr val="FFF7ED"/>
          </a:solidFill>
          <a:ln w="9525">
            <a:solidFill>
              <a:srgbClr val="FB923C"/>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Data quality</a:t>
            </a:r>
            <a:endParaRPr lang="en-US" sz="1000" dirty="0"/>
          </a:p>
          <a:p>
            <a:pPr algn="ctr" indent="0" marL="0">
              <a:buNone/>
            </a:pPr>
            <a:r>
              <a:rPr lang="en-US" sz="850" dirty="0">
                <a:solidFill>
                  <a:srgbClr val="C2410C"/>
                </a:solidFill>
                <a:latin typeface="Plus Jakarta Sans" pitchFamily="34" charset="0"/>
                <a:ea typeface="Plus Jakarta Sans" pitchFamily="34" charset="-122"/>
                <a:cs typeface="Plus Jakarta Sans" pitchFamily="34" charset="-120"/>
              </a:rPr>
              <a:t>Informatica Data Quality</a:t>
            </a:r>
            <a:endParaRPr lang="en-US" sz="1000" dirty="0"/>
          </a:p>
        </p:txBody>
      </p:sp>
      <p:sp>
        <p:nvSpPr>
          <p:cNvPr id="59" name="Text 57"/>
          <p:cNvSpPr/>
          <p:nvPr/>
        </p:nvSpPr>
        <p:spPr>
          <a:xfrm>
            <a:off x="7911846" y="4672584"/>
            <a:ext cx="2009394" cy="388620"/>
          </a:xfrm>
          <a:prstGeom prst="roundRect">
            <a:avLst>
              <a:gd name="adj" fmla="val 11765"/>
            </a:avLst>
          </a:prstGeom>
          <a:solidFill>
            <a:srgbClr val="F5F3FF"/>
          </a:solidFill>
          <a:ln w="9525">
            <a:solidFill>
              <a:srgbClr val="A78BFA"/>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Catalog search</a:t>
            </a:r>
            <a:endParaRPr lang="en-US" sz="1000" dirty="0"/>
          </a:p>
          <a:p>
            <a:pPr algn="ctr" indent="0" marL="0">
              <a:buNone/>
            </a:pPr>
            <a:r>
              <a:rPr lang="en-US" sz="850" dirty="0">
                <a:solidFill>
                  <a:srgbClr val="6D28D9"/>
                </a:solidFill>
                <a:latin typeface="Plus Jakarta Sans" pitchFamily="34" charset="0"/>
                <a:ea typeface="Plus Jakarta Sans" pitchFamily="34" charset="-122"/>
                <a:cs typeface="Plus Jakarta Sans" pitchFamily="34" charset="-120"/>
              </a:rPr>
              <a:t>CDGC MCP • AI Gateway</a:t>
            </a:r>
            <a:endParaRPr lang="en-US" sz="1000" dirty="0"/>
          </a:p>
        </p:txBody>
      </p:sp>
      <p:sp>
        <p:nvSpPr>
          <p:cNvPr id="60" name="Shape 58"/>
          <p:cNvSpPr/>
          <p:nvPr/>
        </p:nvSpPr>
        <p:spPr>
          <a:xfrm>
            <a:off x="548640" y="5166360"/>
            <a:ext cx="9427464" cy="498348"/>
          </a:xfrm>
          <a:prstGeom prst="roundRect">
            <a:avLst>
              <a:gd name="adj" fmla="val 11009"/>
            </a:avLst>
          </a:prstGeom>
          <a:solidFill>
            <a:srgbClr val="F8FAFC"/>
          </a:solidFill>
          <a:ln w="9525">
            <a:solidFill>
              <a:srgbClr val="E2E8F0"/>
            </a:solidFill>
            <a:prstDash val="solid"/>
          </a:ln>
        </p:spPr>
      </p:sp>
      <p:sp>
        <p:nvSpPr>
          <p:cNvPr id="61" name="Text 59"/>
          <p:cNvSpPr txBox="1"/>
          <p:nvPr/>
        </p:nvSpPr>
        <p:spPr>
          <a:xfrm>
            <a:off x="640080" y="5166360"/>
            <a:ext cx="1014984" cy="49834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SYSTEMS OF RECORD</a:t>
            </a:r>
            <a:endParaRPr lang="en-US" sz="1200" dirty="0"/>
          </a:p>
        </p:txBody>
      </p:sp>
      <p:sp>
        <p:nvSpPr>
          <p:cNvPr id="62" name="Text 60"/>
          <p:cNvSpPr/>
          <p:nvPr/>
        </p:nvSpPr>
        <p:spPr>
          <a:xfrm>
            <a:off x="1691640" y="522122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SCADA &amp; historian</a:t>
            </a:r>
            <a:endParaRPr lang="en-US" sz="900" dirty="0"/>
          </a:p>
        </p:txBody>
      </p:sp>
      <p:sp>
        <p:nvSpPr>
          <p:cNvPr id="63" name="Text 61"/>
          <p:cNvSpPr/>
          <p:nvPr/>
        </p:nvSpPr>
        <p:spPr>
          <a:xfrm>
            <a:off x="3073908" y="522122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SAP S/4HANA</a:t>
            </a:r>
            <a:endParaRPr lang="en-US" sz="900" dirty="0"/>
          </a:p>
        </p:txBody>
      </p:sp>
      <p:sp>
        <p:nvSpPr>
          <p:cNvPr id="64" name="Text 62"/>
          <p:cNvSpPr/>
          <p:nvPr/>
        </p:nvSpPr>
        <p:spPr>
          <a:xfrm>
            <a:off x="4456176" y="522122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Workday HCM</a:t>
            </a:r>
            <a:endParaRPr lang="en-US" sz="900" dirty="0"/>
          </a:p>
        </p:txBody>
      </p:sp>
      <p:sp>
        <p:nvSpPr>
          <p:cNvPr id="65" name="Text 63"/>
          <p:cNvSpPr/>
          <p:nvPr/>
        </p:nvSpPr>
        <p:spPr>
          <a:xfrm>
            <a:off x="5838444" y="522122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Permit-to-work</a:t>
            </a:r>
            <a:endParaRPr lang="en-US" sz="900" dirty="0"/>
          </a:p>
        </p:txBody>
      </p:sp>
      <p:sp>
        <p:nvSpPr>
          <p:cNvPr id="66" name="Text 64"/>
          <p:cNvSpPr/>
          <p:nvPr/>
        </p:nvSpPr>
        <p:spPr>
          <a:xfrm>
            <a:off x="7220712" y="522122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GIS &amp; assets</a:t>
            </a:r>
            <a:endParaRPr lang="en-US" sz="900" dirty="0"/>
          </a:p>
        </p:txBody>
      </p:sp>
      <p:sp>
        <p:nvSpPr>
          <p:cNvPr id="67" name="Text 65"/>
          <p:cNvSpPr/>
          <p:nvPr/>
        </p:nvSpPr>
        <p:spPr>
          <a:xfrm>
            <a:off x="8602980" y="5221224"/>
            <a:ext cx="1318260"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Snowflake</a:t>
            </a:r>
            <a:endParaRPr lang="en-US" sz="900" dirty="0"/>
          </a:p>
        </p:txBody>
      </p:sp>
      <p:sp>
        <p:nvSpPr>
          <p:cNvPr id="68" name="Shape 66"/>
          <p:cNvSpPr/>
          <p:nvPr/>
        </p:nvSpPr>
        <p:spPr>
          <a:xfrm>
            <a:off x="548640" y="5715000"/>
            <a:ext cx="9427464" cy="498348"/>
          </a:xfrm>
          <a:prstGeom prst="roundRect">
            <a:avLst>
              <a:gd name="adj" fmla="val 11009"/>
            </a:avLst>
          </a:prstGeom>
          <a:solidFill>
            <a:srgbClr val="F8FAFC"/>
          </a:solidFill>
          <a:ln w="9525">
            <a:solidFill>
              <a:srgbClr val="E2E8F0"/>
            </a:solidFill>
            <a:prstDash val="solid"/>
          </a:ln>
        </p:spPr>
      </p:sp>
      <p:sp>
        <p:nvSpPr>
          <p:cNvPr id="69" name="Text 67"/>
          <p:cNvSpPr txBox="1"/>
          <p:nvPr/>
        </p:nvSpPr>
        <p:spPr>
          <a:xfrm>
            <a:off x="640080" y="5715000"/>
            <a:ext cx="1014984" cy="498348"/>
          </a:xfrm>
          <a:prstGeom prst="rect">
            <a:avLst/>
          </a:prstGeom>
          <a:noFill/>
          <a:ln/>
        </p:spPr>
        <p:txBody>
          <a:bodyPr wrap="square" lIns="0" tIns="0" rIns="0" bIns="0" rtlCol="0" anchor="ctr"/>
          <a:lstStyle/>
          <a:p>
            <a:pPr indent="0" marL="0">
              <a:buNone/>
            </a:pPr>
            <a:r>
              <a:rPr lang="en-US" sz="850" b="1" spc="30" kern="0" dirty="0">
                <a:solidFill>
                  <a:srgbClr val="9A3412"/>
                </a:solidFill>
                <a:latin typeface="Plus Jakarta Sans" pitchFamily="34" charset="0"/>
                <a:ea typeface="Plus Jakarta Sans" pitchFamily="34" charset="-122"/>
                <a:cs typeface="Plus Jakarta Sans" pitchFamily="34" charset="-120"/>
              </a:rPr>
              <a:t>SAFETY &amp; OT</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operator, independent</a:t>
            </a:r>
            <a:endParaRPr lang="en-US" sz="1200" dirty="0"/>
          </a:p>
        </p:txBody>
      </p:sp>
      <p:sp>
        <p:nvSpPr>
          <p:cNvPr id="70" name="Text 68"/>
          <p:cNvSpPr/>
          <p:nvPr/>
        </p:nvSpPr>
        <p:spPr>
          <a:xfrm>
            <a:off x="1691640" y="576986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SIS &amp; ESD</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act on their own</a:t>
            </a:r>
            <a:endParaRPr lang="en-US" sz="1000" dirty="0"/>
          </a:p>
        </p:txBody>
      </p:sp>
      <p:sp>
        <p:nvSpPr>
          <p:cNvPr id="71" name="Text 69"/>
          <p:cNvSpPr/>
          <p:nvPr/>
        </p:nvSpPr>
        <p:spPr>
          <a:xfrm>
            <a:off x="3765042" y="576986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Interlocks &amp; relief</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hardwired</a:t>
            </a:r>
            <a:endParaRPr lang="en-US" sz="1000" dirty="0"/>
          </a:p>
        </p:txBody>
      </p:sp>
      <p:sp>
        <p:nvSpPr>
          <p:cNvPr id="72" name="Text 70"/>
          <p:cNvSpPr/>
          <p:nvPr/>
        </p:nvSpPr>
        <p:spPr>
          <a:xfrm>
            <a:off x="5838444" y="576986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Control limits</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engineering</a:t>
            </a:r>
            <a:endParaRPr lang="en-US" sz="1000" dirty="0"/>
          </a:p>
        </p:txBody>
      </p:sp>
      <p:sp>
        <p:nvSpPr>
          <p:cNvPr id="73" name="Text 71"/>
          <p:cNvSpPr/>
          <p:nvPr/>
        </p:nvSpPr>
        <p:spPr>
          <a:xfrm>
            <a:off x="7911846" y="576986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Industrial DMZ</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zones &amp; conduits</a:t>
            </a:r>
            <a:endParaRPr lang="en-US" sz="1000" dirty="0"/>
          </a:p>
        </p:txBody>
      </p:sp>
      <p:sp>
        <p:nvSpPr>
          <p:cNvPr id="74" name="Shape 72"/>
          <p:cNvSpPr/>
          <p:nvPr/>
        </p:nvSpPr>
        <p:spPr>
          <a:xfrm>
            <a:off x="10058400" y="1325880"/>
            <a:ext cx="1581912" cy="2493935"/>
          </a:xfrm>
          <a:prstGeom prst="roundRect">
            <a:avLst>
              <a:gd name="adj" fmla="val 3468"/>
            </a:avLst>
          </a:prstGeom>
          <a:solidFill>
            <a:srgbClr val="FEF2F2"/>
          </a:solidFill>
          <a:ln w="9525">
            <a:solidFill>
              <a:srgbClr val="FECACA"/>
            </a:solidFill>
            <a:prstDash val="solid"/>
          </a:ln>
        </p:spPr>
      </p:sp>
      <p:sp>
        <p:nvSpPr>
          <p:cNvPr id="75" name="Text 73"/>
          <p:cNvSpPr txBox="1"/>
          <p:nvPr/>
        </p:nvSpPr>
        <p:spPr>
          <a:xfrm>
            <a:off x="10149840" y="1417320"/>
            <a:ext cx="1399032" cy="310896"/>
          </a:xfrm>
          <a:prstGeom prst="rect">
            <a:avLst/>
          </a:prstGeom>
          <a:noFill/>
          <a:ln/>
        </p:spPr>
        <p:txBody>
          <a:bodyPr wrap="square" lIns="0" tIns="0" rIns="0" bIns="0" rtlCol="0" anchor="t"/>
          <a:lstStyle/>
          <a:p>
            <a:pPr indent="0" marL="0">
              <a:buNone/>
            </a:pPr>
            <a:r>
              <a:rPr lang="en-US" sz="850" b="1" spc="50" kern="0" dirty="0">
                <a:solidFill>
                  <a:srgbClr val="B91C1C"/>
                </a:solidFill>
                <a:latin typeface="Plus Jakarta Sans" pitchFamily="34" charset="0"/>
                <a:ea typeface="Plus Jakarta Sans" pitchFamily="34" charset="-122"/>
                <a:cs typeface="Plus Jakarta Sans" pitchFamily="34" charset="-120"/>
              </a:rPr>
              <a:t>DEPLOY &amp; SECURE</a:t>
            </a:r>
            <a:endParaRPr lang="en-US" sz="850" dirty="0"/>
          </a:p>
        </p:txBody>
      </p:sp>
      <p:sp>
        <p:nvSpPr>
          <p:cNvPr id="76" name="Text 74"/>
          <p:cNvSpPr txBox="1"/>
          <p:nvPr/>
        </p:nvSpPr>
        <p:spPr>
          <a:xfrm>
            <a:off x="10113264" y="1746504"/>
            <a:ext cx="1490472" cy="2018447"/>
          </a:xfrm>
          <a:prstGeom prst="rect">
            <a:avLst/>
          </a:prstGeom>
          <a:noFill/>
          <a:ln/>
        </p:spPr>
        <p:txBody>
          <a:bodyPr wrap="square" lIns="0" tIns="0" rIns="0" bIns="0" rtlCol="0" anchor="t"/>
          <a:lstStyle/>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Runtime Fabric in data centers and the DMZ</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Omni Gateway: mTLS, OAuth, rate limits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Custom policies: bound approvals, cumulative limits, decoys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AI Gateway: token limits, masking</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Keys in the operator HSM</a:t>
            </a:r>
            <a:endParaRPr lang="en-US" sz="850" dirty="0"/>
          </a:p>
        </p:txBody>
      </p:sp>
      <p:sp>
        <p:nvSpPr>
          <p:cNvPr id="77" name="Shape 75"/>
          <p:cNvSpPr/>
          <p:nvPr/>
        </p:nvSpPr>
        <p:spPr>
          <a:xfrm>
            <a:off x="10058400" y="3911255"/>
            <a:ext cx="1581912" cy="2302093"/>
          </a:xfrm>
          <a:prstGeom prst="roundRect">
            <a:avLst>
              <a:gd name="adj" fmla="val 3468"/>
            </a:avLst>
          </a:prstGeom>
          <a:solidFill>
            <a:srgbClr val="FFFBEB"/>
          </a:solidFill>
          <a:ln w="9525">
            <a:solidFill>
              <a:srgbClr val="FDE68A"/>
            </a:solidFill>
            <a:prstDash val="solid"/>
          </a:ln>
        </p:spPr>
      </p:sp>
      <p:sp>
        <p:nvSpPr>
          <p:cNvPr id="78" name="Text 76"/>
          <p:cNvSpPr txBox="1"/>
          <p:nvPr/>
        </p:nvSpPr>
        <p:spPr>
          <a:xfrm>
            <a:off x="10149840" y="4002695"/>
            <a:ext cx="1399032" cy="310896"/>
          </a:xfrm>
          <a:prstGeom prst="rect">
            <a:avLst/>
          </a:prstGeom>
          <a:noFill/>
          <a:ln/>
        </p:spPr>
        <p:txBody>
          <a:bodyPr wrap="square" lIns="0" tIns="0" rIns="0" bIns="0" rtlCol="0" anchor="t"/>
          <a:lstStyle/>
          <a:p>
            <a:pPr indent="0" marL="0">
              <a:buNone/>
            </a:pPr>
            <a:r>
              <a:rPr lang="en-US" sz="850" b="1" spc="50" kern="0" dirty="0">
                <a:solidFill>
                  <a:srgbClr val="B45309"/>
                </a:solidFill>
                <a:latin typeface="Plus Jakarta Sans" pitchFamily="34" charset="0"/>
                <a:ea typeface="Plus Jakarta Sans" pitchFamily="34" charset="-122"/>
                <a:cs typeface="Plus Jakarta Sans" pitchFamily="34" charset="-120"/>
              </a:rPr>
              <a:t>OPERATE &amp; GOVERN</a:t>
            </a:r>
            <a:endParaRPr lang="en-US" sz="850" dirty="0"/>
          </a:p>
        </p:txBody>
      </p:sp>
      <p:sp>
        <p:nvSpPr>
          <p:cNvPr id="79" name="Text 77"/>
          <p:cNvSpPr txBox="1"/>
          <p:nvPr/>
        </p:nvSpPr>
        <p:spPr>
          <a:xfrm>
            <a:off x="10113264" y="4331879"/>
            <a:ext cx="1490472" cy="1826605"/>
          </a:xfrm>
          <a:prstGeom prst="rect">
            <a:avLst/>
          </a:prstGeom>
          <a:noFill/>
          <a:ln/>
        </p:spPr>
        <p:txBody>
          <a:bodyPr wrap="square" lIns="0" tIns="0" rIns="0" bIns="0" rtlCol="0" anchor="t"/>
          <a:lstStyle/>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Agent Visualizer: events &amp; risk</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Evaluation for diagnostics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Kill Switch for OT requests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Telemetry to SIEM &amp; OT monitoring</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Kill-switch &amp; approver drills</a:t>
            </a:r>
            <a:endParaRPr lang="en-US" sz="850" dirty="0"/>
          </a:p>
        </p:txBody>
      </p:sp>
      <p:sp>
        <p:nvSpPr>
          <p:cNvPr id="80" name="Text 78"/>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21, 77, 78. Custom policies are not MuleSoft products. Confirm connector coverage.</a:t>
            </a:r>
            <a:endParaRPr lang="en-US" sz="850" dirty="0"/>
          </a:p>
        </p:txBody>
      </p:sp>
      <p:sp>
        <p:nvSpPr>
          <p:cNvPr id="81" name="Text 79"/>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53</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Realized with MuleSoft Agent Fabric and Informatica</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53: Realized with MuleSoft Agent Fabric and Informatica</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