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307" r:id="rId53"/>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53" Type="http://schemas.openxmlformats.org/officeDocument/2006/relationships/slide" Target="slides/slide52.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Read the numbered steps top to bottom. They follow Elena's day.</a:t>
            </a:r>
          </a:p>
          <a:p>
            <a:pPr>
              <a:spcAft>
                <a:spcPts val="600"/>
              </a:spcAft>
            </a:pPr>
            <a:r>
              <a:rPr lang="en-US" dirty="0"/>
              <a:t>Steps 1–6 (05:40–06:00): the historian replica in the DMZ raises the anomaly, and the orchestrator delegates scoring and diagnosis over A2A [27]. The anomaly model scores Unit 2. The diagnostics agent reads maintenance history and engineering limits through MCP tools with a delegated token [92] and read-only scopes [26], and a private frontier model summarizes manufacturer guidance for the engineer.</a:t>
            </a:r>
          </a:p>
          <a:p>
            <a:pPr>
              <a:spcAft>
                <a:spcPts val="600"/>
              </a:spcAft>
            </a:pPr>
            <a:r>
              <a:rPr lang="en-US" dirty="0"/>
              <a:t>Steps 7–11 (06:10): the Flow &amp; Load Advisor runs the hydraulic check and proposes the load shift (Tier 1). Elena approves the exact change at the console. The control plane checks the binding, the ten-minute validity and the cumulative limit (custom Omni Gateway policies [78]). Only then does the setpoint-request service in the DMZ pass the change to the control system, which enforces its own engineering limits.</a:t>
            </a:r>
          </a:p>
          <a:p>
            <a:pPr>
              <a:spcAft>
                <a:spcPts val="600"/>
              </a:spcAft>
            </a:pPr>
            <a:r>
              <a:rPr lang="en-US" dirty="0"/>
              <a:t>Step 12 (07:30): the planning agent creates the notification and work order through SAP S/4HANA tools.</a:t>
            </a:r>
          </a:p>
          <a:p>
            <a:pPr>
              <a:spcAft>
                <a:spcPts val="600"/>
              </a:spcAft>
            </a:pPr>
            <a:r>
              <a:rPr lang="en-US" dirty="0"/>
              <a:t>Steps 13–15 (10:20–13:20): a delayed request is refused because its approval expired, and stale data from Station 15 drops the advisor to advice-only. When Station 9's safety system trips on its own, the agents only pause and advise.</a:t>
            </a:r>
          </a:p>
          <a:p>
            <a:pPr>
              <a:spcAft>
                <a:spcPts val="600"/>
              </a:spcAft>
            </a:pPr>
            <a:r>
              <a:rPr lang="en-US" dirty="0"/>
              <a:t>Steps 16–18 (14:00–18:30): the crew agent confirms qualifications and drafts the permit, the supervisor and Elena approve, and the records agent compiles the event record. Every hop emits an OpenTelemetry span and an audit event [94].</a:t>
            </a:r>
          </a:p>
          <a:p>
            <a:pPr>
              <a:spcAft>
                <a:spcPts val="600"/>
              </a:spcAft>
            </a:pPr>
            <a:r>
              <a:rPr lang="en-US" dirty="0"/>
              <a:t>Credit: John Fisher, The AI Control Plane: Executive Briefing (2026), slide 52,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52</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USE CASE 3  •  COMPONENT INTERACTION</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How the components work together in Elena’s day</a:t>
            </a:r>
            <a:endParaRPr lang="en-US" sz="2600" dirty="0"/>
          </a:p>
        </p:txBody>
      </p:sp>
      <p:sp>
        <p:nvSpPr>
          <p:cNvPr id="4" name="Shape 2"/>
          <p:cNvSpPr/>
          <p:nvPr/>
        </p:nvSpPr>
        <p:spPr>
          <a:xfrm>
            <a:off x="594360" y="1325880"/>
            <a:ext cx="1493085" cy="512064"/>
          </a:xfrm>
          <a:prstGeom prst="roundRect">
            <a:avLst>
              <a:gd name="adj" fmla="val 10714"/>
            </a:avLst>
          </a:prstGeom>
          <a:solidFill>
            <a:srgbClr val="F1F5F9"/>
          </a:solidFill>
          <a:ln w="9525">
            <a:solidFill>
              <a:srgbClr val="CBD5E1"/>
            </a:solidFill>
            <a:prstDash val="solid"/>
          </a:ln>
        </p:spPr>
      </p:sp>
      <p:sp>
        <p:nvSpPr>
          <p:cNvPr id="5" name="Text 3"/>
          <p:cNvSpPr txBox="1"/>
          <p:nvPr/>
        </p:nvSpPr>
        <p:spPr>
          <a:xfrm>
            <a:off x="621792"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Control room &amp; field</a:t>
            </a:r>
            <a:endParaRPr lang="en-US" sz="12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console • mobile</a:t>
            </a:r>
            <a:endParaRPr lang="en-US" sz="1200" dirty="0"/>
          </a:p>
        </p:txBody>
      </p:sp>
      <p:sp>
        <p:nvSpPr>
          <p:cNvPr id="6" name="Shape 4"/>
          <p:cNvSpPr/>
          <p:nvPr/>
        </p:nvSpPr>
        <p:spPr>
          <a:xfrm>
            <a:off x="1340902" y="1837944"/>
            <a:ext cx="0" cy="4425696"/>
          </a:xfrm>
          <a:prstGeom prst="line">
            <a:avLst/>
          </a:prstGeom>
          <a:noFill/>
          <a:ln w="12700">
            <a:solidFill>
              <a:srgbClr val="CBD5E1"/>
            </a:solidFill>
            <a:prstDash val="dash"/>
          </a:ln>
        </p:spPr>
      </p:sp>
      <p:sp>
        <p:nvSpPr>
          <p:cNvPr id="7" name="Shape 5"/>
          <p:cNvSpPr/>
          <p:nvPr/>
        </p:nvSpPr>
        <p:spPr>
          <a:xfrm>
            <a:off x="2178885" y="1325880"/>
            <a:ext cx="1493085" cy="512064"/>
          </a:xfrm>
          <a:prstGeom prst="roundRect">
            <a:avLst>
              <a:gd name="adj" fmla="val 10714"/>
            </a:avLst>
          </a:prstGeom>
          <a:solidFill>
            <a:srgbClr val="E0F2FE"/>
          </a:solidFill>
          <a:ln w="9525">
            <a:solidFill>
              <a:srgbClr val="BAE6FD"/>
            </a:solidFill>
            <a:prstDash val="solid"/>
          </a:ln>
        </p:spPr>
      </p:sp>
      <p:sp>
        <p:nvSpPr>
          <p:cNvPr id="8" name="Text 6"/>
          <p:cNvSpPr txBox="1"/>
          <p:nvPr/>
        </p:nvSpPr>
        <p:spPr>
          <a:xfrm>
            <a:off x="2206317"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Orchestrator</a:t>
            </a:r>
            <a:endParaRPr lang="en-US" sz="1200" dirty="0"/>
          </a:p>
          <a:p>
            <a:pPr algn="ctr" indent="0" marL="0">
              <a:buNone/>
            </a:pPr>
            <a:r>
              <a:rPr lang="en-US" sz="850" dirty="0">
                <a:solidFill>
                  <a:srgbClr val="0369A1"/>
                </a:solidFill>
                <a:latin typeface="Plus Jakarta Sans" pitchFamily="34" charset="0"/>
                <a:ea typeface="Plus Jakarta Sans" pitchFamily="34" charset="-122"/>
                <a:cs typeface="Plus Jakarta Sans" pitchFamily="34" charset="-120"/>
              </a:rPr>
              <a:t>dedicated ops tier</a:t>
            </a:r>
            <a:endParaRPr lang="en-US" sz="1200" dirty="0"/>
          </a:p>
        </p:txBody>
      </p:sp>
      <p:sp>
        <p:nvSpPr>
          <p:cNvPr id="9" name="Shape 7"/>
          <p:cNvSpPr/>
          <p:nvPr/>
        </p:nvSpPr>
        <p:spPr>
          <a:xfrm>
            <a:off x="2925427" y="1837944"/>
            <a:ext cx="0" cy="4425696"/>
          </a:xfrm>
          <a:prstGeom prst="line">
            <a:avLst/>
          </a:prstGeom>
          <a:noFill/>
          <a:ln w="12700">
            <a:solidFill>
              <a:srgbClr val="CBD5E1"/>
            </a:solidFill>
            <a:prstDash val="dash"/>
          </a:ln>
        </p:spPr>
      </p:sp>
      <p:sp>
        <p:nvSpPr>
          <p:cNvPr id="10" name="Shape 8"/>
          <p:cNvSpPr/>
          <p:nvPr/>
        </p:nvSpPr>
        <p:spPr>
          <a:xfrm>
            <a:off x="3763409" y="1325880"/>
            <a:ext cx="1493085" cy="512064"/>
          </a:xfrm>
          <a:prstGeom prst="roundRect">
            <a:avLst>
              <a:gd name="adj" fmla="val 10714"/>
            </a:avLst>
          </a:prstGeom>
          <a:solidFill>
            <a:srgbClr val="F0F9FF"/>
          </a:solidFill>
          <a:ln w="9525">
            <a:solidFill>
              <a:srgbClr val="BAE6FD"/>
            </a:solidFill>
            <a:prstDash val="solid"/>
          </a:ln>
        </p:spPr>
      </p:sp>
      <p:sp>
        <p:nvSpPr>
          <p:cNvPr id="11" name="Text 9"/>
          <p:cNvSpPr txBox="1"/>
          <p:nvPr/>
        </p:nvSpPr>
        <p:spPr>
          <a:xfrm>
            <a:off x="3790841"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Specialist agents</a:t>
            </a:r>
            <a:endParaRPr lang="en-US" sz="1200" dirty="0"/>
          </a:p>
          <a:p>
            <a:pPr algn="ctr" indent="0" marL="0">
              <a:buNone/>
            </a:pPr>
            <a:r>
              <a:rPr lang="en-US" sz="850" dirty="0">
                <a:solidFill>
                  <a:srgbClr val="0369A1"/>
                </a:solidFill>
                <a:latin typeface="Plus Jakarta Sans" pitchFamily="34" charset="0"/>
                <a:ea typeface="Plus Jakarta Sans" pitchFamily="34" charset="-122"/>
                <a:cs typeface="Plus Jakarta Sans" pitchFamily="34" charset="-120"/>
              </a:rPr>
              <a:t>A2A workers</a:t>
            </a:r>
            <a:endParaRPr lang="en-US" sz="1200" dirty="0"/>
          </a:p>
        </p:txBody>
      </p:sp>
      <p:sp>
        <p:nvSpPr>
          <p:cNvPr id="12" name="Shape 10"/>
          <p:cNvSpPr/>
          <p:nvPr/>
        </p:nvSpPr>
        <p:spPr>
          <a:xfrm>
            <a:off x="4509951" y="1837944"/>
            <a:ext cx="0" cy="4425696"/>
          </a:xfrm>
          <a:prstGeom prst="line">
            <a:avLst/>
          </a:prstGeom>
          <a:noFill/>
          <a:ln w="12700">
            <a:solidFill>
              <a:srgbClr val="CBD5E1"/>
            </a:solidFill>
            <a:prstDash val="dash"/>
          </a:ln>
        </p:spPr>
      </p:sp>
      <p:sp>
        <p:nvSpPr>
          <p:cNvPr id="13" name="Shape 11"/>
          <p:cNvSpPr/>
          <p:nvPr/>
        </p:nvSpPr>
        <p:spPr>
          <a:xfrm>
            <a:off x="5347934" y="1325880"/>
            <a:ext cx="1493085" cy="512064"/>
          </a:xfrm>
          <a:prstGeom prst="roundRect">
            <a:avLst>
              <a:gd name="adj" fmla="val 10714"/>
            </a:avLst>
          </a:prstGeom>
          <a:solidFill>
            <a:srgbClr val="0F172A"/>
          </a:solidFill>
          <a:ln w="9525">
            <a:solidFill>
              <a:srgbClr val="0F172A"/>
            </a:solidFill>
            <a:prstDash val="solid"/>
          </a:ln>
        </p:spPr>
      </p:sp>
      <p:sp>
        <p:nvSpPr>
          <p:cNvPr id="14" name="Text 12"/>
          <p:cNvSpPr txBox="1"/>
          <p:nvPr/>
        </p:nvSpPr>
        <p:spPr>
          <a:xfrm>
            <a:off x="5375366" y="1325880"/>
            <a:ext cx="1438221" cy="512064"/>
          </a:xfrm>
          <a:prstGeom prst="rect">
            <a:avLst/>
          </a:prstGeom>
          <a:noFill/>
          <a:ln/>
        </p:spPr>
        <p:txBody>
          <a:bodyPr wrap="square" lIns="0" tIns="0" rIns="0" bIns="0" rtlCol="0" anchor="ctr"/>
          <a:lstStyle/>
          <a:p>
            <a:pPr algn="ctr" indent="0" marL="0">
              <a:buNone/>
            </a:pPr>
            <a:r>
              <a:rPr lang="en-US" sz="1050" b="1" dirty="0">
                <a:solidFill>
                  <a:srgbClr val="FFFFFF"/>
                </a:solidFill>
                <a:latin typeface="Plus Jakarta Sans" pitchFamily="34" charset="0"/>
                <a:ea typeface="Plus Jakarta Sans" pitchFamily="34" charset="-122"/>
                <a:cs typeface="Plus Jakarta Sans" pitchFamily="34" charset="-120"/>
              </a:rPr>
              <a:t>Control plane</a:t>
            </a:r>
            <a:endParaRPr lang="en-US" sz="1200" dirty="0"/>
          </a:p>
          <a:p>
            <a:pPr algn="ctr" indent="0" marL="0">
              <a:buNone/>
            </a:pPr>
            <a:r>
              <a:rPr lang="en-US" sz="850" dirty="0">
                <a:solidFill>
                  <a:srgbClr val="7DD3FC"/>
                </a:solidFill>
                <a:latin typeface="Plus Jakarta Sans" pitchFamily="34" charset="0"/>
                <a:ea typeface="Plus Jakarta Sans" pitchFamily="34" charset="-122"/>
                <a:cs typeface="Plus Jakarta Sans" pitchFamily="34" charset="-120"/>
              </a:rPr>
              <a:t>gateway • policy • identity</a:t>
            </a:r>
            <a:endParaRPr lang="en-US" sz="1200" dirty="0"/>
          </a:p>
        </p:txBody>
      </p:sp>
      <p:sp>
        <p:nvSpPr>
          <p:cNvPr id="15" name="Shape 13"/>
          <p:cNvSpPr/>
          <p:nvPr/>
        </p:nvSpPr>
        <p:spPr>
          <a:xfrm>
            <a:off x="6094476" y="1837944"/>
            <a:ext cx="0" cy="4425696"/>
          </a:xfrm>
          <a:prstGeom prst="line">
            <a:avLst/>
          </a:prstGeom>
          <a:noFill/>
          <a:ln w="12700">
            <a:solidFill>
              <a:srgbClr val="CBD5E1"/>
            </a:solidFill>
            <a:prstDash val="dash"/>
          </a:ln>
        </p:spPr>
      </p:sp>
      <p:sp>
        <p:nvSpPr>
          <p:cNvPr id="16" name="Shape 14"/>
          <p:cNvSpPr/>
          <p:nvPr/>
        </p:nvSpPr>
        <p:spPr>
          <a:xfrm>
            <a:off x="6932458" y="1325880"/>
            <a:ext cx="1493085" cy="512064"/>
          </a:xfrm>
          <a:prstGeom prst="roundRect">
            <a:avLst>
              <a:gd name="adj" fmla="val 10714"/>
            </a:avLst>
          </a:prstGeom>
          <a:solidFill>
            <a:srgbClr val="F5F3FF"/>
          </a:solidFill>
          <a:ln w="9525">
            <a:solidFill>
              <a:srgbClr val="DDD6FE"/>
            </a:solidFill>
            <a:prstDash val="solid"/>
          </a:ln>
        </p:spPr>
      </p:sp>
      <p:sp>
        <p:nvSpPr>
          <p:cNvPr id="17" name="Text 15"/>
          <p:cNvSpPr txBox="1"/>
          <p:nvPr/>
        </p:nvSpPr>
        <p:spPr>
          <a:xfrm>
            <a:off x="6959890"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Models</a:t>
            </a:r>
            <a:endParaRPr lang="en-US" sz="1200" dirty="0"/>
          </a:p>
          <a:p>
            <a:pPr algn="ctr" indent="0" marL="0">
              <a:buNone/>
            </a:pPr>
            <a:r>
              <a:rPr lang="en-US" sz="850" dirty="0">
                <a:solidFill>
                  <a:srgbClr val="6D28D9"/>
                </a:solidFill>
                <a:latin typeface="Plus Jakarta Sans" pitchFamily="34" charset="0"/>
                <a:ea typeface="Plus Jakarta Sans" pitchFamily="34" charset="-122"/>
                <a:cs typeface="Plus Jakarta Sans" pitchFamily="34" charset="-120"/>
              </a:rPr>
              <a:t>ML • hydraulic • LLM</a:t>
            </a:r>
            <a:endParaRPr lang="en-US" sz="1200" dirty="0"/>
          </a:p>
        </p:txBody>
      </p:sp>
      <p:sp>
        <p:nvSpPr>
          <p:cNvPr id="18" name="Shape 16"/>
          <p:cNvSpPr/>
          <p:nvPr/>
        </p:nvSpPr>
        <p:spPr>
          <a:xfrm>
            <a:off x="7679001" y="1837944"/>
            <a:ext cx="0" cy="4425696"/>
          </a:xfrm>
          <a:prstGeom prst="line">
            <a:avLst/>
          </a:prstGeom>
          <a:noFill/>
          <a:ln w="12700">
            <a:solidFill>
              <a:srgbClr val="CBD5E1"/>
            </a:solidFill>
            <a:prstDash val="dash"/>
          </a:ln>
        </p:spPr>
      </p:sp>
      <p:sp>
        <p:nvSpPr>
          <p:cNvPr id="19" name="Shape 17"/>
          <p:cNvSpPr/>
          <p:nvPr/>
        </p:nvSpPr>
        <p:spPr>
          <a:xfrm>
            <a:off x="8516983" y="1325880"/>
            <a:ext cx="1493085" cy="512064"/>
          </a:xfrm>
          <a:prstGeom prst="roundRect">
            <a:avLst>
              <a:gd name="adj" fmla="val 10714"/>
            </a:avLst>
          </a:prstGeom>
          <a:solidFill>
            <a:srgbClr val="F0FDFA"/>
          </a:solidFill>
          <a:ln w="9525">
            <a:solidFill>
              <a:srgbClr val="99F6E4"/>
            </a:solidFill>
            <a:prstDash val="solid"/>
          </a:ln>
        </p:spPr>
      </p:sp>
      <p:sp>
        <p:nvSpPr>
          <p:cNvPr id="20" name="Text 18"/>
          <p:cNvSpPr txBox="1"/>
          <p:nvPr/>
        </p:nvSpPr>
        <p:spPr>
          <a:xfrm>
            <a:off x="8544415"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MCP servers &amp; APIs</a:t>
            </a:r>
            <a:endParaRPr lang="en-US" sz="1200" dirty="0"/>
          </a:p>
          <a:p>
            <a:pPr algn="ctr" indent="0" marL="0">
              <a:buNone/>
            </a:pPr>
            <a:r>
              <a:rPr lang="en-US" sz="850" dirty="0">
                <a:solidFill>
                  <a:srgbClr val="0F766E"/>
                </a:solidFill>
                <a:latin typeface="Plus Jakarta Sans" pitchFamily="34" charset="0"/>
                <a:ea typeface="Plus Jakarta Sans" pitchFamily="34" charset="-122"/>
                <a:cs typeface="Plus Jakarta Sans" pitchFamily="34" charset="-120"/>
              </a:rPr>
              <a:t>governed tools • DMZ</a:t>
            </a:r>
            <a:endParaRPr lang="en-US" sz="1200" dirty="0"/>
          </a:p>
        </p:txBody>
      </p:sp>
      <p:sp>
        <p:nvSpPr>
          <p:cNvPr id="21" name="Shape 19"/>
          <p:cNvSpPr/>
          <p:nvPr/>
        </p:nvSpPr>
        <p:spPr>
          <a:xfrm>
            <a:off x="9263525" y="1837944"/>
            <a:ext cx="0" cy="4425696"/>
          </a:xfrm>
          <a:prstGeom prst="line">
            <a:avLst/>
          </a:prstGeom>
          <a:noFill/>
          <a:ln w="12700">
            <a:solidFill>
              <a:srgbClr val="CBD5E1"/>
            </a:solidFill>
            <a:prstDash val="dash"/>
          </a:ln>
        </p:spPr>
      </p:sp>
      <p:sp>
        <p:nvSpPr>
          <p:cNvPr id="22" name="Shape 20"/>
          <p:cNvSpPr/>
          <p:nvPr/>
        </p:nvSpPr>
        <p:spPr>
          <a:xfrm>
            <a:off x="10101507" y="1325880"/>
            <a:ext cx="1493085" cy="512064"/>
          </a:xfrm>
          <a:prstGeom prst="roundRect">
            <a:avLst>
              <a:gd name="adj" fmla="val 10714"/>
            </a:avLst>
          </a:prstGeom>
          <a:solidFill>
            <a:srgbClr val="F1F5F9"/>
          </a:solidFill>
          <a:ln w="9525">
            <a:solidFill>
              <a:srgbClr val="CBD5E1"/>
            </a:solidFill>
            <a:prstDash val="solid"/>
          </a:ln>
        </p:spPr>
      </p:sp>
      <p:sp>
        <p:nvSpPr>
          <p:cNvPr id="23" name="Text 21"/>
          <p:cNvSpPr txBox="1"/>
          <p:nvPr/>
        </p:nvSpPr>
        <p:spPr>
          <a:xfrm>
            <a:off x="10128939"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OT &amp; systems</a:t>
            </a:r>
            <a:endParaRPr lang="en-US" sz="12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historian • SCADA • SAP</a:t>
            </a:r>
            <a:endParaRPr lang="en-US" sz="1200" dirty="0"/>
          </a:p>
        </p:txBody>
      </p:sp>
      <p:sp>
        <p:nvSpPr>
          <p:cNvPr id="24" name="Shape 22"/>
          <p:cNvSpPr/>
          <p:nvPr/>
        </p:nvSpPr>
        <p:spPr>
          <a:xfrm>
            <a:off x="10848050" y="1837944"/>
            <a:ext cx="0" cy="4425696"/>
          </a:xfrm>
          <a:prstGeom prst="line">
            <a:avLst/>
          </a:prstGeom>
          <a:noFill/>
          <a:ln w="12700">
            <a:solidFill>
              <a:srgbClr val="CBD5E1"/>
            </a:solidFill>
            <a:prstDash val="dash"/>
          </a:ln>
        </p:spPr>
      </p:sp>
      <p:sp>
        <p:nvSpPr>
          <p:cNvPr id="25" name="Shape 23"/>
          <p:cNvSpPr/>
          <p:nvPr/>
        </p:nvSpPr>
        <p:spPr>
          <a:xfrm flipH="1">
            <a:off x="2980291" y="2130552"/>
            <a:ext cx="7812895" cy="0"/>
          </a:xfrm>
          <a:prstGeom prst="line">
            <a:avLst/>
          </a:prstGeom>
          <a:noFill/>
          <a:ln w="15875">
            <a:solidFill>
              <a:srgbClr val="0369A1"/>
            </a:solidFill>
            <a:prstDash val="solid"/>
            <a:tailEnd type="triangle"/>
          </a:ln>
        </p:spPr>
      </p:sp>
      <p:sp>
        <p:nvSpPr>
          <p:cNvPr id="26" name="Text 24"/>
          <p:cNvSpPr txBox="1"/>
          <p:nvPr/>
        </p:nvSpPr>
        <p:spPr>
          <a:xfrm>
            <a:off x="2925427" y="1924812"/>
            <a:ext cx="7922623"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Historian replica: Unit 2 anomaly</a:t>
            </a:r>
            <a:endParaRPr lang="en-US" sz="900" dirty="0"/>
          </a:p>
        </p:txBody>
      </p:sp>
      <p:sp>
        <p:nvSpPr>
          <p:cNvPr id="27" name="Shape 25"/>
          <p:cNvSpPr/>
          <p:nvPr/>
        </p:nvSpPr>
        <p:spPr>
          <a:xfrm>
            <a:off x="2980291" y="2369910"/>
            <a:ext cx="1474797" cy="0"/>
          </a:xfrm>
          <a:prstGeom prst="line">
            <a:avLst/>
          </a:prstGeom>
          <a:noFill/>
          <a:ln w="15875">
            <a:solidFill>
              <a:srgbClr val="0369A1"/>
            </a:solidFill>
            <a:prstDash val="solid"/>
            <a:tailEnd type="triangle"/>
          </a:ln>
        </p:spPr>
      </p:sp>
      <p:sp>
        <p:nvSpPr>
          <p:cNvPr id="28" name="Text 26"/>
          <p:cNvSpPr txBox="1"/>
          <p:nvPr/>
        </p:nvSpPr>
        <p:spPr>
          <a:xfrm>
            <a:off x="2346089" y="2164170"/>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2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A2A: score, diagnose, propose</a:t>
            </a:r>
            <a:endParaRPr lang="en-US" sz="900" dirty="0"/>
          </a:p>
        </p:txBody>
      </p:sp>
      <p:sp>
        <p:nvSpPr>
          <p:cNvPr id="29" name="Shape 27"/>
          <p:cNvSpPr/>
          <p:nvPr/>
        </p:nvSpPr>
        <p:spPr>
          <a:xfrm>
            <a:off x="4564815" y="2609267"/>
            <a:ext cx="3059321" cy="0"/>
          </a:xfrm>
          <a:prstGeom prst="line">
            <a:avLst/>
          </a:prstGeom>
          <a:noFill/>
          <a:ln w="15875">
            <a:solidFill>
              <a:srgbClr val="0369A1"/>
            </a:solidFill>
            <a:prstDash val="solid"/>
            <a:tailEnd type="triangle"/>
          </a:ln>
        </p:spPr>
      </p:sp>
      <p:sp>
        <p:nvSpPr>
          <p:cNvPr id="30" name="Text 28"/>
          <p:cNvSpPr txBox="1"/>
          <p:nvPr/>
        </p:nvSpPr>
        <p:spPr>
          <a:xfrm>
            <a:off x="4509951" y="2403527"/>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3  </a:t>
            </a:r>
            <a:r>
              <a:rPr lang="en-US" sz="900" dirty="0">
                <a:solidFill>
                  <a:srgbClr val="0F172A"/>
                </a:solidFill>
                <a:latin typeface="Plus Jakarta Sans" pitchFamily="34" charset="0"/>
                <a:ea typeface="Plus Jakarta Sans" pitchFamily="34" charset="-122"/>
                <a:cs typeface="Plus Jakarta Sans" pitchFamily="34" charset="-120"/>
              </a:rPr>
              <a:t>Score (ML) and summarize (private LLM)</a:t>
            </a:r>
            <a:endParaRPr lang="en-US" sz="900" dirty="0"/>
          </a:p>
        </p:txBody>
      </p:sp>
      <p:sp>
        <p:nvSpPr>
          <p:cNvPr id="31" name="Shape 29"/>
          <p:cNvSpPr/>
          <p:nvPr/>
        </p:nvSpPr>
        <p:spPr>
          <a:xfrm>
            <a:off x="4564815" y="2848625"/>
            <a:ext cx="1474797" cy="0"/>
          </a:xfrm>
          <a:prstGeom prst="line">
            <a:avLst/>
          </a:prstGeom>
          <a:noFill/>
          <a:ln w="15875">
            <a:solidFill>
              <a:srgbClr val="0369A1"/>
            </a:solidFill>
            <a:prstDash val="solid"/>
            <a:tailEnd type="triangle"/>
          </a:ln>
        </p:spPr>
      </p:sp>
      <p:sp>
        <p:nvSpPr>
          <p:cNvPr id="32" name="Text 30"/>
          <p:cNvSpPr txBox="1"/>
          <p:nvPr/>
        </p:nvSpPr>
        <p:spPr>
          <a:xfrm>
            <a:off x="3930614" y="2642885"/>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4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MCP calls with delegated token</a:t>
            </a:r>
            <a:endParaRPr lang="en-US" sz="900" dirty="0"/>
          </a:p>
        </p:txBody>
      </p:sp>
      <p:sp>
        <p:nvSpPr>
          <p:cNvPr id="33" name="Shape 31"/>
          <p:cNvSpPr/>
          <p:nvPr/>
        </p:nvSpPr>
        <p:spPr>
          <a:xfrm>
            <a:off x="6149340" y="3087983"/>
            <a:ext cx="3059321" cy="0"/>
          </a:xfrm>
          <a:prstGeom prst="line">
            <a:avLst/>
          </a:prstGeom>
          <a:noFill/>
          <a:ln w="15875">
            <a:solidFill>
              <a:srgbClr val="0369A1"/>
            </a:solidFill>
            <a:prstDash val="solid"/>
            <a:tailEnd type="triangle"/>
          </a:ln>
        </p:spPr>
      </p:sp>
      <p:sp>
        <p:nvSpPr>
          <p:cNvPr id="34" name="Text 32"/>
          <p:cNvSpPr txBox="1"/>
          <p:nvPr/>
        </p:nvSpPr>
        <p:spPr>
          <a:xfrm>
            <a:off x="6094476" y="2882243"/>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5  </a:t>
            </a:r>
            <a:r>
              <a:rPr lang="en-US" sz="900" dirty="0">
                <a:solidFill>
                  <a:srgbClr val="0F172A"/>
                </a:solidFill>
                <a:latin typeface="Plus Jakarta Sans" pitchFamily="34" charset="0"/>
                <a:ea typeface="Plus Jakarta Sans" pitchFamily="34" charset="-122"/>
                <a:cs typeface="Plus Jakarta Sans" pitchFamily="34" charset="-120"/>
              </a:rPr>
              <a:t>Authorize read scopes and forward</a:t>
            </a:r>
            <a:endParaRPr lang="en-US" sz="900" dirty="0"/>
          </a:p>
        </p:txBody>
      </p:sp>
      <p:sp>
        <p:nvSpPr>
          <p:cNvPr id="35" name="Shape 33"/>
          <p:cNvSpPr/>
          <p:nvPr/>
        </p:nvSpPr>
        <p:spPr>
          <a:xfrm>
            <a:off x="9318389" y="3327340"/>
            <a:ext cx="1474797" cy="0"/>
          </a:xfrm>
          <a:prstGeom prst="line">
            <a:avLst/>
          </a:prstGeom>
          <a:noFill/>
          <a:ln w="15875">
            <a:solidFill>
              <a:srgbClr val="0369A1"/>
            </a:solidFill>
            <a:prstDash val="solid"/>
            <a:tailEnd type="triangle"/>
          </a:ln>
        </p:spPr>
      </p:sp>
      <p:sp>
        <p:nvSpPr>
          <p:cNvPr id="36" name="Text 34"/>
          <p:cNvSpPr txBox="1"/>
          <p:nvPr/>
        </p:nvSpPr>
        <p:spPr>
          <a:xfrm>
            <a:off x="8684187" y="3121600"/>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6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Maintenance history and limits</a:t>
            </a:r>
            <a:endParaRPr lang="en-US" sz="900" dirty="0"/>
          </a:p>
        </p:txBody>
      </p:sp>
      <p:sp>
        <p:nvSpPr>
          <p:cNvPr id="37" name="Shape 35"/>
          <p:cNvSpPr/>
          <p:nvPr/>
        </p:nvSpPr>
        <p:spPr>
          <a:xfrm>
            <a:off x="4564815" y="3566698"/>
            <a:ext cx="3059321" cy="0"/>
          </a:xfrm>
          <a:prstGeom prst="line">
            <a:avLst/>
          </a:prstGeom>
          <a:noFill/>
          <a:ln w="15875">
            <a:solidFill>
              <a:srgbClr val="0369A1"/>
            </a:solidFill>
            <a:prstDash val="solid"/>
            <a:tailEnd type="triangle"/>
          </a:ln>
        </p:spPr>
      </p:sp>
      <p:sp>
        <p:nvSpPr>
          <p:cNvPr id="38" name="Text 36"/>
          <p:cNvSpPr txBox="1"/>
          <p:nvPr/>
        </p:nvSpPr>
        <p:spPr>
          <a:xfrm>
            <a:off x="4509951" y="3360958"/>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7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Hydraulic check of the load shift</a:t>
            </a:r>
            <a:endParaRPr lang="en-US" sz="900" dirty="0"/>
          </a:p>
        </p:txBody>
      </p:sp>
      <p:sp>
        <p:nvSpPr>
          <p:cNvPr id="39" name="Shape 37"/>
          <p:cNvSpPr/>
          <p:nvPr/>
        </p:nvSpPr>
        <p:spPr>
          <a:xfrm flipH="1">
            <a:off x="1395766" y="3806056"/>
            <a:ext cx="3059321" cy="0"/>
          </a:xfrm>
          <a:prstGeom prst="line">
            <a:avLst/>
          </a:prstGeom>
          <a:noFill/>
          <a:ln w="15875">
            <a:solidFill>
              <a:srgbClr val="0369A1"/>
            </a:solidFill>
            <a:prstDash val="solid"/>
            <a:tailEnd type="triangle"/>
          </a:ln>
        </p:spPr>
      </p:sp>
      <p:sp>
        <p:nvSpPr>
          <p:cNvPr id="40" name="Text 38"/>
          <p:cNvSpPr txBox="1"/>
          <p:nvPr/>
        </p:nvSpPr>
        <p:spPr>
          <a:xfrm>
            <a:off x="1340902" y="3600316"/>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8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Tier 1: propose load shift</a:t>
            </a:r>
            <a:endParaRPr lang="en-US" sz="900" dirty="0"/>
          </a:p>
        </p:txBody>
      </p:sp>
      <p:sp>
        <p:nvSpPr>
          <p:cNvPr id="41" name="Shape 39"/>
          <p:cNvSpPr/>
          <p:nvPr/>
        </p:nvSpPr>
        <p:spPr>
          <a:xfrm>
            <a:off x="1395766" y="4045413"/>
            <a:ext cx="4643846" cy="0"/>
          </a:xfrm>
          <a:prstGeom prst="line">
            <a:avLst/>
          </a:prstGeom>
          <a:noFill/>
          <a:ln w="15875">
            <a:solidFill>
              <a:srgbClr val="0369A1"/>
            </a:solidFill>
            <a:prstDash val="solid"/>
            <a:tailEnd type="triangle"/>
          </a:ln>
        </p:spPr>
      </p:sp>
      <p:sp>
        <p:nvSpPr>
          <p:cNvPr id="42" name="Text 40"/>
          <p:cNvSpPr txBox="1"/>
          <p:nvPr/>
        </p:nvSpPr>
        <p:spPr>
          <a:xfrm>
            <a:off x="1340902" y="3839673"/>
            <a:ext cx="4753574"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9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Controller approves the exact change</a:t>
            </a:r>
            <a:endParaRPr lang="en-US" sz="900" dirty="0"/>
          </a:p>
        </p:txBody>
      </p:sp>
      <p:sp>
        <p:nvSpPr>
          <p:cNvPr id="43" name="Shape 41"/>
          <p:cNvSpPr/>
          <p:nvPr/>
        </p:nvSpPr>
        <p:spPr>
          <a:xfrm>
            <a:off x="6149340" y="4284771"/>
            <a:ext cx="3059321" cy="0"/>
          </a:xfrm>
          <a:prstGeom prst="line">
            <a:avLst/>
          </a:prstGeom>
          <a:noFill/>
          <a:ln w="15875">
            <a:solidFill>
              <a:srgbClr val="0369A1"/>
            </a:solidFill>
            <a:prstDash val="solid"/>
            <a:tailEnd type="triangle"/>
          </a:ln>
        </p:spPr>
      </p:sp>
      <p:sp>
        <p:nvSpPr>
          <p:cNvPr id="44" name="Text 42"/>
          <p:cNvSpPr txBox="1"/>
          <p:nvPr/>
        </p:nvSpPr>
        <p:spPr>
          <a:xfrm>
            <a:off x="6094476" y="4079031"/>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10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Check binding, expiry, cumulative limit</a:t>
            </a:r>
            <a:endParaRPr lang="en-US" sz="900" dirty="0"/>
          </a:p>
        </p:txBody>
      </p:sp>
      <p:sp>
        <p:nvSpPr>
          <p:cNvPr id="45" name="Shape 43"/>
          <p:cNvSpPr/>
          <p:nvPr/>
        </p:nvSpPr>
        <p:spPr>
          <a:xfrm>
            <a:off x="9318389" y="4524128"/>
            <a:ext cx="1474797" cy="0"/>
          </a:xfrm>
          <a:prstGeom prst="line">
            <a:avLst/>
          </a:prstGeom>
          <a:noFill/>
          <a:ln w="15875">
            <a:solidFill>
              <a:srgbClr val="0369A1"/>
            </a:solidFill>
            <a:prstDash val="solid"/>
            <a:tailEnd type="triangle"/>
          </a:ln>
        </p:spPr>
      </p:sp>
      <p:sp>
        <p:nvSpPr>
          <p:cNvPr id="46" name="Text 44"/>
          <p:cNvSpPr txBox="1"/>
          <p:nvPr/>
        </p:nvSpPr>
        <p:spPr>
          <a:xfrm>
            <a:off x="8684187" y="4318388"/>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11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Setpoint request via the DMZ</a:t>
            </a:r>
            <a:endParaRPr lang="en-US" sz="900" dirty="0"/>
          </a:p>
        </p:txBody>
      </p:sp>
      <p:sp>
        <p:nvSpPr>
          <p:cNvPr id="47" name="Shape 45"/>
          <p:cNvSpPr/>
          <p:nvPr/>
        </p:nvSpPr>
        <p:spPr>
          <a:xfrm>
            <a:off x="4564815" y="4763486"/>
            <a:ext cx="4643846" cy="0"/>
          </a:xfrm>
          <a:prstGeom prst="line">
            <a:avLst/>
          </a:prstGeom>
          <a:noFill/>
          <a:ln w="15875">
            <a:solidFill>
              <a:srgbClr val="0369A1"/>
            </a:solidFill>
            <a:prstDash val="solid"/>
            <a:tailEnd type="triangle"/>
          </a:ln>
        </p:spPr>
      </p:sp>
      <p:sp>
        <p:nvSpPr>
          <p:cNvPr id="48" name="Text 46"/>
          <p:cNvSpPr txBox="1"/>
          <p:nvPr/>
        </p:nvSpPr>
        <p:spPr>
          <a:xfrm>
            <a:off x="4509951" y="4557746"/>
            <a:ext cx="4753574"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12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Notification and work order</a:t>
            </a:r>
            <a:endParaRPr lang="en-US" sz="900" dirty="0"/>
          </a:p>
        </p:txBody>
      </p:sp>
      <p:sp>
        <p:nvSpPr>
          <p:cNvPr id="49" name="Shape 47"/>
          <p:cNvSpPr/>
          <p:nvPr/>
        </p:nvSpPr>
        <p:spPr>
          <a:xfrm flipH="1">
            <a:off x="4564815" y="5002844"/>
            <a:ext cx="1474797" cy="0"/>
          </a:xfrm>
          <a:prstGeom prst="line">
            <a:avLst/>
          </a:prstGeom>
          <a:noFill/>
          <a:ln w="15875">
            <a:solidFill>
              <a:srgbClr val="64748B"/>
            </a:solidFill>
            <a:prstDash val="dash"/>
            <a:tailEnd type="triangle"/>
          </a:ln>
        </p:spPr>
      </p:sp>
      <p:sp>
        <p:nvSpPr>
          <p:cNvPr id="50" name="Text 48"/>
          <p:cNvSpPr txBox="1"/>
          <p:nvPr/>
        </p:nvSpPr>
        <p:spPr>
          <a:xfrm>
            <a:off x="3930614" y="4797104"/>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13  </a:t>
            </a:r>
            <a:r>
              <a:rPr lang="en-US" sz="900" dirty="0">
                <a:solidFill>
                  <a:srgbClr val="0F172A"/>
                </a:solidFill>
                <a:latin typeface="Plus Jakarta Sans" pitchFamily="34" charset="0"/>
                <a:ea typeface="Plus Jakarta Sans" pitchFamily="34" charset="-122"/>
                <a:cs typeface="Plus Jakarta Sans" pitchFamily="34" charset="-120"/>
              </a:rPr>
              <a:t>Refuse expired approval and ask again</a:t>
            </a:r>
            <a:endParaRPr lang="en-US" sz="900" dirty="0"/>
          </a:p>
        </p:txBody>
      </p:sp>
      <p:sp>
        <p:nvSpPr>
          <p:cNvPr id="51" name="Shape 49"/>
          <p:cNvSpPr/>
          <p:nvPr/>
        </p:nvSpPr>
        <p:spPr>
          <a:xfrm flipH="1">
            <a:off x="2980291" y="5242201"/>
            <a:ext cx="7812895" cy="0"/>
          </a:xfrm>
          <a:prstGeom prst="line">
            <a:avLst/>
          </a:prstGeom>
          <a:noFill/>
          <a:ln w="15875">
            <a:solidFill>
              <a:srgbClr val="64748B"/>
            </a:solidFill>
            <a:prstDash val="dash"/>
            <a:tailEnd type="triangle"/>
          </a:ln>
        </p:spPr>
      </p:sp>
      <p:sp>
        <p:nvSpPr>
          <p:cNvPr id="52" name="Text 50"/>
          <p:cNvSpPr txBox="1"/>
          <p:nvPr/>
        </p:nvSpPr>
        <p:spPr>
          <a:xfrm>
            <a:off x="2925427" y="5036461"/>
            <a:ext cx="7922623"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14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Station 15 data stale: advice-only</a:t>
            </a:r>
            <a:endParaRPr lang="en-US" sz="900" dirty="0"/>
          </a:p>
        </p:txBody>
      </p:sp>
      <p:sp>
        <p:nvSpPr>
          <p:cNvPr id="53" name="Shape 51"/>
          <p:cNvSpPr/>
          <p:nvPr/>
        </p:nvSpPr>
        <p:spPr>
          <a:xfrm flipH="1">
            <a:off x="1395766" y="5481559"/>
            <a:ext cx="9397419" cy="0"/>
          </a:xfrm>
          <a:prstGeom prst="line">
            <a:avLst/>
          </a:prstGeom>
          <a:noFill/>
          <a:ln w="15875">
            <a:solidFill>
              <a:srgbClr val="64748B"/>
            </a:solidFill>
            <a:prstDash val="dash"/>
            <a:tailEnd type="triangle"/>
          </a:ln>
        </p:spPr>
      </p:sp>
      <p:sp>
        <p:nvSpPr>
          <p:cNvPr id="54" name="Text 52"/>
          <p:cNvSpPr txBox="1"/>
          <p:nvPr/>
        </p:nvSpPr>
        <p:spPr>
          <a:xfrm>
            <a:off x="1340902" y="5275819"/>
            <a:ext cx="9507147"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15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Station 9 safety system trips on its own</a:t>
            </a:r>
            <a:endParaRPr lang="en-US" sz="900" dirty="0"/>
          </a:p>
        </p:txBody>
      </p:sp>
      <p:sp>
        <p:nvSpPr>
          <p:cNvPr id="55" name="Shape 53"/>
          <p:cNvSpPr/>
          <p:nvPr/>
        </p:nvSpPr>
        <p:spPr>
          <a:xfrm>
            <a:off x="4564815" y="5720917"/>
            <a:ext cx="4643846" cy="0"/>
          </a:xfrm>
          <a:prstGeom prst="line">
            <a:avLst/>
          </a:prstGeom>
          <a:noFill/>
          <a:ln w="15875">
            <a:solidFill>
              <a:srgbClr val="0369A1"/>
            </a:solidFill>
            <a:prstDash val="solid"/>
            <a:tailEnd type="triangle"/>
          </a:ln>
        </p:spPr>
      </p:sp>
      <p:sp>
        <p:nvSpPr>
          <p:cNvPr id="56" name="Text 54"/>
          <p:cNvSpPr txBox="1"/>
          <p:nvPr/>
        </p:nvSpPr>
        <p:spPr>
          <a:xfrm>
            <a:off x="4509951" y="5515177"/>
            <a:ext cx="4753574"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16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Qualifications and permit</a:t>
            </a:r>
            <a:endParaRPr lang="en-US" sz="900" dirty="0"/>
          </a:p>
        </p:txBody>
      </p:sp>
      <p:sp>
        <p:nvSpPr>
          <p:cNvPr id="57" name="Shape 55"/>
          <p:cNvSpPr/>
          <p:nvPr/>
        </p:nvSpPr>
        <p:spPr>
          <a:xfrm>
            <a:off x="1395766" y="5960274"/>
            <a:ext cx="4643846" cy="0"/>
          </a:xfrm>
          <a:prstGeom prst="line">
            <a:avLst/>
          </a:prstGeom>
          <a:noFill/>
          <a:ln w="15875">
            <a:solidFill>
              <a:srgbClr val="0369A1"/>
            </a:solidFill>
            <a:prstDash val="solid"/>
            <a:tailEnd type="triangle"/>
          </a:ln>
        </p:spPr>
      </p:sp>
      <p:sp>
        <p:nvSpPr>
          <p:cNvPr id="58" name="Text 56"/>
          <p:cNvSpPr txBox="1"/>
          <p:nvPr/>
        </p:nvSpPr>
        <p:spPr>
          <a:xfrm>
            <a:off x="1340902" y="5754534"/>
            <a:ext cx="4753574"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17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Supervisor and controller approve</a:t>
            </a:r>
            <a:endParaRPr lang="en-US" sz="900" dirty="0"/>
          </a:p>
        </p:txBody>
      </p:sp>
      <p:sp>
        <p:nvSpPr>
          <p:cNvPr id="59" name="Shape 57"/>
          <p:cNvSpPr/>
          <p:nvPr/>
        </p:nvSpPr>
        <p:spPr>
          <a:xfrm flipH="1">
            <a:off x="1395766" y="6199632"/>
            <a:ext cx="1474797" cy="0"/>
          </a:xfrm>
          <a:prstGeom prst="line">
            <a:avLst/>
          </a:prstGeom>
          <a:noFill/>
          <a:ln w="15875">
            <a:solidFill>
              <a:srgbClr val="0369A1"/>
            </a:solidFill>
            <a:prstDash val="solid"/>
            <a:tailEnd type="triangle"/>
          </a:ln>
        </p:spPr>
      </p:sp>
      <p:sp>
        <p:nvSpPr>
          <p:cNvPr id="60" name="Text 58"/>
          <p:cNvSpPr txBox="1"/>
          <p:nvPr/>
        </p:nvSpPr>
        <p:spPr>
          <a:xfrm>
            <a:off x="761565" y="5993892"/>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18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Event record; back in service</a:t>
            </a:r>
            <a:endParaRPr lang="en-US" sz="900" dirty="0"/>
          </a:p>
        </p:txBody>
      </p:sp>
      <p:sp>
        <p:nvSpPr>
          <p:cNvPr id="61" name="Text 59"/>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Every hop emits an OpenTelemetry span and an audit event tied to the event ID. Approvals are bound and expire. Endnotes 26, 27, 78, 92, 94.</a:t>
            </a:r>
            <a:endParaRPr lang="en-US" sz="850" dirty="0"/>
          </a:p>
        </p:txBody>
      </p:sp>
      <p:sp>
        <p:nvSpPr>
          <p:cNvPr id="62" name="Text 60"/>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52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How the components work together in Elena’s day</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52: How the components work together in Elena’s day</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