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306" r:id="rId52"/>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52" Type="http://schemas.openxmlformats.org/officeDocument/2006/relationships/slide" Target="slides/slide51.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deck/notices.html#permission" TargetMode="External"/></Relationship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Tell Elena's day as a story.</a:t>
            </a:r>
          </a:p>
          <a:p>
            <a:pPr>
              <a:spcAft>
                <a:spcPts val="600"/>
              </a:spcAft>
            </a:pPr>
            <a:r>
              <a:rPr lang="en-US" dirty="0"/>
              <a:t>At 05:40 the condition-monitoring agent flags Unit 2 at Station 14: vibration and bearing temperature have been rising for three days. By 06:00 the diagnostics agent has matched the pattern to two earlier thrust-bearing failures on the same model of unit and recommends an inspection within 24 hours at reduced load. At 06:10 the flow advisor proposes cutting Unit 2 to 70% and picking up the flow at Stations 13 and 15. The hydraulic model shows deliveries and pressures stay within limits. Elena approves at her console, next to the SCADA displays, and the change executes within its ten-minute window.</a:t>
            </a:r>
          </a:p>
          <a:p>
            <a:pPr>
              <a:spcAft>
                <a:spcPts val="600"/>
              </a:spcAft>
            </a:pPr>
            <a:r>
              <a:rPr lang="en-US" dirty="0"/>
              <a:t>At 07:30 the planning agent has drafted the work order in SAP S/4HANA with the bearing kit reserved, and the planner releases it at 08:15. At 10:20 a second adjustment waits too long in the queue while Elena takes a shipper's call. Its approval has expired by the time it reaches the gateway, so it is refused and the advisor asks again with fresh values. When Station 15's data feed falls more than a minute behind at 11:05, the advisor drops to advice-only and voids a pending request until the feed recovers nine minutes later. At 13:20 a gas detector trips Station 9's emergency shutdown. The safety system acts on its own, and the agents pause requests for that segment and offer a re-balancing plan as advice. Qualified technicians start the repair at 14:00 under a permit their supervisor approved on mobile, and at 18:30 Elena approves the return to full load.</a:t>
            </a:r>
          </a:p>
          <a:p>
            <a:pPr>
              <a:spcAft>
                <a:spcPts val="600"/>
              </a:spcAft>
            </a:pPr>
            <a:r>
              <a:rPr lang="en-US" dirty="0"/>
              <a:t>Leave the audience with this: people stayed in charge of every change to equipment, the safety systems never depended on the agents, and the repair happened in a planned window instead of after a trip.</a:t>
            </a:r>
          </a:p>
          <a:p>
            <a:pPr>
              <a:spcAft>
                <a:spcPts val="600"/>
              </a:spcAft>
            </a:pPr>
            <a:r>
              <a:rPr lang="en-US" dirty="0"/>
              <a:t>Credit: John Fisher, The AI Control Plane: Executive Briefing (2026), slide 51,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5"/>
              </a:rPr>
              <a:t>https://johnfisher-ai.github.io/ai-control-plane-handbook/deck/notices.html#permission</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51</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USE CASE 3  •  A DAY IN THE LIFE</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Elena handles a failing bearing before it trips the unit</a:t>
            </a:r>
            <a:endParaRPr lang="en-US" sz="2600" dirty="0"/>
          </a:p>
        </p:txBody>
      </p:sp>
      <p:sp>
        <p:nvSpPr>
          <p:cNvPr id="4" name="Shape 2"/>
          <p:cNvSpPr/>
          <p:nvPr/>
        </p:nvSpPr>
        <p:spPr>
          <a:xfrm>
            <a:off x="548640" y="3794760"/>
            <a:ext cx="11091672" cy="0"/>
          </a:xfrm>
          <a:prstGeom prst="line">
            <a:avLst/>
          </a:prstGeom>
          <a:noFill/>
          <a:ln w="31750">
            <a:solidFill>
              <a:srgbClr val="CBD5E1"/>
            </a:solidFill>
            <a:prstDash val="solid"/>
          </a:ln>
        </p:spPr>
      </p:sp>
      <p:sp>
        <p:nvSpPr>
          <p:cNvPr id="5" name="Shape 3"/>
          <p:cNvSpPr/>
          <p:nvPr/>
        </p:nvSpPr>
        <p:spPr>
          <a:xfrm>
            <a:off x="1691640" y="3337560"/>
            <a:ext cx="0" cy="301752"/>
          </a:xfrm>
          <a:prstGeom prst="line">
            <a:avLst/>
          </a:prstGeom>
          <a:noFill/>
          <a:ln w="12700">
            <a:solidFill>
              <a:srgbClr val="CBD5E1"/>
            </a:solidFill>
            <a:prstDash val="solid"/>
          </a:ln>
        </p:spPr>
      </p:sp>
      <p:sp>
        <p:nvSpPr>
          <p:cNvPr id="6" name="Shape 4"/>
          <p:cNvSpPr/>
          <p:nvPr/>
        </p:nvSpPr>
        <p:spPr>
          <a:xfrm>
            <a:off x="571500" y="1508760"/>
            <a:ext cx="2240280" cy="1828800"/>
          </a:xfrm>
          <a:prstGeom prst="roundRect">
            <a:avLst>
              <a:gd name="adj" fmla="val 4000"/>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7" name="Text 5"/>
          <p:cNvSpPr/>
          <p:nvPr/>
        </p:nvSpPr>
        <p:spPr>
          <a:xfrm>
            <a:off x="1536192" y="3639312"/>
            <a:ext cx="310896" cy="310896"/>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100" b="1" dirty="0">
                <a:solidFill>
                  <a:srgbClr val="FFFFFF"/>
                </a:solidFill>
                <a:latin typeface="Plus Jakarta Sans" pitchFamily="34" charset="0"/>
                <a:ea typeface="Plus Jakarta Sans" pitchFamily="34" charset="-122"/>
                <a:cs typeface="Plus Jakarta Sans" pitchFamily="34" charset="-120"/>
              </a:rPr>
              <a:t>1</a:t>
            </a:r>
            <a:endParaRPr lang="en-US" sz="1100" dirty="0"/>
          </a:p>
        </p:txBody>
      </p:sp>
      <p:sp>
        <p:nvSpPr>
          <p:cNvPr id="8" name="Text 6"/>
          <p:cNvSpPr txBox="1"/>
          <p:nvPr/>
        </p:nvSpPr>
        <p:spPr>
          <a:xfrm>
            <a:off x="717804" y="1618488"/>
            <a:ext cx="1965960" cy="1645920"/>
          </a:xfrm>
          <a:prstGeom prst="rect">
            <a:avLst/>
          </a:prstGeom>
          <a:noFill/>
          <a:ln/>
        </p:spPr>
        <p:txBody>
          <a:bodyPr wrap="square" lIns="0" tIns="0" rIns="0" bIns="0" rtlCol="0" anchor="t"/>
          <a:lstStyle/>
          <a:p>
            <a:pPr indent="0" marL="0">
              <a:spcAft>
                <a:spcPts val="300"/>
              </a:spcAft>
              <a:buNone/>
            </a:pPr>
            <a:r>
              <a:rPr lang="en-US" sz="1300" b="1" dirty="0">
                <a:solidFill>
                  <a:srgbClr val="0284C7"/>
                </a:solidFill>
                <a:latin typeface="Plus Jakarta Sans" pitchFamily="34" charset="0"/>
                <a:ea typeface="Plus Jakarta Sans" pitchFamily="34" charset="-122"/>
                <a:cs typeface="Plus Jakarta Sans" pitchFamily="34" charset="-120"/>
              </a:rPr>
              <a:t>05:40</a:t>
            </a:r>
            <a:endParaRPr lang="en-US" sz="1200" dirty="0"/>
          </a:p>
          <a:p>
            <a:pPr indent="0" marL="0">
              <a:spcAft>
                <a:spcPts val="300"/>
              </a:spcAft>
              <a:buNone/>
            </a:pPr>
            <a:r>
              <a:rPr lang="en-US" sz="1350" b="1" dirty="0">
                <a:solidFill>
                  <a:srgbClr val="0F172A"/>
                </a:solidFill>
                <a:latin typeface="Plus Jakarta Sans" pitchFamily="34" charset="0"/>
                <a:ea typeface="Plus Jakarta Sans" pitchFamily="34" charset="-122"/>
                <a:cs typeface="Plus Jakarta Sans" pitchFamily="34" charset="-120"/>
              </a:rPr>
              <a:t>Anomaly flagged</a:t>
            </a:r>
            <a:endParaRPr lang="en-US" sz="1200" dirty="0"/>
          </a:p>
          <a:p>
            <a:pPr indent="0" marL="0">
              <a:spcAft>
                <a:spcPts val="300"/>
              </a:spcAft>
              <a:buNone/>
            </a:pPr>
            <a:r>
              <a:rPr lang="en-US" sz="1150" dirty="0">
                <a:solidFill>
                  <a:srgbClr val="475569"/>
                </a:solidFill>
                <a:latin typeface="Plus Jakarta Sans" pitchFamily="34" charset="0"/>
                <a:ea typeface="Plus Jakarta Sans" pitchFamily="34" charset="-122"/>
                <a:cs typeface="Plus Jakarta Sans" pitchFamily="34" charset="-120"/>
              </a:rPr>
              <a:t>Unit 2 at Station 14: vibration and bearing temperature have risen for three days.</a:t>
            </a:r>
            <a:endParaRPr lang="en-US" sz="1200" dirty="0"/>
          </a:p>
        </p:txBody>
      </p:sp>
      <p:sp>
        <p:nvSpPr>
          <p:cNvPr id="9" name="Shape 7"/>
          <p:cNvSpPr/>
          <p:nvPr/>
        </p:nvSpPr>
        <p:spPr>
          <a:xfrm>
            <a:off x="2952206" y="3950208"/>
            <a:ext cx="0" cy="301752"/>
          </a:xfrm>
          <a:prstGeom prst="line">
            <a:avLst/>
          </a:prstGeom>
          <a:noFill/>
          <a:ln w="12700">
            <a:solidFill>
              <a:srgbClr val="CBD5E1"/>
            </a:solidFill>
            <a:prstDash val="solid"/>
          </a:ln>
        </p:spPr>
      </p:sp>
      <p:sp>
        <p:nvSpPr>
          <p:cNvPr id="10" name="Shape 8"/>
          <p:cNvSpPr/>
          <p:nvPr/>
        </p:nvSpPr>
        <p:spPr>
          <a:xfrm>
            <a:off x="1832066" y="4251960"/>
            <a:ext cx="2240280" cy="1828800"/>
          </a:xfrm>
          <a:prstGeom prst="roundRect">
            <a:avLst>
              <a:gd name="adj" fmla="val 4000"/>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1" name="Text 9"/>
          <p:cNvSpPr/>
          <p:nvPr/>
        </p:nvSpPr>
        <p:spPr>
          <a:xfrm>
            <a:off x="2796758" y="3639312"/>
            <a:ext cx="310896" cy="310896"/>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100" b="1" dirty="0">
                <a:solidFill>
                  <a:srgbClr val="FFFFFF"/>
                </a:solidFill>
                <a:latin typeface="Plus Jakarta Sans" pitchFamily="34" charset="0"/>
                <a:ea typeface="Plus Jakarta Sans" pitchFamily="34" charset="-122"/>
                <a:cs typeface="Plus Jakarta Sans" pitchFamily="34" charset="-120"/>
              </a:rPr>
              <a:t>2</a:t>
            </a:r>
            <a:endParaRPr lang="en-US" sz="1100" dirty="0"/>
          </a:p>
        </p:txBody>
      </p:sp>
      <p:sp>
        <p:nvSpPr>
          <p:cNvPr id="12" name="Text 10"/>
          <p:cNvSpPr txBox="1"/>
          <p:nvPr/>
        </p:nvSpPr>
        <p:spPr>
          <a:xfrm>
            <a:off x="1978370" y="4361688"/>
            <a:ext cx="1965960" cy="1645920"/>
          </a:xfrm>
          <a:prstGeom prst="rect">
            <a:avLst/>
          </a:prstGeom>
          <a:noFill/>
          <a:ln/>
        </p:spPr>
        <p:txBody>
          <a:bodyPr wrap="square" lIns="0" tIns="0" rIns="0" bIns="0" rtlCol="0" anchor="t"/>
          <a:lstStyle/>
          <a:p>
            <a:pPr indent="0" marL="0">
              <a:spcAft>
                <a:spcPts val="300"/>
              </a:spcAft>
              <a:buNone/>
            </a:pPr>
            <a:r>
              <a:rPr lang="en-US" sz="1300" b="1" dirty="0">
                <a:solidFill>
                  <a:srgbClr val="0284C7"/>
                </a:solidFill>
                <a:latin typeface="Plus Jakarta Sans" pitchFamily="34" charset="0"/>
                <a:ea typeface="Plus Jakarta Sans" pitchFamily="34" charset="-122"/>
                <a:cs typeface="Plus Jakarta Sans" pitchFamily="34" charset="-120"/>
              </a:rPr>
              <a:t>06:10</a:t>
            </a:r>
            <a:endParaRPr lang="en-US" sz="1200" dirty="0"/>
          </a:p>
          <a:p>
            <a:pPr indent="0" marL="0">
              <a:spcAft>
                <a:spcPts val="300"/>
              </a:spcAft>
              <a:buNone/>
            </a:pPr>
            <a:r>
              <a:rPr lang="en-US" sz="1350" b="1" dirty="0">
                <a:solidFill>
                  <a:srgbClr val="0F172A"/>
                </a:solidFill>
                <a:latin typeface="Plus Jakarta Sans" pitchFamily="34" charset="0"/>
                <a:ea typeface="Plus Jakarta Sans" pitchFamily="34" charset="-122"/>
                <a:cs typeface="Plus Jakarta Sans" pitchFamily="34" charset="-120"/>
              </a:rPr>
              <a:t>Load shift approved</a:t>
            </a:r>
            <a:endParaRPr lang="en-US" sz="1200" dirty="0"/>
          </a:p>
          <a:p>
            <a:pPr indent="0" marL="0">
              <a:spcAft>
                <a:spcPts val="300"/>
              </a:spcAft>
              <a:buNone/>
            </a:pPr>
            <a:r>
              <a:rPr lang="en-US" sz="1150" dirty="0">
                <a:solidFill>
                  <a:srgbClr val="475569"/>
                </a:solidFill>
                <a:latin typeface="Plus Jakarta Sans" pitchFamily="34" charset="0"/>
                <a:ea typeface="Plus Jakarta Sans" pitchFamily="34" charset="-122"/>
                <a:cs typeface="Plus Jakarta Sans" pitchFamily="34" charset="-120"/>
              </a:rPr>
              <a:t>Likely thrust-bearing wear. Elena approves cutting Unit 2 to 70%, bound to that change.</a:t>
            </a:r>
            <a:endParaRPr lang="en-US" sz="1200" dirty="0"/>
          </a:p>
        </p:txBody>
      </p:sp>
      <p:sp>
        <p:nvSpPr>
          <p:cNvPr id="13" name="Shape 11"/>
          <p:cNvSpPr/>
          <p:nvPr/>
        </p:nvSpPr>
        <p:spPr>
          <a:xfrm>
            <a:off x="4212771" y="3337560"/>
            <a:ext cx="0" cy="301752"/>
          </a:xfrm>
          <a:prstGeom prst="line">
            <a:avLst/>
          </a:prstGeom>
          <a:noFill/>
          <a:ln w="12700">
            <a:solidFill>
              <a:srgbClr val="CBD5E1"/>
            </a:solidFill>
            <a:prstDash val="solid"/>
          </a:ln>
        </p:spPr>
      </p:sp>
      <p:sp>
        <p:nvSpPr>
          <p:cNvPr id="14" name="Shape 12"/>
          <p:cNvSpPr/>
          <p:nvPr/>
        </p:nvSpPr>
        <p:spPr>
          <a:xfrm>
            <a:off x="3092631" y="1508760"/>
            <a:ext cx="2240280" cy="1828800"/>
          </a:xfrm>
          <a:prstGeom prst="roundRect">
            <a:avLst>
              <a:gd name="adj" fmla="val 4000"/>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5" name="Text 13"/>
          <p:cNvSpPr/>
          <p:nvPr/>
        </p:nvSpPr>
        <p:spPr>
          <a:xfrm>
            <a:off x="4057323" y="3639312"/>
            <a:ext cx="310896" cy="310896"/>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100" b="1" dirty="0">
                <a:solidFill>
                  <a:srgbClr val="FFFFFF"/>
                </a:solidFill>
                <a:latin typeface="Plus Jakarta Sans" pitchFamily="34" charset="0"/>
                <a:ea typeface="Plus Jakarta Sans" pitchFamily="34" charset="-122"/>
                <a:cs typeface="Plus Jakarta Sans" pitchFamily="34" charset="-120"/>
              </a:rPr>
              <a:t>3</a:t>
            </a:r>
            <a:endParaRPr lang="en-US" sz="1100" dirty="0"/>
          </a:p>
        </p:txBody>
      </p:sp>
      <p:sp>
        <p:nvSpPr>
          <p:cNvPr id="16" name="Text 14"/>
          <p:cNvSpPr txBox="1"/>
          <p:nvPr/>
        </p:nvSpPr>
        <p:spPr>
          <a:xfrm>
            <a:off x="3238935" y="1618488"/>
            <a:ext cx="1965960" cy="1645920"/>
          </a:xfrm>
          <a:prstGeom prst="rect">
            <a:avLst/>
          </a:prstGeom>
          <a:noFill/>
          <a:ln/>
        </p:spPr>
        <p:txBody>
          <a:bodyPr wrap="square" lIns="0" tIns="0" rIns="0" bIns="0" rtlCol="0" anchor="t"/>
          <a:lstStyle/>
          <a:p>
            <a:pPr indent="0" marL="0">
              <a:spcAft>
                <a:spcPts val="300"/>
              </a:spcAft>
              <a:buNone/>
            </a:pPr>
            <a:r>
              <a:rPr lang="en-US" sz="1300" b="1" dirty="0">
                <a:solidFill>
                  <a:srgbClr val="0284C7"/>
                </a:solidFill>
                <a:latin typeface="Plus Jakarta Sans" pitchFamily="34" charset="0"/>
                <a:ea typeface="Plus Jakarta Sans" pitchFamily="34" charset="-122"/>
                <a:cs typeface="Plus Jakarta Sans" pitchFamily="34" charset="-120"/>
              </a:rPr>
              <a:t>07:30</a:t>
            </a:r>
            <a:endParaRPr lang="en-US" sz="1200" dirty="0"/>
          </a:p>
          <a:p>
            <a:pPr indent="0" marL="0">
              <a:spcAft>
                <a:spcPts val="300"/>
              </a:spcAft>
              <a:buNone/>
            </a:pPr>
            <a:r>
              <a:rPr lang="en-US" sz="1350" b="1" dirty="0">
                <a:solidFill>
                  <a:srgbClr val="0F172A"/>
                </a:solidFill>
                <a:latin typeface="Plus Jakarta Sans" pitchFamily="34" charset="0"/>
                <a:ea typeface="Plus Jakarta Sans" pitchFamily="34" charset="-122"/>
                <a:cs typeface="Plus Jakarta Sans" pitchFamily="34" charset="-120"/>
              </a:rPr>
              <a:t>Work order ready</a:t>
            </a:r>
            <a:endParaRPr lang="en-US" sz="1200" dirty="0"/>
          </a:p>
          <a:p>
            <a:pPr indent="0" marL="0">
              <a:spcAft>
                <a:spcPts val="300"/>
              </a:spcAft>
              <a:buNone/>
            </a:pPr>
            <a:r>
              <a:rPr lang="en-US" sz="1150" dirty="0">
                <a:solidFill>
                  <a:srgbClr val="475569"/>
                </a:solidFill>
                <a:latin typeface="Plus Jakarta Sans" pitchFamily="34" charset="0"/>
                <a:ea typeface="Plus Jakarta Sans" pitchFamily="34" charset="-122"/>
                <a:cs typeface="Plus Jakarta Sans" pitchFamily="34" charset="-120"/>
              </a:rPr>
              <a:t>Notification and work order drafted in SAP S/4HANA, bearing kit reserved.</a:t>
            </a:r>
            <a:endParaRPr lang="en-US" sz="1200" dirty="0"/>
          </a:p>
        </p:txBody>
      </p:sp>
      <p:sp>
        <p:nvSpPr>
          <p:cNvPr id="17" name="Shape 15"/>
          <p:cNvSpPr/>
          <p:nvPr/>
        </p:nvSpPr>
        <p:spPr>
          <a:xfrm>
            <a:off x="5473337" y="3950208"/>
            <a:ext cx="0" cy="301752"/>
          </a:xfrm>
          <a:prstGeom prst="line">
            <a:avLst/>
          </a:prstGeom>
          <a:noFill/>
          <a:ln w="12700">
            <a:solidFill>
              <a:srgbClr val="CBD5E1"/>
            </a:solidFill>
            <a:prstDash val="solid"/>
          </a:ln>
        </p:spPr>
      </p:sp>
      <p:sp>
        <p:nvSpPr>
          <p:cNvPr id="18" name="Shape 16"/>
          <p:cNvSpPr/>
          <p:nvPr/>
        </p:nvSpPr>
        <p:spPr>
          <a:xfrm>
            <a:off x="4353197" y="4251960"/>
            <a:ext cx="2240280" cy="1828800"/>
          </a:xfrm>
          <a:prstGeom prst="roundRect">
            <a:avLst>
              <a:gd name="adj" fmla="val 4000"/>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9" name="Text 17"/>
          <p:cNvSpPr/>
          <p:nvPr/>
        </p:nvSpPr>
        <p:spPr>
          <a:xfrm>
            <a:off x="5317889" y="3639312"/>
            <a:ext cx="310896" cy="310896"/>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100" b="1" dirty="0">
                <a:solidFill>
                  <a:srgbClr val="FFFFFF"/>
                </a:solidFill>
                <a:latin typeface="Plus Jakarta Sans" pitchFamily="34" charset="0"/>
                <a:ea typeface="Plus Jakarta Sans" pitchFamily="34" charset="-122"/>
                <a:cs typeface="Plus Jakarta Sans" pitchFamily="34" charset="-120"/>
              </a:rPr>
              <a:t>4</a:t>
            </a:r>
            <a:endParaRPr lang="en-US" sz="1100" dirty="0"/>
          </a:p>
        </p:txBody>
      </p:sp>
      <p:sp>
        <p:nvSpPr>
          <p:cNvPr id="20" name="Text 18"/>
          <p:cNvSpPr txBox="1"/>
          <p:nvPr/>
        </p:nvSpPr>
        <p:spPr>
          <a:xfrm>
            <a:off x="4499501" y="4361688"/>
            <a:ext cx="1965960" cy="1645920"/>
          </a:xfrm>
          <a:prstGeom prst="rect">
            <a:avLst/>
          </a:prstGeom>
          <a:noFill/>
          <a:ln/>
        </p:spPr>
        <p:txBody>
          <a:bodyPr wrap="square" lIns="0" tIns="0" rIns="0" bIns="0" rtlCol="0" anchor="t"/>
          <a:lstStyle/>
          <a:p>
            <a:pPr indent="0" marL="0">
              <a:spcAft>
                <a:spcPts val="300"/>
              </a:spcAft>
              <a:buNone/>
            </a:pPr>
            <a:r>
              <a:rPr lang="en-US" sz="1300" b="1" dirty="0">
                <a:solidFill>
                  <a:srgbClr val="0284C7"/>
                </a:solidFill>
                <a:latin typeface="Plus Jakarta Sans" pitchFamily="34" charset="0"/>
                <a:ea typeface="Plus Jakarta Sans" pitchFamily="34" charset="-122"/>
                <a:cs typeface="Plus Jakarta Sans" pitchFamily="34" charset="-120"/>
              </a:rPr>
              <a:t>10:20</a:t>
            </a:r>
            <a:endParaRPr lang="en-US" sz="1200" dirty="0"/>
          </a:p>
          <a:p>
            <a:pPr indent="0" marL="0">
              <a:spcAft>
                <a:spcPts val="300"/>
              </a:spcAft>
              <a:buNone/>
            </a:pPr>
            <a:r>
              <a:rPr lang="en-US" sz="1350" b="1" dirty="0">
                <a:solidFill>
                  <a:srgbClr val="0F172A"/>
                </a:solidFill>
                <a:latin typeface="Plus Jakarta Sans" pitchFamily="34" charset="0"/>
                <a:ea typeface="Plus Jakarta Sans" pitchFamily="34" charset="-122"/>
                <a:cs typeface="Plus Jakarta Sans" pitchFamily="34" charset="-120"/>
              </a:rPr>
              <a:t>Approval expires</a:t>
            </a:r>
            <a:endParaRPr lang="en-US" sz="1200" dirty="0"/>
          </a:p>
          <a:p>
            <a:pPr indent="0" marL="0">
              <a:spcAft>
                <a:spcPts val="300"/>
              </a:spcAft>
              <a:buNone/>
            </a:pPr>
            <a:r>
              <a:rPr lang="en-US" sz="1150" dirty="0">
                <a:solidFill>
                  <a:srgbClr val="475569"/>
                </a:solidFill>
                <a:latin typeface="Plus Jakarta Sans" pitchFamily="34" charset="0"/>
                <a:ea typeface="Plus Jakarta Sans" pitchFamily="34" charset="-122"/>
                <a:cs typeface="Plus Jakarta Sans" pitchFamily="34" charset="-120"/>
              </a:rPr>
              <a:t>A delayed adjustment reaches the gateway too late, so it is refused and asked again.</a:t>
            </a:r>
            <a:endParaRPr lang="en-US" sz="1200" dirty="0"/>
          </a:p>
        </p:txBody>
      </p:sp>
      <p:sp>
        <p:nvSpPr>
          <p:cNvPr id="21" name="Shape 19"/>
          <p:cNvSpPr/>
          <p:nvPr/>
        </p:nvSpPr>
        <p:spPr>
          <a:xfrm>
            <a:off x="6733903" y="3337560"/>
            <a:ext cx="0" cy="301752"/>
          </a:xfrm>
          <a:prstGeom prst="line">
            <a:avLst/>
          </a:prstGeom>
          <a:noFill/>
          <a:ln w="12700">
            <a:solidFill>
              <a:srgbClr val="CBD5E1"/>
            </a:solidFill>
            <a:prstDash val="solid"/>
          </a:ln>
        </p:spPr>
      </p:sp>
      <p:sp>
        <p:nvSpPr>
          <p:cNvPr id="22" name="Shape 20"/>
          <p:cNvSpPr/>
          <p:nvPr/>
        </p:nvSpPr>
        <p:spPr>
          <a:xfrm>
            <a:off x="5613763" y="1508760"/>
            <a:ext cx="2240280" cy="1828800"/>
          </a:xfrm>
          <a:prstGeom prst="roundRect">
            <a:avLst>
              <a:gd name="adj" fmla="val 4000"/>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23" name="Text 21"/>
          <p:cNvSpPr/>
          <p:nvPr/>
        </p:nvSpPr>
        <p:spPr>
          <a:xfrm>
            <a:off x="6578455" y="3639312"/>
            <a:ext cx="310896" cy="310896"/>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100" b="1" dirty="0">
                <a:solidFill>
                  <a:srgbClr val="FFFFFF"/>
                </a:solidFill>
                <a:latin typeface="Plus Jakarta Sans" pitchFamily="34" charset="0"/>
                <a:ea typeface="Plus Jakarta Sans" pitchFamily="34" charset="-122"/>
                <a:cs typeface="Plus Jakarta Sans" pitchFamily="34" charset="-120"/>
              </a:rPr>
              <a:t>5</a:t>
            </a:r>
            <a:endParaRPr lang="en-US" sz="1100" dirty="0"/>
          </a:p>
        </p:txBody>
      </p:sp>
      <p:sp>
        <p:nvSpPr>
          <p:cNvPr id="24" name="Text 22"/>
          <p:cNvSpPr txBox="1"/>
          <p:nvPr/>
        </p:nvSpPr>
        <p:spPr>
          <a:xfrm>
            <a:off x="5760067" y="1618488"/>
            <a:ext cx="1965960" cy="1645920"/>
          </a:xfrm>
          <a:prstGeom prst="rect">
            <a:avLst/>
          </a:prstGeom>
          <a:noFill/>
          <a:ln/>
        </p:spPr>
        <p:txBody>
          <a:bodyPr wrap="square" lIns="0" tIns="0" rIns="0" bIns="0" rtlCol="0" anchor="t"/>
          <a:lstStyle/>
          <a:p>
            <a:pPr indent="0" marL="0">
              <a:spcAft>
                <a:spcPts val="300"/>
              </a:spcAft>
              <a:buNone/>
            </a:pPr>
            <a:r>
              <a:rPr lang="en-US" sz="1300" b="1" dirty="0">
                <a:solidFill>
                  <a:srgbClr val="0284C7"/>
                </a:solidFill>
                <a:latin typeface="Plus Jakarta Sans" pitchFamily="34" charset="0"/>
                <a:ea typeface="Plus Jakarta Sans" pitchFamily="34" charset="-122"/>
                <a:cs typeface="Plus Jakarta Sans" pitchFamily="34" charset="-120"/>
              </a:rPr>
              <a:t>11:05</a:t>
            </a:r>
            <a:endParaRPr lang="en-US" sz="1200" dirty="0"/>
          </a:p>
          <a:p>
            <a:pPr indent="0" marL="0">
              <a:spcAft>
                <a:spcPts val="300"/>
              </a:spcAft>
              <a:buNone/>
            </a:pPr>
            <a:r>
              <a:rPr lang="en-US" sz="1350" b="1" dirty="0">
                <a:solidFill>
                  <a:srgbClr val="0F172A"/>
                </a:solidFill>
                <a:latin typeface="Plus Jakarta Sans" pitchFamily="34" charset="0"/>
                <a:ea typeface="Plus Jakarta Sans" pitchFamily="34" charset="-122"/>
                <a:cs typeface="Plus Jakarta Sans" pitchFamily="34" charset="-120"/>
              </a:rPr>
              <a:t>Data goes stale</a:t>
            </a:r>
            <a:endParaRPr lang="en-US" sz="1200" dirty="0"/>
          </a:p>
          <a:p>
            <a:pPr indent="0" marL="0">
              <a:spcAft>
                <a:spcPts val="300"/>
              </a:spcAft>
              <a:buNone/>
            </a:pPr>
            <a:r>
              <a:rPr lang="en-US" sz="1150" dirty="0">
                <a:solidFill>
                  <a:srgbClr val="475569"/>
                </a:solidFill>
                <a:latin typeface="Plus Jakarta Sans" pitchFamily="34" charset="0"/>
                <a:ea typeface="Plus Jakarta Sans" pitchFamily="34" charset="-122"/>
                <a:cs typeface="Plus Jakarta Sans" pitchFamily="34" charset="-120"/>
              </a:rPr>
              <a:t>Station 15’s feed lags, so the advisor drops to advice-only until it recovers.</a:t>
            </a:r>
            <a:endParaRPr lang="en-US" sz="1200" dirty="0"/>
          </a:p>
        </p:txBody>
      </p:sp>
      <p:sp>
        <p:nvSpPr>
          <p:cNvPr id="25" name="Shape 23"/>
          <p:cNvSpPr/>
          <p:nvPr/>
        </p:nvSpPr>
        <p:spPr>
          <a:xfrm>
            <a:off x="7994469" y="3950208"/>
            <a:ext cx="0" cy="301752"/>
          </a:xfrm>
          <a:prstGeom prst="line">
            <a:avLst/>
          </a:prstGeom>
          <a:noFill/>
          <a:ln w="12700">
            <a:solidFill>
              <a:srgbClr val="CBD5E1"/>
            </a:solidFill>
            <a:prstDash val="solid"/>
          </a:ln>
        </p:spPr>
      </p:sp>
      <p:sp>
        <p:nvSpPr>
          <p:cNvPr id="26" name="Shape 24"/>
          <p:cNvSpPr/>
          <p:nvPr/>
        </p:nvSpPr>
        <p:spPr>
          <a:xfrm>
            <a:off x="6874329" y="4251960"/>
            <a:ext cx="2240280" cy="1828800"/>
          </a:xfrm>
          <a:prstGeom prst="roundRect">
            <a:avLst>
              <a:gd name="adj" fmla="val 4000"/>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27" name="Text 25"/>
          <p:cNvSpPr/>
          <p:nvPr/>
        </p:nvSpPr>
        <p:spPr>
          <a:xfrm>
            <a:off x="7839021" y="3639312"/>
            <a:ext cx="310896" cy="310896"/>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100" b="1" dirty="0">
                <a:solidFill>
                  <a:srgbClr val="FFFFFF"/>
                </a:solidFill>
                <a:latin typeface="Plus Jakarta Sans" pitchFamily="34" charset="0"/>
                <a:ea typeface="Plus Jakarta Sans" pitchFamily="34" charset="-122"/>
                <a:cs typeface="Plus Jakarta Sans" pitchFamily="34" charset="-120"/>
              </a:rPr>
              <a:t>6</a:t>
            </a:r>
            <a:endParaRPr lang="en-US" sz="1100" dirty="0"/>
          </a:p>
        </p:txBody>
      </p:sp>
      <p:sp>
        <p:nvSpPr>
          <p:cNvPr id="28" name="Text 26"/>
          <p:cNvSpPr txBox="1"/>
          <p:nvPr/>
        </p:nvSpPr>
        <p:spPr>
          <a:xfrm>
            <a:off x="7020633" y="4361688"/>
            <a:ext cx="1965960" cy="1645920"/>
          </a:xfrm>
          <a:prstGeom prst="rect">
            <a:avLst/>
          </a:prstGeom>
          <a:noFill/>
          <a:ln/>
        </p:spPr>
        <p:txBody>
          <a:bodyPr wrap="square" lIns="0" tIns="0" rIns="0" bIns="0" rtlCol="0" anchor="t"/>
          <a:lstStyle/>
          <a:p>
            <a:pPr indent="0" marL="0">
              <a:spcAft>
                <a:spcPts val="300"/>
              </a:spcAft>
              <a:buNone/>
            </a:pPr>
            <a:r>
              <a:rPr lang="en-US" sz="1300" b="1" dirty="0">
                <a:solidFill>
                  <a:srgbClr val="0284C7"/>
                </a:solidFill>
                <a:latin typeface="Plus Jakarta Sans" pitchFamily="34" charset="0"/>
                <a:ea typeface="Plus Jakarta Sans" pitchFamily="34" charset="-122"/>
                <a:cs typeface="Plus Jakarta Sans" pitchFamily="34" charset="-120"/>
              </a:rPr>
              <a:t>13:20</a:t>
            </a:r>
            <a:endParaRPr lang="en-US" sz="1200" dirty="0"/>
          </a:p>
          <a:p>
            <a:pPr indent="0" marL="0">
              <a:spcAft>
                <a:spcPts val="300"/>
              </a:spcAft>
              <a:buNone/>
            </a:pPr>
            <a:r>
              <a:rPr lang="en-US" sz="1350" b="1" dirty="0">
                <a:solidFill>
                  <a:srgbClr val="0F172A"/>
                </a:solidFill>
                <a:latin typeface="Plus Jakarta Sans" pitchFamily="34" charset="0"/>
                <a:ea typeface="Plus Jakarta Sans" pitchFamily="34" charset="-122"/>
                <a:cs typeface="Plus Jakarta Sans" pitchFamily="34" charset="-120"/>
              </a:rPr>
              <a:t>Safety system acts</a:t>
            </a:r>
            <a:endParaRPr lang="en-US" sz="1200" dirty="0"/>
          </a:p>
          <a:p>
            <a:pPr indent="0" marL="0">
              <a:spcAft>
                <a:spcPts val="300"/>
              </a:spcAft>
              <a:buNone/>
            </a:pPr>
            <a:r>
              <a:rPr lang="en-US" sz="1150" dirty="0">
                <a:solidFill>
                  <a:srgbClr val="475569"/>
                </a:solidFill>
                <a:latin typeface="Plus Jakarta Sans" pitchFamily="34" charset="0"/>
                <a:ea typeface="Plus Jakarta Sans" pitchFamily="34" charset="-122"/>
                <a:cs typeface="Plus Jakarta Sans" pitchFamily="34" charset="-120"/>
              </a:rPr>
              <a:t>A gas detector trips Station 9’s shutdown on its own. Agents pause and advise.</a:t>
            </a:r>
            <a:endParaRPr lang="en-US" sz="1200" dirty="0"/>
          </a:p>
        </p:txBody>
      </p:sp>
      <p:sp>
        <p:nvSpPr>
          <p:cNvPr id="29" name="Shape 27"/>
          <p:cNvSpPr/>
          <p:nvPr/>
        </p:nvSpPr>
        <p:spPr>
          <a:xfrm>
            <a:off x="9255034" y="3337560"/>
            <a:ext cx="0" cy="301752"/>
          </a:xfrm>
          <a:prstGeom prst="line">
            <a:avLst/>
          </a:prstGeom>
          <a:noFill/>
          <a:ln w="12700">
            <a:solidFill>
              <a:srgbClr val="CBD5E1"/>
            </a:solidFill>
            <a:prstDash val="solid"/>
          </a:ln>
        </p:spPr>
      </p:sp>
      <p:sp>
        <p:nvSpPr>
          <p:cNvPr id="30" name="Shape 28"/>
          <p:cNvSpPr/>
          <p:nvPr/>
        </p:nvSpPr>
        <p:spPr>
          <a:xfrm>
            <a:off x="8134894" y="1508760"/>
            <a:ext cx="2240280" cy="1828800"/>
          </a:xfrm>
          <a:prstGeom prst="roundRect">
            <a:avLst>
              <a:gd name="adj" fmla="val 4000"/>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31" name="Text 29"/>
          <p:cNvSpPr/>
          <p:nvPr/>
        </p:nvSpPr>
        <p:spPr>
          <a:xfrm>
            <a:off x="9099586" y="3639312"/>
            <a:ext cx="310896" cy="310896"/>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100" b="1" dirty="0">
                <a:solidFill>
                  <a:srgbClr val="FFFFFF"/>
                </a:solidFill>
                <a:latin typeface="Plus Jakarta Sans" pitchFamily="34" charset="0"/>
                <a:ea typeface="Plus Jakarta Sans" pitchFamily="34" charset="-122"/>
                <a:cs typeface="Plus Jakarta Sans" pitchFamily="34" charset="-120"/>
              </a:rPr>
              <a:t>7</a:t>
            </a:r>
            <a:endParaRPr lang="en-US" sz="1100" dirty="0"/>
          </a:p>
        </p:txBody>
      </p:sp>
      <p:sp>
        <p:nvSpPr>
          <p:cNvPr id="32" name="Text 30"/>
          <p:cNvSpPr txBox="1"/>
          <p:nvPr/>
        </p:nvSpPr>
        <p:spPr>
          <a:xfrm>
            <a:off x="8281198" y="1618488"/>
            <a:ext cx="1965960" cy="1645920"/>
          </a:xfrm>
          <a:prstGeom prst="rect">
            <a:avLst/>
          </a:prstGeom>
          <a:noFill/>
          <a:ln/>
        </p:spPr>
        <p:txBody>
          <a:bodyPr wrap="square" lIns="0" tIns="0" rIns="0" bIns="0" rtlCol="0" anchor="t"/>
          <a:lstStyle/>
          <a:p>
            <a:pPr indent="0" marL="0">
              <a:spcAft>
                <a:spcPts val="300"/>
              </a:spcAft>
              <a:buNone/>
            </a:pPr>
            <a:r>
              <a:rPr lang="en-US" sz="1300" b="1" dirty="0">
                <a:solidFill>
                  <a:srgbClr val="0284C7"/>
                </a:solidFill>
                <a:latin typeface="Plus Jakarta Sans" pitchFamily="34" charset="0"/>
                <a:ea typeface="Plus Jakarta Sans" pitchFamily="34" charset="-122"/>
                <a:cs typeface="Plus Jakarta Sans" pitchFamily="34" charset="-120"/>
              </a:rPr>
              <a:t>14:00</a:t>
            </a:r>
            <a:endParaRPr lang="en-US" sz="1200" dirty="0"/>
          </a:p>
          <a:p>
            <a:pPr indent="0" marL="0">
              <a:spcAft>
                <a:spcPts val="300"/>
              </a:spcAft>
              <a:buNone/>
            </a:pPr>
            <a:r>
              <a:rPr lang="en-US" sz="1350" b="1" dirty="0">
                <a:solidFill>
                  <a:srgbClr val="0F172A"/>
                </a:solidFill>
                <a:latin typeface="Plus Jakarta Sans" pitchFamily="34" charset="0"/>
                <a:ea typeface="Plus Jakarta Sans" pitchFamily="34" charset="-122"/>
                <a:cs typeface="Plus Jakarta Sans" pitchFamily="34" charset="-120"/>
              </a:rPr>
              <a:t>Repair under permit</a:t>
            </a:r>
            <a:endParaRPr lang="en-US" sz="1200" dirty="0"/>
          </a:p>
          <a:p>
            <a:pPr indent="0" marL="0">
              <a:spcAft>
                <a:spcPts val="300"/>
              </a:spcAft>
              <a:buNone/>
            </a:pPr>
            <a:r>
              <a:rPr lang="en-US" sz="1150" dirty="0">
                <a:solidFill>
                  <a:srgbClr val="475569"/>
                </a:solidFill>
                <a:latin typeface="Plus Jakarta Sans" pitchFamily="34" charset="0"/>
                <a:ea typeface="Plus Jakarta Sans" pitchFamily="34" charset="-122"/>
                <a:cs typeface="Plus Jakarta Sans" pitchFamily="34" charset="-120"/>
              </a:rPr>
              <a:t>Qualified technicians start work under a permit approved on mobile.</a:t>
            </a:r>
            <a:endParaRPr lang="en-US" sz="1200" dirty="0"/>
          </a:p>
        </p:txBody>
      </p:sp>
      <p:sp>
        <p:nvSpPr>
          <p:cNvPr id="33" name="Shape 31"/>
          <p:cNvSpPr/>
          <p:nvPr/>
        </p:nvSpPr>
        <p:spPr>
          <a:xfrm>
            <a:off x="10515600" y="3950208"/>
            <a:ext cx="0" cy="301752"/>
          </a:xfrm>
          <a:prstGeom prst="line">
            <a:avLst/>
          </a:prstGeom>
          <a:noFill/>
          <a:ln w="12700">
            <a:solidFill>
              <a:srgbClr val="CBD5E1"/>
            </a:solidFill>
            <a:prstDash val="solid"/>
          </a:ln>
        </p:spPr>
      </p:sp>
      <p:sp>
        <p:nvSpPr>
          <p:cNvPr id="34" name="Shape 32"/>
          <p:cNvSpPr/>
          <p:nvPr/>
        </p:nvSpPr>
        <p:spPr>
          <a:xfrm>
            <a:off x="9395460" y="4251960"/>
            <a:ext cx="2240280" cy="1828800"/>
          </a:xfrm>
          <a:prstGeom prst="roundRect">
            <a:avLst>
              <a:gd name="adj" fmla="val 4000"/>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35" name="Text 33"/>
          <p:cNvSpPr/>
          <p:nvPr/>
        </p:nvSpPr>
        <p:spPr>
          <a:xfrm>
            <a:off x="10360152" y="3639312"/>
            <a:ext cx="310896" cy="310896"/>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100" b="1" dirty="0">
                <a:solidFill>
                  <a:srgbClr val="FFFFFF"/>
                </a:solidFill>
                <a:latin typeface="Plus Jakarta Sans" pitchFamily="34" charset="0"/>
                <a:ea typeface="Plus Jakarta Sans" pitchFamily="34" charset="-122"/>
                <a:cs typeface="Plus Jakarta Sans" pitchFamily="34" charset="-120"/>
              </a:rPr>
              <a:t>8</a:t>
            </a:r>
            <a:endParaRPr lang="en-US" sz="1100" dirty="0"/>
          </a:p>
        </p:txBody>
      </p:sp>
      <p:sp>
        <p:nvSpPr>
          <p:cNvPr id="36" name="Text 34"/>
          <p:cNvSpPr txBox="1"/>
          <p:nvPr/>
        </p:nvSpPr>
        <p:spPr>
          <a:xfrm>
            <a:off x="9541764" y="4361688"/>
            <a:ext cx="1965960" cy="1645920"/>
          </a:xfrm>
          <a:prstGeom prst="rect">
            <a:avLst/>
          </a:prstGeom>
          <a:noFill/>
          <a:ln/>
        </p:spPr>
        <p:txBody>
          <a:bodyPr wrap="square" lIns="0" tIns="0" rIns="0" bIns="0" rtlCol="0" anchor="t"/>
          <a:lstStyle/>
          <a:p>
            <a:pPr indent="0" marL="0">
              <a:spcAft>
                <a:spcPts val="300"/>
              </a:spcAft>
              <a:buNone/>
            </a:pPr>
            <a:r>
              <a:rPr lang="en-US" sz="1300" b="1" dirty="0">
                <a:solidFill>
                  <a:srgbClr val="0284C7"/>
                </a:solidFill>
                <a:latin typeface="Plus Jakarta Sans" pitchFamily="34" charset="0"/>
                <a:ea typeface="Plus Jakarta Sans" pitchFamily="34" charset="-122"/>
                <a:cs typeface="Plus Jakarta Sans" pitchFamily="34" charset="-120"/>
              </a:rPr>
              <a:t>18:30</a:t>
            </a:r>
            <a:endParaRPr lang="en-US" sz="1200" dirty="0"/>
          </a:p>
          <a:p>
            <a:pPr indent="0" marL="0">
              <a:spcAft>
                <a:spcPts val="300"/>
              </a:spcAft>
              <a:buNone/>
            </a:pPr>
            <a:r>
              <a:rPr lang="en-US" sz="1350" b="1" dirty="0">
                <a:solidFill>
                  <a:srgbClr val="0F172A"/>
                </a:solidFill>
                <a:latin typeface="Plus Jakarta Sans" pitchFamily="34" charset="0"/>
                <a:ea typeface="Plus Jakarta Sans" pitchFamily="34" charset="-122"/>
                <a:cs typeface="Plus Jakarta Sans" pitchFamily="34" charset="-120"/>
              </a:rPr>
              <a:t>Back in service</a:t>
            </a:r>
            <a:endParaRPr lang="en-US" sz="1200" dirty="0"/>
          </a:p>
          <a:p>
            <a:pPr indent="0" marL="0">
              <a:spcAft>
                <a:spcPts val="300"/>
              </a:spcAft>
              <a:buNone/>
            </a:pPr>
            <a:r>
              <a:rPr lang="en-US" sz="1150" dirty="0">
                <a:solidFill>
                  <a:srgbClr val="475569"/>
                </a:solidFill>
                <a:latin typeface="Plus Jakarta Sans" pitchFamily="34" charset="0"/>
                <a:ea typeface="Plus Jakarta Sans" pitchFamily="34" charset="-122"/>
                <a:cs typeface="Plus Jakarta Sans" pitchFamily="34" charset="-120"/>
              </a:rPr>
              <a:t>Elena approves the return to full load, and the event record is compiled.</a:t>
            </a:r>
            <a:endParaRPr lang="en-US" sz="1200" dirty="0"/>
          </a:p>
        </p:txBody>
      </p:sp>
      <p:sp>
        <p:nvSpPr>
          <p:cNvPr id="37" name="Text 35"/>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Illustrative scenario. Elena Morales is a senior gas controller.</a:t>
            </a:r>
            <a:endParaRPr lang="en-US" sz="850" dirty="0"/>
          </a:p>
        </p:txBody>
      </p:sp>
      <p:sp>
        <p:nvSpPr>
          <p:cNvPr id="38" name="Text 36"/>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51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Elena handles a failing bearing before it trips the unit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51: Elena handles a failing bearing before it trips the unit</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