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305" r:id="rId51"/>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51" Type="http://schemas.openxmlformats.org/officeDocument/2006/relationships/slide" Target="slides/slide50.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This is the vendor-neutral solution architecture, aligned to the north-star reference architecture, with one addition: a safety and OT layer beneath the systems of record that the agents cannot reach. Only the systems of record are named products.</a:t>
            </a:r>
          </a:p>
          <a:p>
            <a:pPr>
              <a:spcAft>
                <a:spcPts val="600"/>
              </a:spcAft>
            </a:pPr>
            <a:r>
              <a:rPr lang="en-US" dirty="0"/>
              <a:t>Orchestration model selected: a dedicated orchestration tier for operations, federated under the enterprise control plane. Operations data and agents stay in the operator's own environment, close to the historian, while identity, policy, registry, audit and cost remain centrally governed. Orchestration is event-driven, with a supervisor pattern over A2A [27] and deterministic workflows for anything that touches equipment: a setpoint request always needs a controller's approval, and larger changes need a supervisor's confirmation.</a:t>
            </a:r>
          </a:p>
          <a:p>
            <a:pPr>
              <a:spcAft>
                <a:spcPts val="600"/>
              </a:spcAft>
            </a:pPr>
            <a:r>
              <a:rPr lang="en-US" dirty="0"/>
              <a:t>Models and routing: anomaly models are conventional machine learning on time series. The operator's hydraulic model checks every proposed load shift deterministically and has the final word. A self-hosted small language model reads and drafts text, and a frontier model on a private endpoint summarizes diagnostics. Advice that rests on data that has since gone stale is discarded.</a:t>
            </a:r>
          </a:p>
          <a:p>
            <a:pPr>
              <a:spcAft>
                <a:spcPts val="600"/>
              </a:spcAft>
            </a:pPr>
            <a:r>
              <a:rPr lang="en-US" dirty="0"/>
              <a:t>Control plane and policy: each approval is bound to the exact change and valid for ten minutes by the gateway's clock, with a supervisor as separate attester above a threshold. Cumulative caps limit flow re-allocation per hour and per shift across agents and sessions. Stale data (a feed more than 60 seconds old) drops the advisor to advice-only and voids pending requests, and alert budgets keep agent notifications within alarm-management limits. The binding and cumulative limits are custom Omni Gateway policies [78].</a:t>
            </a:r>
          </a:p>
          <a:p>
            <a:pPr>
              <a:spcAft>
                <a:spcPts val="600"/>
              </a:spcAft>
            </a:pPr>
            <a:r>
              <a:rPr lang="en-US" dirty="0"/>
              <a:t>Security at every level: the design applies zero trust [90], with zones and conduits following ISA/IEC 62443 and NIST's OT security guide [68][69]. The only write path into operations is a setpoint-request service in the DMZ. Safety instrumented systems, emergency shutdown and interlocks stay independent of the agent path [66], and honeytokens and decoy tools in the DMZ flag any agent outside the governed path.</a:t>
            </a:r>
          </a:p>
          <a:p>
            <a:pPr>
              <a:spcAft>
                <a:spcPts val="600"/>
              </a:spcAft>
            </a:pPr>
            <a:r>
              <a:rPr lang="en-US" dirty="0"/>
              <a:t>Credit: John Fisher, The AI Control Plane: Executive Briefing (2026), slide 50,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50</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USE CASE 3  •  REFERENCE ARCHITECTURE</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Vendor-neutral architecture, with the safety layer out of reach</a:t>
            </a:r>
            <a:endParaRPr lang="en-US" sz="2600" dirty="0"/>
          </a:p>
        </p:txBody>
      </p:sp>
      <p:sp>
        <p:nvSpPr>
          <p:cNvPr id="4" name="Shape 2"/>
          <p:cNvSpPr/>
          <p:nvPr/>
        </p:nvSpPr>
        <p:spPr>
          <a:xfrm>
            <a:off x="548640" y="1325880"/>
            <a:ext cx="9427464" cy="498348"/>
          </a:xfrm>
          <a:prstGeom prst="roundRect">
            <a:avLst>
              <a:gd name="adj" fmla="val 11009"/>
            </a:avLst>
          </a:prstGeom>
          <a:solidFill>
            <a:srgbClr val="F1F5F9"/>
          </a:solidFill>
          <a:ln w="9525">
            <a:solidFill>
              <a:srgbClr val="CBD5E1"/>
            </a:solidFill>
            <a:prstDash val="solid"/>
          </a:ln>
        </p:spPr>
      </p:sp>
      <p:sp>
        <p:nvSpPr>
          <p:cNvPr id="5" name="Text 3"/>
          <p:cNvSpPr txBox="1"/>
          <p:nvPr/>
        </p:nvSpPr>
        <p:spPr>
          <a:xfrm>
            <a:off x="640080" y="1325880"/>
            <a:ext cx="1014984" cy="498348"/>
          </a:xfrm>
          <a:prstGeom prst="rect">
            <a:avLst/>
          </a:prstGeom>
          <a:noFill/>
          <a:ln/>
        </p:spPr>
        <p:txBody>
          <a:bodyPr wrap="square" lIns="0" tIns="0" rIns="0" bIns="0" rtlCol="0" anchor="ctr"/>
          <a:lstStyle/>
          <a:p>
            <a:pPr indent="0" marL="0">
              <a:buNone/>
            </a:pPr>
            <a:r>
              <a:rPr lang="en-US" sz="850" b="1" spc="30" kern="0" dirty="0">
                <a:solidFill>
                  <a:srgbClr val="334155"/>
                </a:solidFill>
                <a:latin typeface="Plus Jakarta Sans" pitchFamily="34" charset="0"/>
                <a:ea typeface="Plus Jakarta Sans" pitchFamily="34" charset="-122"/>
                <a:cs typeface="Plus Jakarta Sans" pitchFamily="34" charset="-120"/>
              </a:rPr>
              <a:t>USERS &amp; OPERATORS</a:t>
            </a:r>
            <a:endParaRPr lang="en-US" sz="1200" dirty="0"/>
          </a:p>
        </p:txBody>
      </p:sp>
      <p:sp>
        <p:nvSpPr>
          <p:cNvPr id="6" name="Text 4"/>
          <p:cNvSpPr/>
          <p:nvPr/>
        </p:nvSpPr>
        <p:spPr>
          <a:xfrm>
            <a:off x="1691640" y="138074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Control room console</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gas controllers</a:t>
            </a:r>
            <a:endParaRPr lang="en-US" sz="1000" dirty="0"/>
          </a:p>
        </p:txBody>
      </p:sp>
      <p:sp>
        <p:nvSpPr>
          <p:cNvPr id="7" name="Text 5"/>
          <p:cNvSpPr/>
          <p:nvPr/>
        </p:nvSpPr>
        <p:spPr>
          <a:xfrm>
            <a:off x="3765042" y="138074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Operations copilot</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engineers • planners</a:t>
            </a:r>
            <a:endParaRPr lang="en-US" sz="1000" dirty="0"/>
          </a:p>
        </p:txBody>
      </p:sp>
      <p:sp>
        <p:nvSpPr>
          <p:cNvPr id="8" name="Text 6"/>
          <p:cNvSpPr/>
          <p:nvPr/>
        </p:nvSpPr>
        <p:spPr>
          <a:xfrm>
            <a:off x="5838444" y="138074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Mobile approvals</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supervisors • step-up MFA</a:t>
            </a:r>
            <a:endParaRPr lang="en-US" sz="1000" dirty="0"/>
          </a:p>
        </p:txBody>
      </p:sp>
      <p:sp>
        <p:nvSpPr>
          <p:cNvPr id="9" name="Text 7"/>
          <p:cNvSpPr/>
          <p:nvPr/>
        </p:nvSpPr>
        <p:spPr>
          <a:xfrm>
            <a:off x="7911846" y="1380744"/>
            <a:ext cx="2009394" cy="388620"/>
          </a:xfrm>
          <a:prstGeom prst="roundRect">
            <a:avLst>
              <a:gd name="adj" fmla="val 11765"/>
            </a:avLst>
          </a:prstGeom>
          <a:solidFill>
            <a:srgbClr val="FFFFFF"/>
          </a:solidFill>
          <a:ln w="9525">
            <a:solidFill>
              <a:srgbClr val="CBD5E1"/>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Compliance workspace</a:t>
            </a:r>
            <a:endParaRPr lang="en-US" sz="10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records • reviews</a:t>
            </a:r>
            <a:endParaRPr lang="en-US" sz="1000" dirty="0"/>
          </a:p>
        </p:txBody>
      </p:sp>
      <p:sp>
        <p:nvSpPr>
          <p:cNvPr id="10" name="Shape 8"/>
          <p:cNvSpPr/>
          <p:nvPr/>
        </p:nvSpPr>
        <p:spPr>
          <a:xfrm>
            <a:off x="548640" y="1874520"/>
            <a:ext cx="9427464" cy="498348"/>
          </a:xfrm>
          <a:prstGeom prst="roundRect">
            <a:avLst>
              <a:gd name="adj" fmla="val 11009"/>
            </a:avLst>
          </a:prstGeom>
          <a:solidFill>
            <a:srgbClr val="E0F2FE"/>
          </a:solidFill>
          <a:ln w="9525">
            <a:solidFill>
              <a:srgbClr val="BAE6FD"/>
            </a:solidFill>
            <a:prstDash val="solid"/>
          </a:ln>
        </p:spPr>
      </p:sp>
      <p:sp>
        <p:nvSpPr>
          <p:cNvPr id="11" name="Text 9"/>
          <p:cNvSpPr txBox="1"/>
          <p:nvPr/>
        </p:nvSpPr>
        <p:spPr>
          <a:xfrm>
            <a:off x="640080" y="1874520"/>
            <a:ext cx="1014984" cy="498348"/>
          </a:xfrm>
          <a:prstGeom prst="rect">
            <a:avLst/>
          </a:prstGeom>
          <a:noFill/>
          <a:ln/>
        </p:spPr>
        <p:txBody>
          <a:bodyPr wrap="square" lIns="0" tIns="0" rIns="0" bIns="0" rtlCol="0" anchor="ctr"/>
          <a:lstStyle/>
          <a:p>
            <a:pPr indent="0" marL="0">
              <a:buNone/>
            </a:pPr>
            <a:r>
              <a:rPr lang="en-US" sz="850" b="1" spc="30" kern="0" dirty="0">
                <a:solidFill>
                  <a:srgbClr val="075985"/>
                </a:solidFill>
                <a:latin typeface="Plus Jakarta Sans" pitchFamily="34" charset="0"/>
                <a:ea typeface="Plus Jakarta Sans" pitchFamily="34" charset="-122"/>
                <a:cs typeface="Plus Jakarta Sans" pitchFamily="34" charset="-120"/>
              </a:rPr>
              <a:t>AGENTS</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autonomy tier</a:t>
            </a:r>
            <a:endParaRPr lang="en-US" sz="1200" dirty="0"/>
          </a:p>
        </p:txBody>
      </p:sp>
      <p:sp>
        <p:nvSpPr>
          <p:cNvPr id="12" name="Text 10"/>
          <p:cNvSpPr/>
          <p:nvPr/>
        </p:nvSpPr>
        <p:spPr>
          <a:xfrm>
            <a:off x="1691640" y="1929384"/>
            <a:ext cx="1318260" cy="388620"/>
          </a:xfrm>
          <a:prstGeom prst="roundRect">
            <a:avLst>
              <a:gd name="adj" fmla="val 11765"/>
            </a:avLst>
          </a:prstGeom>
          <a:solidFill>
            <a:srgbClr val="FFFFFF"/>
          </a:solidFill>
          <a:ln w="9525">
            <a:solidFill>
              <a:srgbClr val="7DD3FC"/>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Condition Monitoring</a:t>
            </a:r>
            <a:endParaRPr lang="en-US" sz="900" dirty="0"/>
          </a:p>
          <a:p>
            <a:pPr algn="ctr" indent="0" marL="0">
              <a:buNone/>
            </a:pPr>
            <a:r>
              <a:rPr lang="en-US" sz="750" dirty="0">
                <a:solidFill>
                  <a:srgbClr val="0369A1"/>
                </a:solidFill>
                <a:latin typeface="Plus Jakarta Sans" pitchFamily="34" charset="0"/>
                <a:ea typeface="Plus Jakarta Sans" pitchFamily="34" charset="-122"/>
                <a:cs typeface="Plus Jakarta Sans" pitchFamily="34" charset="-120"/>
              </a:rPr>
              <a:t>Tier 2 • scores</a:t>
            </a:r>
            <a:endParaRPr lang="en-US" sz="900" dirty="0"/>
          </a:p>
        </p:txBody>
      </p:sp>
      <p:sp>
        <p:nvSpPr>
          <p:cNvPr id="13" name="Text 11"/>
          <p:cNvSpPr/>
          <p:nvPr/>
        </p:nvSpPr>
        <p:spPr>
          <a:xfrm>
            <a:off x="3073908" y="1929384"/>
            <a:ext cx="1318260" cy="388620"/>
          </a:xfrm>
          <a:prstGeom prst="roundRect">
            <a:avLst>
              <a:gd name="adj" fmla="val 11765"/>
            </a:avLst>
          </a:prstGeom>
          <a:solidFill>
            <a:srgbClr val="FFFFFF"/>
          </a:solidFill>
          <a:ln w="9525">
            <a:solidFill>
              <a:srgbClr val="7DD3FC"/>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Diagnostics</a:t>
            </a:r>
            <a:endParaRPr lang="en-US" sz="900" dirty="0"/>
          </a:p>
          <a:p>
            <a:pPr algn="ctr" indent="0" marL="0">
              <a:buNone/>
            </a:pPr>
            <a:r>
              <a:rPr lang="en-US" sz="750" dirty="0">
                <a:solidFill>
                  <a:srgbClr val="0369A1"/>
                </a:solidFill>
                <a:latin typeface="Plus Jakarta Sans" pitchFamily="34" charset="0"/>
                <a:ea typeface="Plus Jakarta Sans" pitchFamily="34" charset="-122"/>
                <a:cs typeface="Plus Jakarta Sans" pitchFamily="34" charset="-120"/>
              </a:rPr>
              <a:t>Tier 1 • advises</a:t>
            </a:r>
            <a:endParaRPr lang="en-US" sz="900" dirty="0"/>
          </a:p>
        </p:txBody>
      </p:sp>
      <p:sp>
        <p:nvSpPr>
          <p:cNvPr id="14" name="Text 12"/>
          <p:cNvSpPr/>
          <p:nvPr/>
        </p:nvSpPr>
        <p:spPr>
          <a:xfrm>
            <a:off x="4456176" y="1929384"/>
            <a:ext cx="1318260" cy="388620"/>
          </a:xfrm>
          <a:prstGeom prst="roundRect">
            <a:avLst>
              <a:gd name="adj" fmla="val 11765"/>
            </a:avLst>
          </a:prstGeom>
          <a:solidFill>
            <a:srgbClr val="FFFFFF"/>
          </a:solidFill>
          <a:ln w="9525">
            <a:solidFill>
              <a:srgbClr val="7DD3FC"/>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Flow &amp; Load Advisor</a:t>
            </a:r>
            <a:endParaRPr lang="en-US" sz="900" dirty="0"/>
          </a:p>
          <a:p>
            <a:pPr algn="ctr" indent="0" marL="0">
              <a:buNone/>
            </a:pPr>
            <a:r>
              <a:rPr lang="en-US" sz="750" dirty="0">
                <a:solidFill>
                  <a:srgbClr val="0369A1"/>
                </a:solidFill>
                <a:latin typeface="Plus Jakarta Sans" pitchFamily="34" charset="0"/>
                <a:ea typeface="Plus Jakarta Sans" pitchFamily="34" charset="-122"/>
                <a:cs typeface="Plus Jakarta Sans" pitchFamily="34" charset="-120"/>
              </a:rPr>
              <a:t>Tier 1 • proposes</a:t>
            </a:r>
            <a:endParaRPr lang="en-US" sz="900" dirty="0"/>
          </a:p>
        </p:txBody>
      </p:sp>
      <p:sp>
        <p:nvSpPr>
          <p:cNvPr id="15" name="Text 13"/>
          <p:cNvSpPr/>
          <p:nvPr/>
        </p:nvSpPr>
        <p:spPr>
          <a:xfrm>
            <a:off x="5838444" y="1929384"/>
            <a:ext cx="1318260" cy="388620"/>
          </a:xfrm>
          <a:prstGeom prst="roundRect">
            <a:avLst>
              <a:gd name="adj" fmla="val 11765"/>
            </a:avLst>
          </a:prstGeom>
          <a:solidFill>
            <a:srgbClr val="FFFFFF"/>
          </a:solidFill>
          <a:ln w="9525">
            <a:solidFill>
              <a:srgbClr val="7DD3FC"/>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Maintenance Planning</a:t>
            </a:r>
            <a:endParaRPr lang="en-US" sz="900" dirty="0"/>
          </a:p>
          <a:p>
            <a:pPr algn="ctr" indent="0" marL="0">
              <a:buNone/>
            </a:pPr>
            <a:r>
              <a:rPr lang="en-US" sz="750" dirty="0">
                <a:solidFill>
                  <a:srgbClr val="0369A1"/>
                </a:solidFill>
                <a:latin typeface="Plus Jakarta Sans" pitchFamily="34" charset="0"/>
                <a:ea typeface="Plus Jakarta Sans" pitchFamily="34" charset="-122"/>
                <a:cs typeface="Plus Jakarta Sans" pitchFamily="34" charset="-120"/>
              </a:rPr>
              <a:t>Tier 3 • notifications</a:t>
            </a:r>
            <a:endParaRPr lang="en-US" sz="900" dirty="0"/>
          </a:p>
        </p:txBody>
      </p:sp>
      <p:sp>
        <p:nvSpPr>
          <p:cNvPr id="16" name="Text 14"/>
          <p:cNvSpPr/>
          <p:nvPr/>
        </p:nvSpPr>
        <p:spPr>
          <a:xfrm>
            <a:off x="7220712" y="1929384"/>
            <a:ext cx="1318260" cy="388620"/>
          </a:xfrm>
          <a:prstGeom prst="roundRect">
            <a:avLst>
              <a:gd name="adj" fmla="val 11765"/>
            </a:avLst>
          </a:prstGeom>
          <a:solidFill>
            <a:srgbClr val="FFFFFF"/>
          </a:solidFill>
          <a:ln w="9525">
            <a:solidFill>
              <a:srgbClr val="7DD3FC"/>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Crew &amp; Permit</a:t>
            </a:r>
            <a:endParaRPr lang="en-US" sz="900" dirty="0"/>
          </a:p>
          <a:p>
            <a:pPr algn="ctr" indent="0" marL="0">
              <a:buNone/>
            </a:pPr>
            <a:r>
              <a:rPr lang="en-US" sz="750" dirty="0">
                <a:solidFill>
                  <a:srgbClr val="0369A1"/>
                </a:solidFill>
                <a:latin typeface="Plus Jakarta Sans" pitchFamily="34" charset="0"/>
                <a:ea typeface="Plus Jakarta Sans" pitchFamily="34" charset="-122"/>
                <a:cs typeface="Plus Jakarta Sans" pitchFamily="34" charset="-120"/>
              </a:rPr>
              <a:t>Tier 2 • proposes</a:t>
            </a:r>
            <a:endParaRPr lang="en-US" sz="900" dirty="0"/>
          </a:p>
        </p:txBody>
      </p:sp>
      <p:sp>
        <p:nvSpPr>
          <p:cNvPr id="17" name="Text 15"/>
          <p:cNvSpPr/>
          <p:nvPr/>
        </p:nvSpPr>
        <p:spPr>
          <a:xfrm>
            <a:off x="8602980" y="1929384"/>
            <a:ext cx="1318260" cy="388620"/>
          </a:xfrm>
          <a:prstGeom prst="roundRect">
            <a:avLst>
              <a:gd name="adj" fmla="val 11765"/>
            </a:avLst>
          </a:prstGeom>
          <a:solidFill>
            <a:srgbClr val="FFFFFF"/>
          </a:solidFill>
          <a:ln w="9525">
            <a:solidFill>
              <a:srgbClr val="7DD3FC"/>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Compliance Records</a:t>
            </a:r>
            <a:endParaRPr lang="en-US" sz="900" dirty="0"/>
          </a:p>
          <a:p>
            <a:pPr algn="ctr" indent="0" marL="0">
              <a:buNone/>
            </a:pPr>
            <a:r>
              <a:rPr lang="en-US" sz="750" dirty="0">
                <a:solidFill>
                  <a:srgbClr val="0369A1"/>
                </a:solidFill>
                <a:latin typeface="Plus Jakarta Sans" pitchFamily="34" charset="0"/>
                <a:ea typeface="Plus Jakarta Sans" pitchFamily="34" charset="-122"/>
                <a:cs typeface="Plus Jakarta Sans" pitchFamily="34" charset="-120"/>
              </a:rPr>
              <a:t>Tier 2 • drafts</a:t>
            </a:r>
            <a:endParaRPr lang="en-US" sz="900" dirty="0"/>
          </a:p>
        </p:txBody>
      </p:sp>
      <p:sp>
        <p:nvSpPr>
          <p:cNvPr id="18" name="Shape 16"/>
          <p:cNvSpPr/>
          <p:nvPr/>
        </p:nvSpPr>
        <p:spPr>
          <a:xfrm>
            <a:off x="548640" y="2423160"/>
            <a:ext cx="9427464" cy="498348"/>
          </a:xfrm>
          <a:prstGeom prst="roundRect">
            <a:avLst>
              <a:gd name="adj" fmla="val 11009"/>
            </a:avLst>
          </a:prstGeom>
          <a:solidFill>
            <a:srgbClr val="F0F9FF"/>
          </a:solidFill>
          <a:ln w="9525">
            <a:solidFill>
              <a:srgbClr val="BAE6FD"/>
            </a:solidFill>
            <a:prstDash val="solid"/>
          </a:ln>
        </p:spPr>
      </p:sp>
      <p:sp>
        <p:nvSpPr>
          <p:cNvPr id="19" name="Text 17"/>
          <p:cNvSpPr txBox="1"/>
          <p:nvPr/>
        </p:nvSpPr>
        <p:spPr>
          <a:xfrm>
            <a:off x="640080" y="2423160"/>
            <a:ext cx="1014984" cy="498348"/>
          </a:xfrm>
          <a:prstGeom prst="rect">
            <a:avLst/>
          </a:prstGeom>
          <a:noFill/>
          <a:ln/>
        </p:spPr>
        <p:txBody>
          <a:bodyPr wrap="square" lIns="0" tIns="0" rIns="0" bIns="0" rtlCol="0" anchor="ctr"/>
          <a:lstStyle/>
          <a:p>
            <a:pPr indent="0" marL="0">
              <a:buNone/>
            </a:pPr>
            <a:r>
              <a:rPr lang="en-US" sz="850" b="1" spc="30" kern="0" dirty="0">
                <a:solidFill>
                  <a:srgbClr val="075985"/>
                </a:solidFill>
                <a:latin typeface="Plus Jakarta Sans" pitchFamily="34" charset="0"/>
                <a:ea typeface="Plus Jakarta Sans" pitchFamily="34" charset="-122"/>
                <a:cs typeface="Plus Jakarta Sans" pitchFamily="34" charset="-120"/>
              </a:rPr>
              <a:t>ORCHESTRATION</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dedicated, federated</a:t>
            </a:r>
            <a:endParaRPr lang="en-US" sz="1200" dirty="0"/>
          </a:p>
        </p:txBody>
      </p:sp>
      <p:sp>
        <p:nvSpPr>
          <p:cNvPr id="20" name="Text 18"/>
          <p:cNvSpPr/>
          <p:nvPr/>
        </p:nvSpPr>
        <p:spPr>
          <a:xfrm>
            <a:off x="1691640" y="2478024"/>
            <a:ext cx="2009394" cy="388620"/>
          </a:xfrm>
          <a:prstGeom prst="roundRect">
            <a:avLst>
              <a:gd name="adj" fmla="val 11765"/>
            </a:avLst>
          </a:prstGeom>
          <a:solidFill>
            <a:srgbClr val="FFFFFF"/>
          </a:solidFill>
          <a:ln w="9525">
            <a:solidFill>
              <a:srgbClr val="BAE6FD"/>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Operations Orchestrator</a:t>
            </a:r>
            <a:endParaRPr lang="en-US" sz="1000" dirty="0"/>
          </a:p>
          <a:p>
            <a:pPr algn="ctr" indent="0" marL="0">
              <a:buNone/>
            </a:pPr>
            <a:r>
              <a:rPr lang="en-US" sz="850" dirty="0">
                <a:solidFill>
                  <a:srgbClr val="0369A1"/>
                </a:solidFill>
                <a:latin typeface="Plus Jakarta Sans" pitchFamily="34" charset="0"/>
                <a:ea typeface="Plus Jakarta Sans" pitchFamily="34" charset="-122"/>
                <a:cs typeface="Plus Jakarta Sans" pitchFamily="34" charset="-120"/>
              </a:rPr>
              <a:t>dedicated ops tier</a:t>
            </a:r>
            <a:endParaRPr lang="en-US" sz="1000" dirty="0"/>
          </a:p>
        </p:txBody>
      </p:sp>
      <p:sp>
        <p:nvSpPr>
          <p:cNvPr id="21" name="Text 19"/>
          <p:cNvSpPr/>
          <p:nvPr/>
        </p:nvSpPr>
        <p:spPr>
          <a:xfrm>
            <a:off x="3765042" y="2478024"/>
            <a:ext cx="2009394" cy="388620"/>
          </a:xfrm>
          <a:prstGeom prst="roundRect">
            <a:avLst>
              <a:gd name="adj" fmla="val 11765"/>
            </a:avLst>
          </a:prstGeom>
          <a:solidFill>
            <a:srgbClr val="FFFFFF"/>
          </a:solidFill>
          <a:ln w="9525">
            <a:solidFill>
              <a:srgbClr val="BAE6FD"/>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Deterministic gates</a:t>
            </a:r>
            <a:endParaRPr lang="en-US" sz="1000" dirty="0"/>
          </a:p>
          <a:p>
            <a:pPr algn="ctr" indent="0" marL="0">
              <a:buNone/>
            </a:pPr>
            <a:r>
              <a:rPr lang="en-US" sz="850" dirty="0">
                <a:solidFill>
                  <a:srgbClr val="0369A1"/>
                </a:solidFill>
                <a:latin typeface="Plus Jakarta Sans" pitchFamily="34" charset="0"/>
                <a:ea typeface="Plus Jakarta Sans" pitchFamily="34" charset="-122"/>
                <a:cs typeface="Plus Jakarta Sans" pitchFamily="34" charset="-120"/>
              </a:rPr>
              <a:t>approvals • confirmations</a:t>
            </a:r>
            <a:endParaRPr lang="en-US" sz="1000" dirty="0"/>
          </a:p>
        </p:txBody>
      </p:sp>
      <p:sp>
        <p:nvSpPr>
          <p:cNvPr id="22" name="Text 20"/>
          <p:cNvSpPr/>
          <p:nvPr/>
        </p:nvSpPr>
        <p:spPr>
          <a:xfrm>
            <a:off x="5838444" y="2478024"/>
            <a:ext cx="2009394" cy="388620"/>
          </a:xfrm>
          <a:prstGeom prst="roundRect">
            <a:avLst>
              <a:gd name="adj" fmla="val 11765"/>
            </a:avLst>
          </a:prstGeom>
          <a:solidFill>
            <a:srgbClr val="FFFFFF"/>
          </a:solidFill>
          <a:ln w="9525">
            <a:solidFill>
              <a:srgbClr val="BAE6FD"/>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A2A delegation</a:t>
            </a:r>
            <a:endParaRPr lang="en-US" sz="1000" dirty="0"/>
          </a:p>
          <a:p>
            <a:pPr algn="ctr" indent="0" marL="0">
              <a:buNone/>
            </a:pPr>
            <a:r>
              <a:rPr lang="en-US" sz="850" dirty="0">
                <a:solidFill>
                  <a:srgbClr val="0369A1"/>
                </a:solidFill>
                <a:latin typeface="Plus Jakarta Sans" pitchFamily="34" charset="0"/>
                <a:ea typeface="Plus Jakarta Sans" pitchFamily="34" charset="-122"/>
                <a:cs typeface="Plus Jakarta Sans" pitchFamily="34" charset="-120"/>
              </a:rPr>
              <a:t>internal agents</a:t>
            </a:r>
            <a:endParaRPr lang="en-US" sz="1000" dirty="0"/>
          </a:p>
        </p:txBody>
      </p:sp>
      <p:sp>
        <p:nvSpPr>
          <p:cNvPr id="23" name="Text 21"/>
          <p:cNvSpPr/>
          <p:nvPr/>
        </p:nvSpPr>
        <p:spPr>
          <a:xfrm>
            <a:off x="7911846" y="2478024"/>
            <a:ext cx="2009394" cy="388620"/>
          </a:xfrm>
          <a:prstGeom prst="roundRect">
            <a:avLst>
              <a:gd name="adj" fmla="val 11765"/>
            </a:avLst>
          </a:prstGeom>
          <a:solidFill>
            <a:srgbClr val="FFFFFF"/>
          </a:solidFill>
          <a:ln w="9525">
            <a:solidFill>
              <a:srgbClr val="BAE6FD"/>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Event triggers</a:t>
            </a:r>
            <a:endParaRPr lang="en-US" sz="1000" dirty="0"/>
          </a:p>
          <a:p>
            <a:pPr algn="ctr" indent="0" marL="0">
              <a:buNone/>
            </a:pPr>
            <a:r>
              <a:rPr lang="en-US" sz="850" dirty="0">
                <a:solidFill>
                  <a:srgbClr val="0369A1"/>
                </a:solidFill>
                <a:latin typeface="Plus Jakarta Sans" pitchFamily="34" charset="0"/>
                <a:ea typeface="Plus Jakarta Sans" pitchFamily="34" charset="-122"/>
                <a:cs typeface="Plus Jakarta Sans" pitchFamily="34" charset="-120"/>
              </a:rPr>
              <a:t>historian • alarms • orders</a:t>
            </a:r>
            <a:endParaRPr lang="en-US" sz="1000" dirty="0"/>
          </a:p>
        </p:txBody>
      </p:sp>
      <p:sp>
        <p:nvSpPr>
          <p:cNvPr id="24" name="Shape 22"/>
          <p:cNvSpPr/>
          <p:nvPr/>
        </p:nvSpPr>
        <p:spPr>
          <a:xfrm>
            <a:off x="548640" y="2971800"/>
            <a:ext cx="9427464" cy="498348"/>
          </a:xfrm>
          <a:prstGeom prst="roundRect">
            <a:avLst>
              <a:gd name="adj" fmla="val 11009"/>
            </a:avLst>
          </a:prstGeom>
          <a:solidFill>
            <a:srgbClr val="0F172A"/>
          </a:solidFill>
          <a:ln w="9525">
            <a:solidFill>
              <a:srgbClr val="0F172A"/>
            </a:solidFill>
            <a:prstDash val="solid"/>
          </a:ln>
        </p:spPr>
      </p:sp>
      <p:sp>
        <p:nvSpPr>
          <p:cNvPr id="25" name="Text 23"/>
          <p:cNvSpPr txBox="1"/>
          <p:nvPr/>
        </p:nvSpPr>
        <p:spPr>
          <a:xfrm>
            <a:off x="640080" y="2971800"/>
            <a:ext cx="1014984" cy="498348"/>
          </a:xfrm>
          <a:prstGeom prst="rect">
            <a:avLst/>
          </a:prstGeom>
          <a:noFill/>
          <a:ln/>
        </p:spPr>
        <p:txBody>
          <a:bodyPr wrap="square" lIns="0" tIns="0" rIns="0" bIns="0" rtlCol="0" anchor="ctr"/>
          <a:lstStyle/>
          <a:p>
            <a:pPr indent="0" marL="0">
              <a:buNone/>
            </a:pPr>
            <a:r>
              <a:rPr lang="en-US" sz="850" b="1" spc="30" kern="0" dirty="0">
                <a:solidFill>
                  <a:srgbClr val="38BDF8"/>
                </a:solidFill>
                <a:latin typeface="Plus Jakarta Sans" pitchFamily="34" charset="0"/>
                <a:ea typeface="Plus Jakarta Sans" pitchFamily="34" charset="-122"/>
                <a:cs typeface="Plus Jakarta Sans" pitchFamily="34" charset="-120"/>
              </a:rPr>
              <a:t>CONTROL PLANE</a:t>
            </a:r>
            <a:endParaRPr lang="en-US" sz="1200" dirty="0"/>
          </a:p>
        </p:txBody>
      </p:sp>
      <p:sp>
        <p:nvSpPr>
          <p:cNvPr id="26" name="Text 24"/>
          <p:cNvSpPr/>
          <p:nvPr/>
        </p:nvSpPr>
        <p:spPr>
          <a:xfrm>
            <a:off x="1691640" y="3026664"/>
            <a:ext cx="1318260" cy="388620"/>
          </a:xfrm>
          <a:prstGeom prst="roundRect">
            <a:avLst>
              <a:gd name="adj" fmla="val 11765"/>
            </a:avLst>
          </a:prstGeom>
          <a:solidFill>
            <a:srgbClr val="1E293B"/>
          </a:solidFill>
          <a:ln w="9525">
            <a:solidFill>
              <a:srgbClr val="334155"/>
            </a:solidFill>
          </a:ln>
        </p:spPr>
        <p:txBody>
          <a:bodyPr wrap="square" lIns="25400" tIns="25400" rIns="25400" bIns="25400" rtlCol="0" anchor="ctr"/>
          <a:lstStyle/>
          <a:p>
            <a:pPr algn="ctr" indent="0" marL="0">
              <a:buNone/>
            </a:pPr>
            <a:r>
              <a:rPr lang="en-US" sz="900" b="1" dirty="0">
                <a:solidFill>
                  <a:srgbClr val="FFFFFF"/>
                </a:solidFill>
                <a:latin typeface="Plus Jakarta Sans" pitchFamily="34" charset="0"/>
                <a:ea typeface="Plus Jakarta Sans" pitchFamily="34" charset="-122"/>
                <a:cs typeface="Plus Jakarta Sans" pitchFamily="34" charset="-120"/>
              </a:rPr>
              <a:t>Registry</a:t>
            </a:r>
            <a:endParaRPr lang="en-US" sz="900" dirty="0"/>
          </a:p>
          <a:p>
            <a:pPr algn="ctr" indent="0" marL="0">
              <a:buNone/>
            </a:pPr>
            <a:r>
              <a:rPr lang="en-US" sz="750" dirty="0">
                <a:solidFill>
                  <a:srgbClr val="7DD3FC"/>
                </a:solidFill>
                <a:latin typeface="Plus Jakarta Sans" pitchFamily="34" charset="0"/>
                <a:ea typeface="Plus Jakarta Sans" pitchFamily="34" charset="-122"/>
                <a:cs typeface="Plus Jakarta Sans" pitchFamily="34" charset="-120"/>
              </a:rPr>
              <a:t>agents • tools • limits</a:t>
            </a:r>
            <a:endParaRPr lang="en-US" sz="900" dirty="0"/>
          </a:p>
        </p:txBody>
      </p:sp>
      <p:sp>
        <p:nvSpPr>
          <p:cNvPr id="27" name="Text 25"/>
          <p:cNvSpPr/>
          <p:nvPr/>
        </p:nvSpPr>
        <p:spPr>
          <a:xfrm>
            <a:off x="3073908" y="3026664"/>
            <a:ext cx="1318260" cy="388620"/>
          </a:xfrm>
          <a:prstGeom prst="roundRect">
            <a:avLst>
              <a:gd name="adj" fmla="val 11765"/>
            </a:avLst>
          </a:prstGeom>
          <a:solidFill>
            <a:srgbClr val="1E293B"/>
          </a:solidFill>
          <a:ln w="9525">
            <a:solidFill>
              <a:srgbClr val="334155"/>
            </a:solidFill>
          </a:ln>
        </p:spPr>
        <p:txBody>
          <a:bodyPr wrap="square" lIns="25400" tIns="25400" rIns="25400" bIns="25400" rtlCol="0" anchor="ctr"/>
          <a:lstStyle/>
          <a:p>
            <a:pPr algn="ctr" indent="0" marL="0">
              <a:buNone/>
            </a:pPr>
            <a:r>
              <a:rPr lang="en-US" sz="900" b="1" dirty="0">
                <a:solidFill>
                  <a:srgbClr val="FFFFFF"/>
                </a:solidFill>
                <a:latin typeface="Plus Jakarta Sans" pitchFamily="34" charset="0"/>
                <a:ea typeface="Plus Jakarta Sans" pitchFamily="34" charset="-122"/>
                <a:cs typeface="Plus Jakarta Sans" pitchFamily="34" charset="-120"/>
              </a:rPr>
              <a:t>AI gateway</a:t>
            </a:r>
            <a:endParaRPr lang="en-US" sz="900" dirty="0"/>
          </a:p>
          <a:p>
            <a:pPr algn="ctr" indent="0" marL="0">
              <a:buNone/>
            </a:pPr>
            <a:r>
              <a:rPr lang="en-US" sz="750" dirty="0">
                <a:solidFill>
                  <a:srgbClr val="7DD3FC"/>
                </a:solidFill>
                <a:latin typeface="Plus Jakarta Sans" pitchFamily="34" charset="0"/>
                <a:ea typeface="Plus Jakarta Sans" pitchFamily="34" charset="-122"/>
                <a:cs typeface="Plus Jakarta Sans" pitchFamily="34" charset="-120"/>
              </a:rPr>
              <a:t>LLM • MCP • A2A</a:t>
            </a:r>
            <a:endParaRPr lang="en-US" sz="900" dirty="0"/>
          </a:p>
        </p:txBody>
      </p:sp>
      <p:sp>
        <p:nvSpPr>
          <p:cNvPr id="28" name="Text 26"/>
          <p:cNvSpPr/>
          <p:nvPr/>
        </p:nvSpPr>
        <p:spPr>
          <a:xfrm>
            <a:off x="4456176" y="3026664"/>
            <a:ext cx="1318260" cy="388620"/>
          </a:xfrm>
          <a:prstGeom prst="roundRect">
            <a:avLst>
              <a:gd name="adj" fmla="val 11765"/>
            </a:avLst>
          </a:prstGeom>
          <a:solidFill>
            <a:srgbClr val="1E293B"/>
          </a:solidFill>
          <a:ln w="9525">
            <a:solidFill>
              <a:srgbClr val="334155"/>
            </a:solidFill>
          </a:ln>
        </p:spPr>
        <p:txBody>
          <a:bodyPr wrap="square" lIns="25400" tIns="25400" rIns="25400" bIns="25400" rtlCol="0" anchor="ctr"/>
          <a:lstStyle/>
          <a:p>
            <a:pPr algn="ctr" indent="0" marL="0">
              <a:buNone/>
            </a:pPr>
            <a:r>
              <a:rPr lang="en-US" sz="900" b="1" dirty="0">
                <a:solidFill>
                  <a:srgbClr val="FFFFFF"/>
                </a:solidFill>
                <a:latin typeface="Plus Jakarta Sans" pitchFamily="34" charset="0"/>
                <a:ea typeface="Plus Jakarta Sans" pitchFamily="34" charset="-122"/>
                <a:cs typeface="Plus Jakarta Sans" pitchFamily="34" charset="-120"/>
              </a:rPr>
              <a:t>Approval binding</a:t>
            </a:r>
            <a:endParaRPr lang="en-US" sz="900" dirty="0"/>
          </a:p>
          <a:p>
            <a:pPr algn="ctr" indent="0" marL="0">
              <a:buNone/>
            </a:pPr>
            <a:r>
              <a:rPr lang="en-US" sz="750" dirty="0">
                <a:solidFill>
                  <a:srgbClr val="7DD3FC"/>
                </a:solidFill>
                <a:latin typeface="Plus Jakarta Sans" pitchFamily="34" charset="0"/>
                <a:ea typeface="Plus Jakarta Sans" pitchFamily="34" charset="-122"/>
                <a:cs typeface="Plus Jakarta Sans" pitchFamily="34" charset="-120"/>
              </a:rPr>
              <a:t>exact change • 10 min</a:t>
            </a:r>
            <a:endParaRPr lang="en-US" sz="900" dirty="0"/>
          </a:p>
        </p:txBody>
      </p:sp>
      <p:sp>
        <p:nvSpPr>
          <p:cNvPr id="29" name="Text 27"/>
          <p:cNvSpPr/>
          <p:nvPr/>
        </p:nvSpPr>
        <p:spPr>
          <a:xfrm>
            <a:off x="5838444" y="3026664"/>
            <a:ext cx="1318260" cy="388620"/>
          </a:xfrm>
          <a:prstGeom prst="roundRect">
            <a:avLst>
              <a:gd name="adj" fmla="val 11765"/>
            </a:avLst>
          </a:prstGeom>
          <a:solidFill>
            <a:srgbClr val="1E293B"/>
          </a:solidFill>
          <a:ln w="9525">
            <a:solidFill>
              <a:srgbClr val="334155"/>
            </a:solidFill>
          </a:ln>
        </p:spPr>
        <p:txBody>
          <a:bodyPr wrap="square" lIns="25400" tIns="25400" rIns="25400" bIns="25400" rtlCol="0" anchor="ctr"/>
          <a:lstStyle/>
          <a:p>
            <a:pPr algn="ctr" indent="0" marL="0">
              <a:buNone/>
            </a:pPr>
            <a:r>
              <a:rPr lang="en-US" sz="900" b="1" dirty="0">
                <a:solidFill>
                  <a:srgbClr val="FFFFFF"/>
                </a:solidFill>
                <a:latin typeface="Plus Jakarta Sans" pitchFamily="34" charset="0"/>
                <a:ea typeface="Plus Jakarta Sans" pitchFamily="34" charset="-122"/>
                <a:cs typeface="Plus Jakarta Sans" pitchFamily="34" charset="-120"/>
              </a:rPr>
              <a:t>Cumulative limits</a:t>
            </a:r>
            <a:endParaRPr lang="en-US" sz="900" dirty="0"/>
          </a:p>
          <a:p>
            <a:pPr algn="ctr" indent="0" marL="0">
              <a:buNone/>
            </a:pPr>
            <a:r>
              <a:rPr lang="en-US" sz="750" dirty="0">
                <a:solidFill>
                  <a:srgbClr val="7DD3FC"/>
                </a:solidFill>
                <a:latin typeface="Plus Jakarta Sans" pitchFamily="34" charset="0"/>
                <a:ea typeface="Plus Jakarta Sans" pitchFamily="34" charset="-122"/>
                <a:cs typeface="Plus Jakarta Sans" pitchFamily="34" charset="-120"/>
              </a:rPr>
              <a:t>per hour • per shift</a:t>
            </a:r>
            <a:endParaRPr lang="en-US" sz="900" dirty="0"/>
          </a:p>
        </p:txBody>
      </p:sp>
      <p:sp>
        <p:nvSpPr>
          <p:cNvPr id="30" name="Text 28"/>
          <p:cNvSpPr/>
          <p:nvPr/>
        </p:nvSpPr>
        <p:spPr>
          <a:xfrm>
            <a:off x="7220712" y="3026664"/>
            <a:ext cx="1318260" cy="388620"/>
          </a:xfrm>
          <a:prstGeom prst="roundRect">
            <a:avLst>
              <a:gd name="adj" fmla="val 11765"/>
            </a:avLst>
          </a:prstGeom>
          <a:solidFill>
            <a:srgbClr val="1E293B"/>
          </a:solidFill>
          <a:ln w="9525">
            <a:solidFill>
              <a:srgbClr val="334155"/>
            </a:solidFill>
          </a:ln>
        </p:spPr>
        <p:txBody>
          <a:bodyPr wrap="square" lIns="25400" tIns="25400" rIns="25400" bIns="25400" rtlCol="0" anchor="ctr"/>
          <a:lstStyle/>
          <a:p>
            <a:pPr algn="ctr" indent="0" marL="0">
              <a:buNone/>
            </a:pPr>
            <a:r>
              <a:rPr lang="en-US" sz="900" b="1" dirty="0">
                <a:solidFill>
                  <a:srgbClr val="FFFFFF"/>
                </a:solidFill>
                <a:latin typeface="Plus Jakarta Sans" pitchFamily="34" charset="0"/>
                <a:ea typeface="Plus Jakarta Sans" pitchFamily="34" charset="-122"/>
                <a:cs typeface="Plus Jakarta Sans" pitchFamily="34" charset="-120"/>
              </a:rPr>
              <a:t>Identity</a:t>
            </a:r>
            <a:endParaRPr lang="en-US" sz="900" dirty="0"/>
          </a:p>
          <a:p>
            <a:pPr algn="ctr" indent="0" marL="0">
              <a:buNone/>
            </a:pPr>
            <a:r>
              <a:rPr lang="en-US" sz="750" dirty="0">
                <a:solidFill>
                  <a:srgbClr val="7DD3FC"/>
                </a:solidFill>
                <a:latin typeface="Plus Jakarta Sans" pitchFamily="34" charset="0"/>
                <a:ea typeface="Plus Jakarta Sans" pitchFamily="34" charset="-122"/>
                <a:cs typeface="Plus Jakarta Sans" pitchFamily="34" charset="-120"/>
              </a:rPr>
              <a:t>agent IDs • OBO</a:t>
            </a:r>
            <a:endParaRPr lang="en-US" sz="900" dirty="0"/>
          </a:p>
        </p:txBody>
      </p:sp>
      <p:sp>
        <p:nvSpPr>
          <p:cNvPr id="31" name="Text 29"/>
          <p:cNvSpPr/>
          <p:nvPr/>
        </p:nvSpPr>
        <p:spPr>
          <a:xfrm>
            <a:off x="8602980" y="3026664"/>
            <a:ext cx="1318260" cy="388620"/>
          </a:xfrm>
          <a:prstGeom prst="roundRect">
            <a:avLst>
              <a:gd name="adj" fmla="val 11765"/>
            </a:avLst>
          </a:prstGeom>
          <a:solidFill>
            <a:srgbClr val="1E293B"/>
          </a:solidFill>
          <a:ln w="9525">
            <a:solidFill>
              <a:srgbClr val="334155"/>
            </a:solidFill>
          </a:ln>
        </p:spPr>
        <p:txBody>
          <a:bodyPr wrap="square" lIns="25400" tIns="25400" rIns="25400" bIns="25400" rtlCol="0" anchor="ctr"/>
          <a:lstStyle/>
          <a:p>
            <a:pPr algn="ctr" indent="0" marL="0">
              <a:buNone/>
            </a:pPr>
            <a:r>
              <a:rPr lang="en-US" sz="900" b="1" dirty="0">
                <a:solidFill>
                  <a:srgbClr val="FFFFFF"/>
                </a:solidFill>
                <a:latin typeface="Plus Jakarta Sans" pitchFamily="34" charset="0"/>
                <a:ea typeface="Plus Jakarta Sans" pitchFamily="34" charset="-122"/>
                <a:cs typeface="Plus Jakarta Sans" pitchFamily="34" charset="-120"/>
              </a:rPr>
              <a:t>Safe defaults</a:t>
            </a:r>
            <a:endParaRPr lang="en-US" sz="900" dirty="0"/>
          </a:p>
          <a:p>
            <a:pPr algn="ctr" indent="0" marL="0">
              <a:buNone/>
            </a:pPr>
            <a:r>
              <a:rPr lang="en-US" sz="750" dirty="0">
                <a:solidFill>
                  <a:srgbClr val="7DD3FC"/>
                </a:solidFill>
                <a:latin typeface="Plus Jakarta Sans" pitchFamily="34" charset="0"/>
                <a:ea typeface="Plus Jakarta Sans" pitchFamily="34" charset="-122"/>
                <a:cs typeface="Plus Jakarta Sans" pitchFamily="34" charset="-120"/>
              </a:rPr>
              <a:t>stale data • kill switch</a:t>
            </a:r>
            <a:endParaRPr lang="en-US" sz="900" dirty="0"/>
          </a:p>
        </p:txBody>
      </p:sp>
      <p:sp>
        <p:nvSpPr>
          <p:cNvPr id="32" name="Shape 30"/>
          <p:cNvSpPr/>
          <p:nvPr/>
        </p:nvSpPr>
        <p:spPr>
          <a:xfrm>
            <a:off x="548640" y="3520440"/>
            <a:ext cx="9427464" cy="498348"/>
          </a:xfrm>
          <a:prstGeom prst="roundRect">
            <a:avLst>
              <a:gd name="adj" fmla="val 11009"/>
            </a:avLst>
          </a:prstGeom>
          <a:solidFill>
            <a:srgbClr val="F5F3FF"/>
          </a:solidFill>
          <a:ln w="9525">
            <a:solidFill>
              <a:srgbClr val="DDD6FE"/>
            </a:solidFill>
            <a:prstDash val="solid"/>
          </a:ln>
        </p:spPr>
      </p:sp>
      <p:sp>
        <p:nvSpPr>
          <p:cNvPr id="33" name="Text 31"/>
          <p:cNvSpPr txBox="1"/>
          <p:nvPr/>
        </p:nvSpPr>
        <p:spPr>
          <a:xfrm>
            <a:off x="640080" y="3520440"/>
            <a:ext cx="1014984" cy="498348"/>
          </a:xfrm>
          <a:prstGeom prst="rect">
            <a:avLst/>
          </a:prstGeom>
          <a:noFill/>
          <a:ln/>
        </p:spPr>
        <p:txBody>
          <a:bodyPr wrap="square" lIns="0" tIns="0" rIns="0" bIns="0" rtlCol="0" anchor="ctr"/>
          <a:lstStyle/>
          <a:p>
            <a:pPr indent="0" marL="0">
              <a:buNone/>
            </a:pPr>
            <a:r>
              <a:rPr lang="en-US" sz="850" b="1" spc="30" kern="0" dirty="0">
                <a:solidFill>
                  <a:srgbClr val="5B21B6"/>
                </a:solidFill>
                <a:latin typeface="Plus Jakarta Sans" pitchFamily="34" charset="0"/>
                <a:ea typeface="Plus Jakarta Sans" pitchFamily="34" charset="-122"/>
                <a:cs typeface="Plus Jakarta Sans" pitchFamily="34" charset="-120"/>
              </a:rPr>
              <a:t>MODELS</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routed by policy</a:t>
            </a:r>
            <a:endParaRPr lang="en-US" sz="1200" dirty="0"/>
          </a:p>
        </p:txBody>
      </p:sp>
      <p:sp>
        <p:nvSpPr>
          <p:cNvPr id="34" name="Text 32"/>
          <p:cNvSpPr/>
          <p:nvPr/>
        </p:nvSpPr>
        <p:spPr>
          <a:xfrm>
            <a:off x="1691640" y="3575304"/>
            <a:ext cx="2009394" cy="388620"/>
          </a:xfrm>
          <a:prstGeom prst="roundRect">
            <a:avLst>
              <a:gd name="adj" fmla="val 11765"/>
            </a:avLst>
          </a:prstGeom>
          <a:solidFill>
            <a:srgbClr val="FFFFFF"/>
          </a:solidFill>
          <a:ln w="9525">
            <a:solidFill>
              <a:srgbClr val="DDD6FE"/>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Anomaly models</a:t>
            </a:r>
            <a:endParaRPr lang="en-US" sz="1000" dirty="0"/>
          </a:p>
          <a:p>
            <a:pPr algn="ctr" indent="0" marL="0">
              <a:buNone/>
            </a:pPr>
            <a:r>
              <a:rPr lang="en-US" sz="850" dirty="0">
                <a:solidFill>
                  <a:srgbClr val="6D28D9"/>
                </a:solidFill>
                <a:latin typeface="Plus Jakarta Sans" pitchFamily="34" charset="0"/>
                <a:ea typeface="Plus Jakarta Sans" pitchFamily="34" charset="-122"/>
                <a:cs typeface="Plus Jakarta Sans" pitchFamily="34" charset="-120"/>
              </a:rPr>
              <a:t>ML • time series</a:t>
            </a:r>
            <a:endParaRPr lang="en-US" sz="1000" dirty="0"/>
          </a:p>
        </p:txBody>
      </p:sp>
      <p:sp>
        <p:nvSpPr>
          <p:cNvPr id="35" name="Text 33"/>
          <p:cNvSpPr/>
          <p:nvPr/>
        </p:nvSpPr>
        <p:spPr>
          <a:xfrm>
            <a:off x="3765042" y="3575304"/>
            <a:ext cx="2009394" cy="388620"/>
          </a:xfrm>
          <a:prstGeom prst="roundRect">
            <a:avLst>
              <a:gd name="adj" fmla="val 11765"/>
            </a:avLst>
          </a:prstGeom>
          <a:solidFill>
            <a:srgbClr val="FFFFFF"/>
          </a:solidFill>
          <a:ln w="9525">
            <a:solidFill>
              <a:srgbClr val="DDD6FE"/>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Hydraulic model</a:t>
            </a:r>
            <a:endParaRPr lang="en-US" sz="1000" dirty="0"/>
          </a:p>
          <a:p>
            <a:pPr algn="ctr" indent="0" marL="0">
              <a:buNone/>
            </a:pPr>
            <a:r>
              <a:rPr lang="en-US" sz="850" dirty="0">
                <a:solidFill>
                  <a:srgbClr val="6D28D9"/>
                </a:solidFill>
                <a:latin typeface="Plus Jakarta Sans" pitchFamily="34" charset="0"/>
                <a:ea typeface="Plus Jakarta Sans" pitchFamily="34" charset="-122"/>
                <a:cs typeface="Plus Jakarta Sans" pitchFamily="34" charset="-120"/>
              </a:rPr>
              <a:t>deterministic check</a:t>
            </a:r>
            <a:endParaRPr lang="en-US" sz="1000" dirty="0"/>
          </a:p>
        </p:txBody>
      </p:sp>
      <p:sp>
        <p:nvSpPr>
          <p:cNvPr id="36" name="Text 34"/>
          <p:cNvSpPr/>
          <p:nvPr/>
        </p:nvSpPr>
        <p:spPr>
          <a:xfrm>
            <a:off x="5838444" y="3575304"/>
            <a:ext cx="2009394" cy="388620"/>
          </a:xfrm>
          <a:prstGeom prst="roundRect">
            <a:avLst>
              <a:gd name="adj" fmla="val 11765"/>
            </a:avLst>
          </a:prstGeom>
          <a:solidFill>
            <a:srgbClr val="FFFFFF"/>
          </a:solidFill>
          <a:ln w="9525">
            <a:solidFill>
              <a:srgbClr val="DDD6FE"/>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Fine-tuned SLM</a:t>
            </a:r>
            <a:endParaRPr lang="en-US" sz="1000" dirty="0"/>
          </a:p>
          <a:p>
            <a:pPr algn="ctr" indent="0" marL="0">
              <a:buNone/>
            </a:pPr>
            <a:r>
              <a:rPr lang="en-US" sz="850" dirty="0">
                <a:solidFill>
                  <a:srgbClr val="6D28D9"/>
                </a:solidFill>
                <a:latin typeface="Plus Jakarta Sans" pitchFamily="34" charset="0"/>
                <a:ea typeface="Plus Jakarta Sans" pitchFamily="34" charset="-122"/>
                <a:cs typeface="Plus Jakarta Sans" pitchFamily="34" charset="-120"/>
              </a:rPr>
              <a:t>self-hosted • text</a:t>
            </a:r>
            <a:endParaRPr lang="en-US" sz="1000" dirty="0"/>
          </a:p>
        </p:txBody>
      </p:sp>
      <p:sp>
        <p:nvSpPr>
          <p:cNvPr id="37" name="Text 35"/>
          <p:cNvSpPr/>
          <p:nvPr/>
        </p:nvSpPr>
        <p:spPr>
          <a:xfrm>
            <a:off x="7911846" y="3575304"/>
            <a:ext cx="2009394" cy="388620"/>
          </a:xfrm>
          <a:prstGeom prst="roundRect">
            <a:avLst>
              <a:gd name="adj" fmla="val 11765"/>
            </a:avLst>
          </a:prstGeom>
          <a:solidFill>
            <a:srgbClr val="FFFFFF"/>
          </a:solidFill>
          <a:ln w="9525">
            <a:solidFill>
              <a:srgbClr val="DDD6FE"/>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Frontier LLM</a:t>
            </a:r>
            <a:endParaRPr lang="en-US" sz="1000" dirty="0"/>
          </a:p>
          <a:p>
            <a:pPr algn="ctr" indent="0" marL="0">
              <a:buNone/>
            </a:pPr>
            <a:r>
              <a:rPr lang="en-US" sz="850" dirty="0">
                <a:solidFill>
                  <a:srgbClr val="6D28D9"/>
                </a:solidFill>
                <a:latin typeface="Plus Jakarta Sans" pitchFamily="34" charset="0"/>
                <a:ea typeface="Plus Jakarta Sans" pitchFamily="34" charset="-122"/>
                <a:cs typeface="Plus Jakarta Sans" pitchFamily="34" charset="-120"/>
              </a:rPr>
              <a:t>private endpoint</a:t>
            </a:r>
            <a:endParaRPr lang="en-US" sz="1000" dirty="0"/>
          </a:p>
        </p:txBody>
      </p:sp>
      <p:sp>
        <p:nvSpPr>
          <p:cNvPr id="38" name="Shape 36"/>
          <p:cNvSpPr/>
          <p:nvPr/>
        </p:nvSpPr>
        <p:spPr>
          <a:xfrm>
            <a:off x="548640" y="4069080"/>
            <a:ext cx="9427464" cy="498348"/>
          </a:xfrm>
          <a:prstGeom prst="roundRect">
            <a:avLst>
              <a:gd name="adj" fmla="val 11009"/>
            </a:avLst>
          </a:prstGeom>
          <a:solidFill>
            <a:srgbClr val="F0FDFA"/>
          </a:solidFill>
          <a:ln w="9525">
            <a:solidFill>
              <a:srgbClr val="99F6E4"/>
            </a:solidFill>
            <a:prstDash val="solid"/>
          </a:ln>
        </p:spPr>
      </p:sp>
      <p:sp>
        <p:nvSpPr>
          <p:cNvPr id="39" name="Text 37"/>
          <p:cNvSpPr txBox="1"/>
          <p:nvPr/>
        </p:nvSpPr>
        <p:spPr>
          <a:xfrm>
            <a:off x="640080" y="4069080"/>
            <a:ext cx="1014984" cy="498348"/>
          </a:xfrm>
          <a:prstGeom prst="rect">
            <a:avLst/>
          </a:prstGeom>
          <a:noFill/>
          <a:ln/>
        </p:spPr>
        <p:txBody>
          <a:bodyPr wrap="square" lIns="0" tIns="0" rIns="0" bIns="0" rtlCol="0" anchor="ctr"/>
          <a:lstStyle/>
          <a:p>
            <a:pPr indent="0" marL="0">
              <a:buNone/>
            </a:pPr>
            <a:r>
              <a:rPr lang="en-US" sz="850" b="1" spc="30" kern="0" dirty="0">
                <a:solidFill>
                  <a:srgbClr val="0F766E"/>
                </a:solidFill>
                <a:latin typeface="Plus Jakarta Sans" pitchFamily="34" charset="0"/>
                <a:ea typeface="Plus Jakarta Sans" pitchFamily="34" charset="-122"/>
                <a:cs typeface="Plus Jakarta Sans" pitchFamily="34" charset="-120"/>
              </a:rPr>
              <a:t>MCP SERVERS &amp; APIs</a:t>
            </a:r>
            <a:endParaRPr lang="en-US" sz="1200" dirty="0"/>
          </a:p>
        </p:txBody>
      </p:sp>
      <p:sp>
        <p:nvSpPr>
          <p:cNvPr id="40" name="Text 38"/>
          <p:cNvSpPr/>
          <p:nvPr/>
        </p:nvSpPr>
        <p:spPr>
          <a:xfrm>
            <a:off x="1691640" y="4123944"/>
            <a:ext cx="1318260" cy="388620"/>
          </a:xfrm>
          <a:prstGeom prst="roundRect">
            <a:avLst>
              <a:gd name="adj" fmla="val 11765"/>
            </a:avLst>
          </a:prstGeom>
          <a:solidFill>
            <a:srgbClr val="FFFFFF"/>
          </a:solidFill>
          <a:ln w="9525">
            <a:solidFill>
              <a:srgbClr val="99F6E4"/>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Historian replica</a:t>
            </a:r>
            <a:endParaRPr lang="en-US" sz="900" dirty="0"/>
          </a:p>
          <a:p>
            <a:pPr algn="ctr" indent="0" marL="0">
              <a:buNone/>
            </a:pPr>
            <a:r>
              <a:rPr lang="en-US" sz="750" dirty="0">
                <a:solidFill>
                  <a:srgbClr val="0F766E"/>
                </a:solidFill>
                <a:latin typeface="Plus Jakarta Sans" pitchFamily="34" charset="0"/>
                <a:ea typeface="Plus Jakarta Sans" pitchFamily="34" charset="-122"/>
                <a:cs typeface="Plus Jakarta Sans" pitchFamily="34" charset="-120"/>
              </a:rPr>
              <a:t>read • DMZ</a:t>
            </a:r>
            <a:endParaRPr lang="en-US" sz="900" dirty="0"/>
          </a:p>
        </p:txBody>
      </p:sp>
      <p:sp>
        <p:nvSpPr>
          <p:cNvPr id="41" name="Text 39"/>
          <p:cNvSpPr/>
          <p:nvPr/>
        </p:nvSpPr>
        <p:spPr>
          <a:xfrm>
            <a:off x="3073908" y="4123944"/>
            <a:ext cx="1318260" cy="388620"/>
          </a:xfrm>
          <a:prstGeom prst="roundRect">
            <a:avLst>
              <a:gd name="adj" fmla="val 11765"/>
            </a:avLst>
          </a:prstGeom>
          <a:solidFill>
            <a:srgbClr val="FFFFFF"/>
          </a:solidFill>
          <a:ln w="9525">
            <a:solidFill>
              <a:srgbClr val="99F6E4"/>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Setpoint requests</a:t>
            </a:r>
            <a:endParaRPr lang="en-US" sz="900" dirty="0"/>
          </a:p>
          <a:p>
            <a:pPr algn="ctr" indent="0" marL="0">
              <a:buNone/>
            </a:pPr>
            <a:r>
              <a:rPr lang="en-US" sz="750" dirty="0">
                <a:solidFill>
                  <a:srgbClr val="0F766E"/>
                </a:solidFill>
                <a:latin typeface="Plus Jakarta Sans" pitchFamily="34" charset="0"/>
                <a:ea typeface="Plus Jakarta Sans" pitchFamily="34" charset="-122"/>
                <a:cs typeface="Plus Jakarta Sans" pitchFamily="34" charset="-120"/>
              </a:rPr>
              <a:t>gated write • DMZ</a:t>
            </a:r>
            <a:endParaRPr lang="en-US" sz="900" dirty="0"/>
          </a:p>
        </p:txBody>
      </p:sp>
      <p:sp>
        <p:nvSpPr>
          <p:cNvPr id="42" name="Text 40"/>
          <p:cNvSpPr/>
          <p:nvPr/>
        </p:nvSpPr>
        <p:spPr>
          <a:xfrm>
            <a:off x="4456176" y="4123944"/>
            <a:ext cx="1318260" cy="388620"/>
          </a:xfrm>
          <a:prstGeom prst="roundRect">
            <a:avLst>
              <a:gd name="adj" fmla="val 11765"/>
            </a:avLst>
          </a:prstGeom>
          <a:solidFill>
            <a:srgbClr val="FFFFFF"/>
          </a:solidFill>
          <a:ln w="9525">
            <a:solidFill>
              <a:srgbClr val="99F6E4"/>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SAP S/4HANA</a:t>
            </a:r>
            <a:endParaRPr lang="en-US" sz="900" dirty="0"/>
          </a:p>
          <a:p>
            <a:pPr algn="ctr" indent="0" marL="0">
              <a:buNone/>
            </a:pPr>
            <a:r>
              <a:rPr lang="en-US" sz="750" dirty="0">
                <a:solidFill>
                  <a:srgbClr val="0F766E"/>
                </a:solidFill>
                <a:latin typeface="Plus Jakarta Sans" pitchFamily="34" charset="0"/>
                <a:ea typeface="Plus Jakarta Sans" pitchFamily="34" charset="-122"/>
                <a:cs typeface="Plus Jakarta Sans" pitchFamily="34" charset="-120"/>
              </a:rPr>
              <a:t>orders • parts</a:t>
            </a:r>
            <a:endParaRPr lang="en-US" sz="900" dirty="0"/>
          </a:p>
        </p:txBody>
      </p:sp>
      <p:sp>
        <p:nvSpPr>
          <p:cNvPr id="43" name="Text 41"/>
          <p:cNvSpPr/>
          <p:nvPr/>
        </p:nvSpPr>
        <p:spPr>
          <a:xfrm>
            <a:off x="5838444" y="4123944"/>
            <a:ext cx="1318260" cy="388620"/>
          </a:xfrm>
          <a:prstGeom prst="roundRect">
            <a:avLst>
              <a:gd name="adj" fmla="val 11765"/>
            </a:avLst>
          </a:prstGeom>
          <a:solidFill>
            <a:srgbClr val="FFFFFF"/>
          </a:solidFill>
          <a:ln w="9525">
            <a:solidFill>
              <a:srgbClr val="99F6E4"/>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Workday</a:t>
            </a:r>
            <a:endParaRPr lang="en-US" sz="900" dirty="0"/>
          </a:p>
          <a:p>
            <a:pPr algn="ctr" indent="0" marL="0">
              <a:buNone/>
            </a:pPr>
            <a:r>
              <a:rPr lang="en-US" sz="750" dirty="0">
                <a:solidFill>
                  <a:srgbClr val="0F766E"/>
                </a:solidFill>
                <a:latin typeface="Plus Jakarta Sans" pitchFamily="34" charset="0"/>
                <a:ea typeface="Plus Jakarta Sans" pitchFamily="34" charset="-122"/>
                <a:cs typeface="Plus Jakarta Sans" pitchFamily="34" charset="-120"/>
              </a:rPr>
              <a:t>people • crews</a:t>
            </a:r>
            <a:endParaRPr lang="en-US" sz="900" dirty="0"/>
          </a:p>
        </p:txBody>
      </p:sp>
      <p:sp>
        <p:nvSpPr>
          <p:cNvPr id="44" name="Text 42"/>
          <p:cNvSpPr/>
          <p:nvPr/>
        </p:nvSpPr>
        <p:spPr>
          <a:xfrm>
            <a:off x="7220712" y="4123944"/>
            <a:ext cx="1318260" cy="388620"/>
          </a:xfrm>
          <a:prstGeom prst="roundRect">
            <a:avLst>
              <a:gd name="adj" fmla="val 11765"/>
            </a:avLst>
          </a:prstGeom>
          <a:solidFill>
            <a:srgbClr val="FFFFFF"/>
          </a:solidFill>
          <a:ln w="9525">
            <a:solidFill>
              <a:srgbClr val="99F6E4"/>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Permits &amp; quals</a:t>
            </a:r>
            <a:endParaRPr lang="en-US" sz="900" dirty="0"/>
          </a:p>
          <a:p>
            <a:pPr algn="ctr" indent="0" marL="0">
              <a:buNone/>
            </a:pPr>
            <a:r>
              <a:rPr lang="en-US" sz="750" dirty="0">
                <a:solidFill>
                  <a:srgbClr val="0F766E"/>
                </a:solidFill>
                <a:latin typeface="Plus Jakarta Sans" pitchFamily="34" charset="0"/>
                <a:ea typeface="Plus Jakarta Sans" pitchFamily="34" charset="-122"/>
                <a:cs typeface="Plus Jakarta Sans" pitchFamily="34" charset="-120"/>
              </a:rPr>
              <a:t>permit-to-work</a:t>
            </a:r>
            <a:endParaRPr lang="en-US" sz="900" dirty="0"/>
          </a:p>
        </p:txBody>
      </p:sp>
      <p:sp>
        <p:nvSpPr>
          <p:cNvPr id="45" name="Text 43"/>
          <p:cNvSpPr/>
          <p:nvPr/>
        </p:nvSpPr>
        <p:spPr>
          <a:xfrm>
            <a:off x="8602980" y="4123944"/>
            <a:ext cx="1318260" cy="388620"/>
          </a:xfrm>
          <a:prstGeom prst="roundRect">
            <a:avLst>
              <a:gd name="adj" fmla="val 11765"/>
            </a:avLst>
          </a:prstGeom>
          <a:solidFill>
            <a:srgbClr val="FFFFFF"/>
          </a:solidFill>
          <a:ln w="9525">
            <a:solidFill>
              <a:srgbClr val="99F6E4"/>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Snowflake</a:t>
            </a:r>
            <a:endParaRPr lang="en-US" sz="900" dirty="0"/>
          </a:p>
          <a:p>
            <a:pPr algn="ctr" indent="0" marL="0">
              <a:buNone/>
            </a:pPr>
            <a:r>
              <a:rPr lang="en-US" sz="750" dirty="0">
                <a:solidFill>
                  <a:srgbClr val="0F766E"/>
                </a:solidFill>
                <a:latin typeface="Plus Jakarta Sans" pitchFamily="34" charset="0"/>
                <a:ea typeface="Plus Jakarta Sans" pitchFamily="34" charset="-122"/>
                <a:cs typeface="Plus Jakarta Sans" pitchFamily="34" charset="-120"/>
              </a:rPr>
              <a:t>sensor history</a:t>
            </a:r>
            <a:endParaRPr lang="en-US" sz="900" dirty="0"/>
          </a:p>
        </p:txBody>
      </p:sp>
      <p:sp>
        <p:nvSpPr>
          <p:cNvPr id="46" name="Shape 44"/>
          <p:cNvSpPr/>
          <p:nvPr/>
        </p:nvSpPr>
        <p:spPr>
          <a:xfrm>
            <a:off x="548640" y="4617720"/>
            <a:ext cx="9427464" cy="498348"/>
          </a:xfrm>
          <a:prstGeom prst="roundRect">
            <a:avLst>
              <a:gd name="adj" fmla="val 11009"/>
            </a:avLst>
          </a:prstGeom>
          <a:solidFill>
            <a:srgbClr val="F0FDF4"/>
          </a:solidFill>
          <a:ln w="9525">
            <a:solidFill>
              <a:srgbClr val="BBF7D0"/>
            </a:solidFill>
            <a:prstDash val="solid"/>
          </a:ln>
        </p:spPr>
      </p:sp>
      <p:sp>
        <p:nvSpPr>
          <p:cNvPr id="47" name="Text 45"/>
          <p:cNvSpPr txBox="1"/>
          <p:nvPr/>
        </p:nvSpPr>
        <p:spPr>
          <a:xfrm>
            <a:off x="640080" y="4617720"/>
            <a:ext cx="1014984" cy="498348"/>
          </a:xfrm>
          <a:prstGeom prst="rect">
            <a:avLst/>
          </a:prstGeom>
          <a:noFill/>
          <a:ln/>
        </p:spPr>
        <p:txBody>
          <a:bodyPr wrap="square" lIns="0" tIns="0" rIns="0" bIns="0" rtlCol="0" anchor="ctr"/>
          <a:lstStyle/>
          <a:p>
            <a:pPr indent="0" marL="0">
              <a:buNone/>
            </a:pPr>
            <a:r>
              <a:rPr lang="en-US" sz="850" b="1" spc="30" kern="0" dirty="0">
                <a:solidFill>
                  <a:srgbClr val="166534"/>
                </a:solidFill>
                <a:latin typeface="Plus Jakarta Sans" pitchFamily="34" charset="0"/>
                <a:ea typeface="Plus Jakarta Sans" pitchFamily="34" charset="-122"/>
                <a:cs typeface="Plus Jakarta Sans" pitchFamily="34" charset="-120"/>
              </a:rPr>
              <a:t>DATA GOVERNANCE</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MDM &amp; semantics</a:t>
            </a:r>
            <a:endParaRPr lang="en-US" sz="1200" dirty="0"/>
          </a:p>
        </p:txBody>
      </p:sp>
      <p:sp>
        <p:nvSpPr>
          <p:cNvPr id="48" name="Text 46"/>
          <p:cNvSpPr/>
          <p:nvPr/>
        </p:nvSpPr>
        <p:spPr>
          <a:xfrm>
            <a:off x="1691640" y="4672584"/>
            <a:ext cx="2009394" cy="388620"/>
          </a:xfrm>
          <a:prstGeom prst="roundRect">
            <a:avLst>
              <a:gd name="adj" fmla="val 11765"/>
            </a:avLst>
          </a:prstGeom>
          <a:solidFill>
            <a:srgbClr val="FFFFFF"/>
          </a:solidFill>
          <a:ln w="9525">
            <a:solidFill>
              <a:srgbClr val="BBF7D0"/>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Asset master</a:t>
            </a:r>
            <a:endParaRPr lang="en-US" sz="1000" dirty="0"/>
          </a:p>
          <a:p>
            <a:pPr algn="ctr" indent="0" marL="0">
              <a:buNone/>
            </a:pPr>
            <a:r>
              <a:rPr lang="en-US" sz="850" dirty="0">
                <a:solidFill>
                  <a:srgbClr val="15803D"/>
                </a:solidFill>
                <a:latin typeface="Plus Jakarta Sans" pitchFamily="34" charset="0"/>
                <a:ea typeface="Plus Jakarta Sans" pitchFamily="34" charset="-122"/>
                <a:cs typeface="Plus Jakarta Sans" pitchFamily="34" charset="-120"/>
              </a:rPr>
              <a:t>stations • units</a:t>
            </a:r>
            <a:endParaRPr lang="en-US" sz="1000" dirty="0"/>
          </a:p>
        </p:txBody>
      </p:sp>
      <p:sp>
        <p:nvSpPr>
          <p:cNvPr id="49" name="Text 47"/>
          <p:cNvSpPr/>
          <p:nvPr/>
        </p:nvSpPr>
        <p:spPr>
          <a:xfrm>
            <a:off x="3765042" y="4672584"/>
            <a:ext cx="2009394" cy="388620"/>
          </a:xfrm>
          <a:prstGeom prst="roundRect">
            <a:avLst>
              <a:gd name="adj" fmla="val 11765"/>
            </a:avLst>
          </a:prstGeom>
          <a:solidFill>
            <a:srgbClr val="FFFFFF"/>
          </a:solidFill>
          <a:ln w="9525">
            <a:solidFill>
              <a:srgbClr val="BBF7D0"/>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Tag master</a:t>
            </a:r>
            <a:endParaRPr lang="en-US" sz="1000" dirty="0"/>
          </a:p>
          <a:p>
            <a:pPr algn="ctr" indent="0" marL="0">
              <a:buNone/>
            </a:pPr>
            <a:r>
              <a:rPr lang="en-US" sz="850" dirty="0">
                <a:solidFill>
                  <a:srgbClr val="15803D"/>
                </a:solidFill>
                <a:latin typeface="Plus Jakarta Sans" pitchFamily="34" charset="0"/>
                <a:ea typeface="Plus Jakarta Sans" pitchFamily="34" charset="-122"/>
                <a:cs typeface="Plus Jakarta Sans" pitchFamily="34" charset="-120"/>
              </a:rPr>
              <a:t>tags to assets</a:t>
            </a:r>
            <a:endParaRPr lang="en-US" sz="1000" dirty="0"/>
          </a:p>
        </p:txBody>
      </p:sp>
      <p:sp>
        <p:nvSpPr>
          <p:cNvPr id="50" name="Text 48"/>
          <p:cNvSpPr/>
          <p:nvPr/>
        </p:nvSpPr>
        <p:spPr>
          <a:xfrm>
            <a:off x="5838444" y="4672584"/>
            <a:ext cx="2009394" cy="388620"/>
          </a:xfrm>
          <a:prstGeom prst="roundRect">
            <a:avLst>
              <a:gd name="adj" fmla="val 11765"/>
            </a:avLst>
          </a:prstGeom>
          <a:solidFill>
            <a:srgbClr val="FFFFFF"/>
          </a:solidFill>
          <a:ln w="9525">
            <a:solidFill>
              <a:srgbClr val="BBF7D0"/>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Limits &amp; MOC</a:t>
            </a:r>
            <a:endParaRPr lang="en-US" sz="1000" dirty="0"/>
          </a:p>
          <a:p>
            <a:pPr algn="ctr" indent="0" marL="0">
              <a:buNone/>
            </a:pPr>
            <a:r>
              <a:rPr lang="en-US" sz="850" dirty="0">
                <a:solidFill>
                  <a:srgbClr val="15803D"/>
                </a:solidFill>
                <a:latin typeface="Plus Jakarta Sans" pitchFamily="34" charset="0"/>
                <a:ea typeface="Plus Jakarta Sans" pitchFamily="34" charset="-122"/>
                <a:cs typeface="Plus Jakarta Sans" pitchFamily="34" charset="-120"/>
              </a:rPr>
              <a:t>read-only to agents</a:t>
            </a:r>
            <a:endParaRPr lang="en-US" sz="1000" dirty="0"/>
          </a:p>
        </p:txBody>
      </p:sp>
      <p:sp>
        <p:nvSpPr>
          <p:cNvPr id="51" name="Text 49"/>
          <p:cNvSpPr/>
          <p:nvPr/>
        </p:nvSpPr>
        <p:spPr>
          <a:xfrm>
            <a:off x="7911846" y="4672584"/>
            <a:ext cx="2009394" cy="388620"/>
          </a:xfrm>
          <a:prstGeom prst="roundRect">
            <a:avLst>
              <a:gd name="adj" fmla="val 11765"/>
            </a:avLst>
          </a:prstGeom>
          <a:solidFill>
            <a:srgbClr val="FFFFFF"/>
          </a:solidFill>
          <a:ln w="9525">
            <a:solidFill>
              <a:srgbClr val="BBF7D0"/>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Glossary &amp; lineage</a:t>
            </a:r>
            <a:endParaRPr lang="en-US" sz="1000" dirty="0"/>
          </a:p>
          <a:p>
            <a:pPr algn="ctr" indent="0" marL="0">
              <a:buNone/>
            </a:pPr>
            <a:r>
              <a:rPr lang="en-US" sz="850" dirty="0">
                <a:solidFill>
                  <a:srgbClr val="15803D"/>
                </a:solidFill>
                <a:latin typeface="Plus Jakarta Sans" pitchFamily="34" charset="0"/>
                <a:ea typeface="Plus Jakarta Sans" pitchFamily="34" charset="-122"/>
                <a:cs typeface="Plus Jakarta Sans" pitchFamily="34" charset="-120"/>
              </a:rPr>
              <a:t>tags to decisions</a:t>
            </a:r>
            <a:endParaRPr lang="en-US" sz="1000" dirty="0"/>
          </a:p>
        </p:txBody>
      </p:sp>
      <p:sp>
        <p:nvSpPr>
          <p:cNvPr id="52" name="Shape 50"/>
          <p:cNvSpPr/>
          <p:nvPr/>
        </p:nvSpPr>
        <p:spPr>
          <a:xfrm>
            <a:off x="548640" y="5166360"/>
            <a:ext cx="9427464" cy="498348"/>
          </a:xfrm>
          <a:prstGeom prst="roundRect">
            <a:avLst>
              <a:gd name="adj" fmla="val 11009"/>
            </a:avLst>
          </a:prstGeom>
          <a:solidFill>
            <a:srgbClr val="F8FAFC"/>
          </a:solidFill>
          <a:ln w="9525">
            <a:solidFill>
              <a:srgbClr val="E2E8F0"/>
            </a:solidFill>
            <a:prstDash val="solid"/>
          </a:ln>
        </p:spPr>
      </p:sp>
      <p:sp>
        <p:nvSpPr>
          <p:cNvPr id="53" name="Text 51"/>
          <p:cNvSpPr txBox="1"/>
          <p:nvPr/>
        </p:nvSpPr>
        <p:spPr>
          <a:xfrm>
            <a:off x="640080" y="5166360"/>
            <a:ext cx="1014984" cy="498348"/>
          </a:xfrm>
          <a:prstGeom prst="rect">
            <a:avLst/>
          </a:prstGeom>
          <a:noFill/>
          <a:ln/>
        </p:spPr>
        <p:txBody>
          <a:bodyPr wrap="square" lIns="0" tIns="0" rIns="0" bIns="0" rtlCol="0" anchor="ctr"/>
          <a:lstStyle/>
          <a:p>
            <a:pPr indent="0" marL="0">
              <a:buNone/>
            </a:pPr>
            <a:r>
              <a:rPr lang="en-US" sz="850" b="1" spc="30" kern="0" dirty="0">
                <a:solidFill>
                  <a:srgbClr val="334155"/>
                </a:solidFill>
                <a:latin typeface="Plus Jakarta Sans" pitchFamily="34" charset="0"/>
                <a:ea typeface="Plus Jakarta Sans" pitchFamily="34" charset="-122"/>
                <a:cs typeface="Plus Jakarta Sans" pitchFamily="34" charset="-120"/>
              </a:rPr>
              <a:t>SYSTEMS OF RECORD</a:t>
            </a:r>
            <a:endParaRPr lang="en-US" sz="1200" dirty="0"/>
          </a:p>
        </p:txBody>
      </p:sp>
      <p:sp>
        <p:nvSpPr>
          <p:cNvPr id="54" name="Text 52"/>
          <p:cNvSpPr/>
          <p:nvPr/>
        </p:nvSpPr>
        <p:spPr>
          <a:xfrm>
            <a:off x="1691640" y="5221224"/>
            <a:ext cx="1318260" cy="388620"/>
          </a:xfrm>
          <a:prstGeom prst="roundRect">
            <a:avLst>
              <a:gd name="adj" fmla="val 11765"/>
            </a:avLst>
          </a:prstGeom>
          <a:solidFill>
            <a:srgbClr val="F1F5F9"/>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SCADA &amp; historian</a:t>
            </a:r>
            <a:endParaRPr lang="en-US" sz="900" dirty="0"/>
          </a:p>
        </p:txBody>
      </p:sp>
      <p:sp>
        <p:nvSpPr>
          <p:cNvPr id="55" name="Text 53"/>
          <p:cNvSpPr/>
          <p:nvPr/>
        </p:nvSpPr>
        <p:spPr>
          <a:xfrm>
            <a:off x="3073908" y="5221224"/>
            <a:ext cx="1318260" cy="388620"/>
          </a:xfrm>
          <a:prstGeom prst="roundRect">
            <a:avLst>
              <a:gd name="adj" fmla="val 11765"/>
            </a:avLst>
          </a:prstGeom>
          <a:solidFill>
            <a:srgbClr val="F1F5F9"/>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SAP S/4HANA</a:t>
            </a:r>
            <a:endParaRPr lang="en-US" sz="900" dirty="0"/>
          </a:p>
        </p:txBody>
      </p:sp>
      <p:sp>
        <p:nvSpPr>
          <p:cNvPr id="56" name="Text 54"/>
          <p:cNvSpPr/>
          <p:nvPr/>
        </p:nvSpPr>
        <p:spPr>
          <a:xfrm>
            <a:off x="4456176" y="5221224"/>
            <a:ext cx="1318260" cy="388620"/>
          </a:xfrm>
          <a:prstGeom prst="roundRect">
            <a:avLst>
              <a:gd name="adj" fmla="val 11765"/>
            </a:avLst>
          </a:prstGeom>
          <a:solidFill>
            <a:srgbClr val="F1F5F9"/>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Workday HCM</a:t>
            </a:r>
            <a:endParaRPr lang="en-US" sz="900" dirty="0"/>
          </a:p>
        </p:txBody>
      </p:sp>
      <p:sp>
        <p:nvSpPr>
          <p:cNvPr id="57" name="Text 55"/>
          <p:cNvSpPr/>
          <p:nvPr/>
        </p:nvSpPr>
        <p:spPr>
          <a:xfrm>
            <a:off x="5838444" y="5221224"/>
            <a:ext cx="1318260" cy="388620"/>
          </a:xfrm>
          <a:prstGeom prst="roundRect">
            <a:avLst>
              <a:gd name="adj" fmla="val 11765"/>
            </a:avLst>
          </a:prstGeom>
          <a:solidFill>
            <a:srgbClr val="F1F5F9"/>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Permit-to-work</a:t>
            </a:r>
            <a:endParaRPr lang="en-US" sz="900" dirty="0"/>
          </a:p>
        </p:txBody>
      </p:sp>
      <p:sp>
        <p:nvSpPr>
          <p:cNvPr id="58" name="Text 56"/>
          <p:cNvSpPr/>
          <p:nvPr/>
        </p:nvSpPr>
        <p:spPr>
          <a:xfrm>
            <a:off x="7220712" y="5221224"/>
            <a:ext cx="1318260" cy="388620"/>
          </a:xfrm>
          <a:prstGeom prst="roundRect">
            <a:avLst>
              <a:gd name="adj" fmla="val 11765"/>
            </a:avLst>
          </a:prstGeom>
          <a:solidFill>
            <a:srgbClr val="F1F5F9"/>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GIS &amp; assets</a:t>
            </a:r>
            <a:endParaRPr lang="en-US" sz="900" dirty="0"/>
          </a:p>
        </p:txBody>
      </p:sp>
      <p:sp>
        <p:nvSpPr>
          <p:cNvPr id="59" name="Text 57"/>
          <p:cNvSpPr/>
          <p:nvPr/>
        </p:nvSpPr>
        <p:spPr>
          <a:xfrm>
            <a:off x="8602980" y="5221224"/>
            <a:ext cx="1318260" cy="388620"/>
          </a:xfrm>
          <a:prstGeom prst="roundRect">
            <a:avLst>
              <a:gd name="adj" fmla="val 11765"/>
            </a:avLst>
          </a:prstGeom>
          <a:solidFill>
            <a:srgbClr val="F1F5F9"/>
          </a:solidFill>
          <a:ln w="9525">
            <a:solidFill>
              <a:srgbClr val="CBD5E1"/>
            </a:solidFill>
          </a:ln>
        </p:spPr>
        <p:txBody>
          <a:bodyPr wrap="square" lIns="25400" tIns="25400" rIns="25400" bIns="25400" rtlCol="0" anchor="ctr"/>
          <a:lstStyle/>
          <a:p>
            <a:pPr algn="ctr" indent="0" marL="0">
              <a:buNone/>
            </a:pPr>
            <a:r>
              <a:rPr lang="en-US" sz="900" b="1" dirty="0">
                <a:solidFill>
                  <a:srgbClr val="0F172A"/>
                </a:solidFill>
                <a:latin typeface="Plus Jakarta Sans" pitchFamily="34" charset="0"/>
                <a:ea typeface="Plus Jakarta Sans" pitchFamily="34" charset="-122"/>
                <a:cs typeface="Plus Jakarta Sans" pitchFamily="34" charset="-120"/>
              </a:rPr>
              <a:t>Snowflake</a:t>
            </a:r>
            <a:endParaRPr lang="en-US" sz="900" dirty="0"/>
          </a:p>
        </p:txBody>
      </p:sp>
      <p:sp>
        <p:nvSpPr>
          <p:cNvPr id="60" name="Shape 58"/>
          <p:cNvSpPr/>
          <p:nvPr/>
        </p:nvSpPr>
        <p:spPr>
          <a:xfrm>
            <a:off x="548640" y="5715000"/>
            <a:ext cx="9427464" cy="498348"/>
          </a:xfrm>
          <a:prstGeom prst="roundRect">
            <a:avLst>
              <a:gd name="adj" fmla="val 11009"/>
            </a:avLst>
          </a:prstGeom>
          <a:solidFill>
            <a:srgbClr val="FFF7ED"/>
          </a:solidFill>
          <a:ln w="9525">
            <a:solidFill>
              <a:srgbClr val="FED7AA"/>
            </a:solidFill>
            <a:prstDash val="solid"/>
          </a:ln>
        </p:spPr>
      </p:sp>
      <p:sp>
        <p:nvSpPr>
          <p:cNvPr id="61" name="Text 59"/>
          <p:cNvSpPr txBox="1"/>
          <p:nvPr/>
        </p:nvSpPr>
        <p:spPr>
          <a:xfrm>
            <a:off x="640080" y="5715000"/>
            <a:ext cx="1014984" cy="498348"/>
          </a:xfrm>
          <a:prstGeom prst="rect">
            <a:avLst/>
          </a:prstGeom>
          <a:noFill/>
          <a:ln/>
        </p:spPr>
        <p:txBody>
          <a:bodyPr wrap="square" lIns="0" tIns="0" rIns="0" bIns="0" rtlCol="0" anchor="ctr"/>
          <a:lstStyle/>
          <a:p>
            <a:pPr indent="0" marL="0">
              <a:buNone/>
            </a:pPr>
            <a:r>
              <a:rPr lang="en-US" sz="850" b="1" spc="30" kern="0" dirty="0">
                <a:solidFill>
                  <a:srgbClr val="9A3412"/>
                </a:solidFill>
                <a:latin typeface="Plus Jakarta Sans" pitchFamily="34" charset="0"/>
                <a:ea typeface="Plus Jakarta Sans" pitchFamily="34" charset="-122"/>
                <a:cs typeface="Plus Jakarta Sans" pitchFamily="34" charset="-120"/>
              </a:rPr>
              <a:t>SAFETY &amp; OT</a:t>
            </a:r>
            <a:endParaRPr lang="en-US" sz="1200" dirty="0"/>
          </a:p>
          <a:p>
            <a:pPr indent="0" marL="0">
              <a:buNone/>
            </a:pPr>
            <a:r>
              <a:rPr lang="en-US" sz="800" i="1" dirty="0">
                <a:solidFill>
                  <a:srgbClr val="64748B"/>
                </a:solidFill>
                <a:latin typeface="Plus Jakarta Sans" pitchFamily="34" charset="0"/>
                <a:ea typeface="Plus Jakarta Sans" pitchFamily="34" charset="-122"/>
                <a:cs typeface="Plus Jakarta Sans" pitchFamily="34" charset="-120"/>
              </a:rPr>
              <a:t>independent</a:t>
            </a:r>
            <a:endParaRPr lang="en-US" sz="1200" dirty="0"/>
          </a:p>
        </p:txBody>
      </p:sp>
      <p:sp>
        <p:nvSpPr>
          <p:cNvPr id="62" name="Text 60"/>
          <p:cNvSpPr/>
          <p:nvPr/>
        </p:nvSpPr>
        <p:spPr>
          <a:xfrm>
            <a:off x="1691640" y="5769864"/>
            <a:ext cx="2009394" cy="388620"/>
          </a:xfrm>
          <a:prstGeom prst="roundRect">
            <a:avLst>
              <a:gd name="adj" fmla="val 11765"/>
            </a:avLst>
          </a:prstGeom>
          <a:solidFill>
            <a:srgbClr val="FFFFFF"/>
          </a:solidFill>
          <a:ln w="9525">
            <a:solidFill>
              <a:srgbClr val="FDBA74"/>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SIS &amp; ESD</a:t>
            </a:r>
            <a:endParaRPr lang="en-US" sz="1000" dirty="0"/>
          </a:p>
          <a:p>
            <a:pPr algn="ctr" indent="0" marL="0">
              <a:buNone/>
            </a:pPr>
            <a:r>
              <a:rPr lang="en-US" sz="850" dirty="0">
                <a:solidFill>
                  <a:srgbClr val="C2410C"/>
                </a:solidFill>
                <a:latin typeface="Plus Jakarta Sans" pitchFamily="34" charset="0"/>
                <a:ea typeface="Plus Jakarta Sans" pitchFamily="34" charset="-122"/>
                <a:cs typeface="Plus Jakarta Sans" pitchFamily="34" charset="-120"/>
              </a:rPr>
              <a:t>act on their own</a:t>
            </a:r>
            <a:endParaRPr lang="en-US" sz="1000" dirty="0"/>
          </a:p>
        </p:txBody>
      </p:sp>
      <p:sp>
        <p:nvSpPr>
          <p:cNvPr id="63" name="Text 61"/>
          <p:cNvSpPr/>
          <p:nvPr/>
        </p:nvSpPr>
        <p:spPr>
          <a:xfrm>
            <a:off x="3765042" y="5769864"/>
            <a:ext cx="2009394" cy="388620"/>
          </a:xfrm>
          <a:prstGeom prst="roundRect">
            <a:avLst>
              <a:gd name="adj" fmla="val 11765"/>
            </a:avLst>
          </a:prstGeom>
          <a:solidFill>
            <a:srgbClr val="FFFFFF"/>
          </a:solidFill>
          <a:ln w="9525">
            <a:solidFill>
              <a:srgbClr val="FDBA74"/>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Interlocks &amp; relief</a:t>
            </a:r>
            <a:endParaRPr lang="en-US" sz="1000" dirty="0"/>
          </a:p>
          <a:p>
            <a:pPr algn="ctr" indent="0" marL="0">
              <a:buNone/>
            </a:pPr>
            <a:r>
              <a:rPr lang="en-US" sz="850" dirty="0">
                <a:solidFill>
                  <a:srgbClr val="C2410C"/>
                </a:solidFill>
                <a:latin typeface="Plus Jakarta Sans" pitchFamily="34" charset="0"/>
                <a:ea typeface="Plus Jakarta Sans" pitchFamily="34" charset="-122"/>
                <a:cs typeface="Plus Jakarta Sans" pitchFamily="34" charset="-120"/>
              </a:rPr>
              <a:t>hardwired • mechanical</a:t>
            </a:r>
            <a:endParaRPr lang="en-US" sz="1000" dirty="0"/>
          </a:p>
        </p:txBody>
      </p:sp>
      <p:sp>
        <p:nvSpPr>
          <p:cNvPr id="64" name="Text 62"/>
          <p:cNvSpPr/>
          <p:nvPr/>
        </p:nvSpPr>
        <p:spPr>
          <a:xfrm>
            <a:off x="5838444" y="5769864"/>
            <a:ext cx="2009394" cy="388620"/>
          </a:xfrm>
          <a:prstGeom prst="roundRect">
            <a:avLst>
              <a:gd name="adj" fmla="val 11765"/>
            </a:avLst>
          </a:prstGeom>
          <a:solidFill>
            <a:srgbClr val="FFFFFF"/>
          </a:solidFill>
          <a:ln w="9525">
            <a:solidFill>
              <a:srgbClr val="FDBA74"/>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Control limits</a:t>
            </a:r>
            <a:endParaRPr lang="en-US" sz="1000" dirty="0"/>
          </a:p>
          <a:p>
            <a:pPr algn="ctr" indent="0" marL="0">
              <a:buNone/>
            </a:pPr>
            <a:r>
              <a:rPr lang="en-US" sz="850" dirty="0">
                <a:solidFill>
                  <a:srgbClr val="C2410C"/>
                </a:solidFill>
                <a:latin typeface="Plus Jakarta Sans" pitchFamily="34" charset="0"/>
                <a:ea typeface="Plus Jakarta Sans" pitchFamily="34" charset="-122"/>
                <a:cs typeface="Plus Jakarta Sans" pitchFamily="34" charset="-120"/>
              </a:rPr>
              <a:t>engineering limits</a:t>
            </a:r>
            <a:endParaRPr lang="en-US" sz="1000" dirty="0"/>
          </a:p>
        </p:txBody>
      </p:sp>
      <p:sp>
        <p:nvSpPr>
          <p:cNvPr id="65" name="Text 63"/>
          <p:cNvSpPr/>
          <p:nvPr/>
        </p:nvSpPr>
        <p:spPr>
          <a:xfrm>
            <a:off x="7911846" y="5769864"/>
            <a:ext cx="2009394" cy="388620"/>
          </a:xfrm>
          <a:prstGeom prst="roundRect">
            <a:avLst>
              <a:gd name="adj" fmla="val 11765"/>
            </a:avLst>
          </a:prstGeom>
          <a:solidFill>
            <a:srgbClr val="FFFFFF"/>
          </a:solidFill>
          <a:ln w="9525">
            <a:solidFill>
              <a:srgbClr val="FDBA74"/>
            </a:solidFill>
          </a:ln>
        </p:spPr>
        <p:txBody>
          <a:bodyPr wrap="square" lIns="25400" tIns="25400" rIns="25400" bIns="25400" rtlCol="0" anchor="ctr"/>
          <a:lstStyle/>
          <a:p>
            <a:pPr algn="ctr" indent="0" marL="0">
              <a:buNone/>
            </a:pPr>
            <a:r>
              <a:rPr lang="en-US" sz="1000" b="1" dirty="0">
                <a:solidFill>
                  <a:srgbClr val="0F172A"/>
                </a:solidFill>
                <a:latin typeface="Plus Jakarta Sans" pitchFamily="34" charset="0"/>
                <a:ea typeface="Plus Jakarta Sans" pitchFamily="34" charset="-122"/>
                <a:cs typeface="Plus Jakarta Sans" pitchFamily="34" charset="-120"/>
              </a:rPr>
              <a:t>Zones &amp; conduits</a:t>
            </a:r>
            <a:endParaRPr lang="en-US" sz="1000" dirty="0"/>
          </a:p>
          <a:p>
            <a:pPr algn="ctr" indent="0" marL="0">
              <a:buNone/>
            </a:pPr>
            <a:r>
              <a:rPr lang="en-US" sz="850" dirty="0">
                <a:solidFill>
                  <a:srgbClr val="C2410C"/>
                </a:solidFill>
                <a:latin typeface="Plus Jakarta Sans" pitchFamily="34" charset="0"/>
                <a:ea typeface="Plus Jakarta Sans" pitchFamily="34" charset="-122"/>
                <a:cs typeface="Plus Jakarta Sans" pitchFamily="34" charset="-120"/>
              </a:rPr>
              <a:t>IEC 62443</a:t>
            </a:r>
            <a:endParaRPr lang="en-US" sz="1000" dirty="0"/>
          </a:p>
        </p:txBody>
      </p:sp>
      <p:sp>
        <p:nvSpPr>
          <p:cNvPr id="66" name="Shape 64"/>
          <p:cNvSpPr/>
          <p:nvPr/>
        </p:nvSpPr>
        <p:spPr>
          <a:xfrm>
            <a:off x="10058400" y="1325880"/>
            <a:ext cx="1581912" cy="2302093"/>
          </a:xfrm>
          <a:prstGeom prst="roundRect">
            <a:avLst>
              <a:gd name="adj" fmla="val 3468"/>
            </a:avLst>
          </a:prstGeom>
          <a:solidFill>
            <a:srgbClr val="FEF2F2"/>
          </a:solidFill>
          <a:ln w="9525">
            <a:solidFill>
              <a:srgbClr val="FECACA"/>
            </a:solidFill>
            <a:prstDash val="solid"/>
          </a:ln>
        </p:spPr>
      </p:sp>
      <p:sp>
        <p:nvSpPr>
          <p:cNvPr id="67" name="Text 65"/>
          <p:cNvSpPr txBox="1"/>
          <p:nvPr/>
        </p:nvSpPr>
        <p:spPr>
          <a:xfrm>
            <a:off x="10149840" y="1417320"/>
            <a:ext cx="1399032" cy="310896"/>
          </a:xfrm>
          <a:prstGeom prst="rect">
            <a:avLst/>
          </a:prstGeom>
          <a:noFill/>
          <a:ln/>
        </p:spPr>
        <p:txBody>
          <a:bodyPr wrap="square" lIns="0" tIns="0" rIns="0" bIns="0" rtlCol="0" anchor="t"/>
          <a:lstStyle/>
          <a:p>
            <a:pPr indent="0" marL="0">
              <a:buNone/>
            </a:pPr>
            <a:r>
              <a:rPr lang="en-US" sz="850" b="1" spc="50" kern="0" dirty="0">
                <a:solidFill>
                  <a:srgbClr val="B91C1C"/>
                </a:solidFill>
                <a:latin typeface="Plus Jakarta Sans" pitchFamily="34" charset="0"/>
                <a:ea typeface="Plus Jakarta Sans" pitchFamily="34" charset="-122"/>
                <a:cs typeface="Plus Jakarta Sans" pitchFamily="34" charset="-120"/>
              </a:rPr>
              <a:t>SECURITY AT EVERY LAYER</a:t>
            </a:r>
            <a:endParaRPr lang="en-US" sz="850" dirty="0"/>
          </a:p>
        </p:txBody>
      </p:sp>
      <p:sp>
        <p:nvSpPr>
          <p:cNvPr id="68" name="Text 66"/>
          <p:cNvSpPr txBox="1"/>
          <p:nvPr/>
        </p:nvSpPr>
        <p:spPr>
          <a:xfrm>
            <a:off x="10113264" y="1746504"/>
            <a:ext cx="1490472" cy="1826605"/>
          </a:xfrm>
          <a:prstGeom prst="rect">
            <a:avLst/>
          </a:prstGeom>
          <a:noFill/>
          <a:ln/>
        </p:spPr>
        <p:txBody>
          <a:bodyPr wrap="square" lIns="0" tIns="0" rIns="0" bIns="0" rtlCol="0" anchor="t"/>
          <a:lstStyle/>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Phishing-resistant MFA</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Per-agent identity</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No agent path to safety</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Bound, expiring approvals</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Honeytokens &amp; decoys</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mTLS • TLS 1.3</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HSM keys • AES-256</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Tamper-evident logs</a:t>
            </a:r>
            <a:endParaRPr lang="en-US" sz="900" dirty="0"/>
          </a:p>
        </p:txBody>
      </p:sp>
      <p:sp>
        <p:nvSpPr>
          <p:cNvPr id="69" name="Shape 67"/>
          <p:cNvSpPr/>
          <p:nvPr/>
        </p:nvSpPr>
        <p:spPr>
          <a:xfrm>
            <a:off x="10058400" y="3719413"/>
            <a:ext cx="1581912" cy="2493935"/>
          </a:xfrm>
          <a:prstGeom prst="roundRect">
            <a:avLst>
              <a:gd name="adj" fmla="val 3468"/>
            </a:avLst>
          </a:prstGeom>
          <a:solidFill>
            <a:srgbClr val="FFFBEB"/>
          </a:solidFill>
          <a:ln w="9525">
            <a:solidFill>
              <a:srgbClr val="FDE68A"/>
            </a:solidFill>
            <a:prstDash val="solid"/>
          </a:ln>
        </p:spPr>
      </p:sp>
      <p:sp>
        <p:nvSpPr>
          <p:cNvPr id="70" name="Text 68"/>
          <p:cNvSpPr txBox="1"/>
          <p:nvPr/>
        </p:nvSpPr>
        <p:spPr>
          <a:xfrm>
            <a:off x="10149840" y="3810853"/>
            <a:ext cx="1399032" cy="310896"/>
          </a:xfrm>
          <a:prstGeom prst="rect">
            <a:avLst/>
          </a:prstGeom>
          <a:noFill/>
          <a:ln/>
        </p:spPr>
        <p:txBody>
          <a:bodyPr wrap="square" lIns="0" tIns="0" rIns="0" bIns="0" rtlCol="0" anchor="t"/>
          <a:lstStyle/>
          <a:p>
            <a:pPr indent="0" marL="0">
              <a:buNone/>
            </a:pPr>
            <a:r>
              <a:rPr lang="en-US" sz="850" b="1" spc="50" kern="0" dirty="0">
                <a:solidFill>
                  <a:srgbClr val="B45309"/>
                </a:solidFill>
                <a:latin typeface="Plus Jakarta Sans" pitchFamily="34" charset="0"/>
                <a:ea typeface="Plus Jakarta Sans" pitchFamily="34" charset="-122"/>
                <a:cs typeface="Plus Jakarta Sans" pitchFamily="34" charset="-120"/>
              </a:rPr>
              <a:t>GOVERNANCE &amp; OBSERVABILITY</a:t>
            </a:r>
            <a:endParaRPr lang="en-US" sz="850" dirty="0"/>
          </a:p>
        </p:txBody>
      </p:sp>
      <p:sp>
        <p:nvSpPr>
          <p:cNvPr id="71" name="Text 69"/>
          <p:cNvSpPr txBox="1"/>
          <p:nvPr/>
        </p:nvSpPr>
        <p:spPr>
          <a:xfrm>
            <a:off x="10113264" y="4140037"/>
            <a:ext cx="1490472" cy="2018447"/>
          </a:xfrm>
          <a:prstGeom prst="rect">
            <a:avLst/>
          </a:prstGeom>
          <a:noFill/>
          <a:ln/>
        </p:spPr>
        <p:txBody>
          <a:bodyPr wrap="square" lIns="0" tIns="0" rIns="0" bIns="0" rtlCol="0" anchor="t"/>
          <a:lstStyle/>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Autonomy tiers &amp; limits</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Alert budget per controller</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Stale-data safe defaults</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Model risk validation</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Control room management</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OpenTelemetry traces</a:t>
            </a:r>
            <a:endParaRPr lang="en-US" sz="900" dirty="0"/>
          </a:p>
          <a:p>
            <a:pPr marL="114300" indent="-114300">
              <a:spcAft>
                <a:spcPts val="300"/>
              </a:spcAft>
              <a:buSzPct val="100000"/>
              <a:buChar char="•"/>
            </a:pPr>
            <a:r>
              <a:rPr lang="en-US" sz="900" dirty="0">
                <a:solidFill>
                  <a:srgbClr val="334155"/>
                </a:solidFill>
                <a:latin typeface="Plus Jakarta Sans" pitchFamily="34" charset="0"/>
                <a:ea typeface="Plus Jakarta Sans" pitchFamily="34" charset="-122"/>
                <a:cs typeface="Plus Jakarta Sans" pitchFamily="34" charset="-120"/>
              </a:rPr>
              <a:t>Kill-switch drills</a:t>
            </a:r>
            <a:endParaRPr lang="en-US" sz="900" dirty="0"/>
          </a:p>
        </p:txBody>
      </p:sp>
      <p:sp>
        <p:nvSpPr>
          <p:cNvPr id="72" name="Text 70"/>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Vendor-neutral: only systems of record are named products. Standards: endnotes 26, 27, 66, 68, 69, 90–94.</a:t>
            </a:r>
            <a:endParaRPr lang="en-US" sz="850" dirty="0"/>
          </a:p>
        </p:txBody>
      </p:sp>
      <p:sp>
        <p:nvSpPr>
          <p:cNvPr id="73" name="Text 71"/>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50</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Vendor-neutral architecture, with the safety layer out of reach</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50: Vendor-neutral architecture, with the safety layer out of reach</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