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4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4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304" r:id="rId50"/>
  </p:sldIdLst>
  <p:notesMasterIdLst>
    <p:notesMasterId r:id="rId68"/>
  </p:notesMasterIdLst>
  <p:sldSz cx="12192000" cy="6858000"/>
  <p:notesSz cx="6858000" cy="12192000"/>
  <p:embeddedFontLst>
    <p:embeddedFont>
      <p:font typeface="Plus Jakarta Sans"/>
      <p:regular r:id="rId73"/>
      <p:bold r:id="rId74"/>
      <p:italic r:id="rId7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?><Relationships xmlns="http://schemas.openxmlformats.org/package/2006/relationships"><Relationship Id="rId1" Type="http://schemas.openxmlformats.org/officeDocument/2006/relationships/slideMaster" Target="slideMasters/slideMaster1.xml"/><Relationship Id="rId50" Type="http://schemas.openxmlformats.org/officeDocument/2006/relationships/slide" Target="slides/slide49.xml"/><Relationship Id="rId68" Type="http://schemas.openxmlformats.org/officeDocument/2006/relationships/notesMaster" Target="notesMasters/notesMaster1.xml"/><Relationship Id="rId69" Type="http://schemas.openxmlformats.org/officeDocument/2006/relationships/presProps" Target="presProps.xml"/><Relationship Id="rId70" Type="http://schemas.openxmlformats.org/officeDocument/2006/relationships/viewProps" Target="viewProps.xml"/><Relationship Id="rId71" Type="http://schemas.openxmlformats.org/officeDocument/2006/relationships/theme" Target="theme/theme1.xml"/><Relationship Id="rId72" Type="http://schemas.openxmlformats.org/officeDocument/2006/relationships/tableStyles" Target="tableStyles.xml"/><Relationship Id="rId73" Type="http://schemas.openxmlformats.org/officeDocument/2006/relationships/font" Target="fonts/e1a8fda2-a427-4cdb-9ef2-8a6782d58009.fntdata"/><Relationship Id="rId74" Type="http://schemas.openxmlformats.org/officeDocument/2006/relationships/font" Target="fonts/9542d0bb-6ad7-45dd-89ef-a406bd0490d1.fntdata"/><Relationship Id="rId75" Type="http://schemas.openxmlformats.org/officeDocument/2006/relationships/font" Target="fonts/f16f000a-8ac0-4436-b98c-e748fe425de0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4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9.xml"/>
		<Relationship Id="rId3" Type="http://schemas.openxmlformats.org/officeDocument/2006/relationships/hyperlink" Target="https://creativecommons.org/licenses/by-nc-nd/4.0/" TargetMode="External"/><Relationship Id="rId4" Type="http://schemas.openxmlformats.org/officeDocument/2006/relationships/hyperlink" Target="https://johnfisher-ai.github.io/ai-control-plane-handbook/deck/" TargetMode="External"/><Relationship Id="rId5" Type="http://schemas.openxmlformats.org/officeDocument/2006/relationships/hyperlink" Target="https://johnfisher-ai.github.io/ai-control-plane-handbook/handbook/appendix-b.html" TargetMode="External"/><Relationship Id="rId6" Type="http://schemas.openxmlformats.org/officeDocument/2006/relationships/hyperlink" Target="https://johnfisher-ai.github.io/ai-control-plane-handbook/deck/notices.html#permission" TargetMode="External"/></Relationship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457200" y="762000"/>
            <a:ext cx="5943600" cy="3343275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457200" y="4419600"/>
            <a:ext cx="5943600" cy="6705600"/>
          </a:xfrm>
        </p:spPr>
        <p:txBody>
          <a:bodyPr/>
          <a:lstStyle/>
          <a:p>
            <a:pPr>
              <a:spcAft>
                <a:spcPts val="600"/>
              </a:spcAft>
            </a:pPr>
            <a:r>
              <a:rPr lang="en-US" dirty="0"/>
              <a:t>Walk the six stages left to right. For each, point to the human step (amber), the agent and its autonomy tier (blue), and the governed path underneath: agents reach systems only through the control plane and a governed MCP tool or API, and nothing reaches the control system except through the DMZ.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Detect: the Condition Monitoring agent scores vibration, temperature and pressure trends from the historian replica (read-only, Tier 2).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Diagnose: the Diagnostics agent suggests likely causes from maintenance history, similar events and manufacturer guidance. The reliability engineer decides (Tier 1).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Stabilize: the Flow &amp; Load Advisor proposes a load shift checked by the hydraulic model. The controller approves at the console, and the approval is bound to that exact change and valid for ten minutes (Tier 1).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Plan work: the Maintenance Planning agent creates the notification, drafts the work order and reserves parts in SAP S/4HANA. The planner releases it.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Crew &amp; permit: the Crew &amp; Permit agent confirms qualifications for the covered tasks [107] and drafts the isolation permit. The field supervisor approves on mobile.</a:t>
            </a:r>
          </a:p>
          <a:p>
            <a:pPr marL="228600" indent="-228600">
              <a:spcAft>
                <a:spcPts val="300"/>
              </a:spcAft>
              <a:buFont typeface="Arial"/>
              <a:buChar char="•"/>
            </a:pPr>
            <a:r>
              <a:rPr lang="en-US" dirty="0"/>
              <a:t>Repair &amp; return: the controller approves the return to full load. The Compliance Records agent assembles the event record.</a:t>
            </a:r>
          </a:p>
          <a:p>
            <a:pPr>
              <a:spcAft>
                <a:spcPts val="600"/>
              </a:spcAft>
            </a:pPr>
            <a:r>
              <a:rPr lang="en-US" dirty="0"/>
              <a:t>The outcome to land: alert to planned repair in hours instead of days (illustrative), with a controller approving every change to equipment and the safety systems independent throughout.</a:t>
            </a:r>
          </a:p>
          <a:p>
            <a:pPr>
              <a:spcAft>
                <a:spcPts val="600"/>
              </a:spcAft>
            </a:pPr>
            <a:r>
              <a:rPr lang="en-US" dirty="0"/>
              <a:t>Credit: John Fisher, The AI Control Plane: Executive Briefing (2026), slide 49, licensed under CC BY-NC-ND 4.0: </a:t>
            </a:r>
            <a:r>
              <a:rPr lang="en-US" dirty="0">
                <a:hlinkClick r:id="rId3"/>
              </a:rPr>
              <a:t>https://creativecommons.org/licenses/by-nc-nd/4.0/</a:t>
            </a:r>
            <a:r>
              <a:rPr lang="en-US" dirty="0"/>
              <a:t>. The full deck, with its speaker notes and notices: </a:t>
            </a:r>
            <a:r>
              <a:rPr lang="en-US" dirty="0">
                <a:hlinkClick r:id="rId4"/>
              </a:rPr>
              <a:t>https://johnfisher-ai.github.io/ai-control-plane-handbook/deck/</a:t>
            </a:r>
            <a:r>
              <a:rPr lang="en-US" dirty="0"/>
              <a:t>. You may adapt this slide, with credit, under the additional permission in the deck’s notices: </a:t>
            </a:r>
            <a:r>
              <a:rPr lang="en-US" dirty="0">
                <a:hlinkClick r:id="rId6"/>
              </a:rPr>
              <a:t>https://johnfisher-ai.github.io/ai-control-plane-handbook/deck/notices.html#permission</a:t>
            </a:r>
            <a:r>
              <a:rPr lang="en-US" dirty="0"/>
              <a:t>.</a:t>
            </a:r>
          </a:p>
          <a:p>
            <a:pPr>
              <a:spcAft>
                <a:spcPts val="600"/>
              </a:spcAft>
            </a:pPr>
            <a:r>
              <a:rPr lang="en-US" dirty="0"/>
              <a:t>Bracketed numbers in these notes, and endnote numbers on the slide, refer to the endnotes in Appendix B of The AI Control Plane Handbook: </a:t>
            </a:r>
            <a:r>
              <a:rPr lang="en-US" dirty="0">
                <a:hlinkClick r:id="rId5"/>
              </a:rPr>
              <a:t>https://johnfisher-ai.github.io/ai-control-plane-handbook/handbook/appendix-b.html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>
          <a:xfrm>
            <a:off x="3886200" y="11430000"/>
            <a:ext cx="2514600" cy="457200"/>
          </a:xfrm>
        </p:spPr>
        <p:txBody>
          <a:bodyPr/>
          <a:lstStyle/>
          <a:p>
            <a:r>
              <a:rPr lang="en-US"/>
              <a:t>49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9.xml"/></Relationships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9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384048"/>
            <a:ext cx="1106424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b="1" spc="150" kern="0" dirty="0">
                <a:solidFill>
                  <a:srgbClr val="0284C7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USE CASE 3  •  AT A GLANCE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658368"/>
            <a:ext cx="11064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Anomaly to repair, with a person on every equipment change</a:t>
            </a:r>
            <a:endParaRPr lang="en-US" sz="26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1325880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STAGE</a:t>
            </a:r>
            <a:endParaRPr lang="en-US" sz="95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2011680"/>
            <a:ext cx="118872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PEOPLE</a:t>
            </a:r>
            <a:endParaRPr lang="en-US" sz="95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542032"/>
            <a:ext cx="11887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AGENT</a:t>
            </a:r>
            <a:endParaRPr lang="en-US" sz="95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359359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 PLANE</a:t>
            </a:r>
            <a:endParaRPr lang="en-US" sz="95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4325112"/>
            <a:ext cx="11887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MCP / API</a:t>
            </a:r>
            <a:endParaRPr lang="en-US" sz="95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965192"/>
            <a:ext cx="11887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SYSTEM OF RECORD</a:t>
            </a:r>
            <a:endParaRPr lang="en-US" sz="950" dirty="0"/>
          </a:p>
        </p:txBody>
      </p:sp>
      <p:sp>
        <p:nvSpPr>
          <p:cNvPr id="10" name="Text 8"/>
          <p:cNvSpPr txBox="1"/>
          <p:nvPr/>
        </p:nvSpPr>
        <p:spPr>
          <a:xfrm>
            <a:off x="548640" y="5605272"/>
            <a:ext cx="11887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100" kern="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OUTCOME</a:t>
            </a:r>
            <a:endParaRPr lang="en-US" sz="950" dirty="0"/>
          </a:p>
        </p:txBody>
      </p:sp>
      <p:sp>
        <p:nvSpPr>
          <p:cNvPr id="11" name="Text 9"/>
          <p:cNvSpPr/>
          <p:nvPr/>
        </p:nvSpPr>
        <p:spPr>
          <a:xfrm>
            <a:off x="1764792" y="1325880"/>
            <a:ext cx="1697736" cy="566928"/>
          </a:xfrm>
          <a:prstGeom prst="chevron">
            <a:avLst/>
          </a:prstGeom>
          <a:solidFill>
            <a:srgbClr val="0EA5E9"/>
          </a:solidFill>
          <a:ln>
            <a:solidFill>
              <a:srgbClr val="0EA5E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Detect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1856232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8FAFC"/>
          </a:solidFill>
          <a:ln w="9525">
            <a:solidFill>
              <a:srgbClr val="E2E8F0"/>
            </a:solidFill>
            <a:prstDash val="solid"/>
          </a:ln>
        </p:spPr>
      </p:sp>
      <p:sp>
        <p:nvSpPr>
          <p:cNvPr id="13" name="Text 11"/>
          <p:cNvSpPr txBox="1"/>
          <p:nvPr/>
        </p:nvSpPr>
        <p:spPr>
          <a:xfrm>
            <a:off x="1901952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No human step</a:t>
            </a:r>
            <a:endParaRPr lang="en-US" sz="1050" dirty="0"/>
          </a:p>
        </p:txBody>
      </p:sp>
      <p:sp>
        <p:nvSpPr>
          <p:cNvPr id="14" name="Shape 12"/>
          <p:cNvSpPr/>
          <p:nvPr/>
        </p:nvSpPr>
        <p:spPr>
          <a:xfrm>
            <a:off x="1856232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15" name="Text 13"/>
          <p:cNvSpPr txBox="1"/>
          <p:nvPr/>
        </p:nvSpPr>
        <p:spPr>
          <a:xfrm>
            <a:off x="1901952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Condition Monitoring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scores only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2604516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17" name="Shape 15"/>
          <p:cNvSpPr/>
          <p:nvPr/>
        </p:nvSpPr>
        <p:spPr>
          <a:xfrm>
            <a:off x="2604516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18" name="Text 16"/>
          <p:cNvSpPr/>
          <p:nvPr/>
        </p:nvSpPr>
        <p:spPr>
          <a:xfrm>
            <a:off x="1856232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Historian MCP (read)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2604516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20" name="Text 18"/>
          <p:cNvSpPr/>
          <p:nvPr/>
        </p:nvSpPr>
        <p:spPr>
          <a:xfrm>
            <a:off x="1856232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Historian replica (DMZ)</a:t>
            </a:r>
            <a:endParaRPr lang="en-US" sz="1100" dirty="0"/>
          </a:p>
        </p:txBody>
      </p:sp>
      <p:sp>
        <p:nvSpPr>
          <p:cNvPr id="21" name="Text 19"/>
          <p:cNvSpPr/>
          <p:nvPr/>
        </p:nvSpPr>
        <p:spPr>
          <a:xfrm>
            <a:off x="3407664" y="1325880"/>
            <a:ext cx="1697736" cy="566928"/>
          </a:xfrm>
          <a:prstGeom prst="chevron">
            <a:avLst/>
          </a:prstGeom>
          <a:solidFill>
            <a:srgbClr val="0284C7"/>
          </a:solidFill>
          <a:ln>
            <a:solidFill>
              <a:srgbClr val="0284C7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Diagnose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499104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3544824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Engineer decides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3499104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25" name="Text 23"/>
          <p:cNvSpPr txBox="1"/>
          <p:nvPr/>
        </p:nvSpPr>
        <p:spPr>
          <a:xfrm>
            <a:off x="3544824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Diagnostics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 • advises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247388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27" name="Shape 25"/>
          <p:cNvSpPr/>
          <p:nvPr/>
        </p:nvSpPr>
        <p:spPr>
          <a:xfrm>
            <a:off x="4247388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28" name="Text 26"/>
          <p:cNvSpPr/>
          <p:nvPr/>
        </p:nvSpPr>
        <p:spPr>
          <a:xfrm>
            <a:off x="3499104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&amp; document MCP</a:t>
            </a:r>
            <a:endParaRPr lang="en-US" sz="1100" dirty="0"/>
          </a:p>
        </p:txBody>
      </p:sp>
      <p:sp>
        <p:nvSpPr>
          <p:cNvPr id="29" name="Shape 27"/>
          <p:cNvSpPr/>
          <p:nvPr/>
        </p:nvSpPr>
        <p:spPr>
          <a:xfrm>
            <a:off x="4247388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30" name="Text 28"/>
          <p:cNvSpPr/>
          <p:nvPr/>
        </p:nvSpPr>
        <p:spPr>
          <a:xfrm>
            <a:off x="3499104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S/4HANA • manuals</a:t>
            </a:r>
            <a:endParaRPr lang="en-US" sz="1100" dirty="0"/>
          </a:p>
        </p:txBody>
      </p:sp>
      <p:sp>
        <p:nvSpPr>
          <p:cNvPr id="31" name="Text 29"/>
          <p:cNvSpPr/>
          <p:nvPr/>
        </p:nvSpPr>
        <p:spPr>
          <a:xfrm>
            <a:off x="5050536" y="1325880"/>
            <a:ext cx="1697736" cy="566928"/>
          </a:xfrm>
          <a:prstGeom prst="chevron">
            <a:avLst/>
          </a:prstGeom>
          <a:solidFill>
            <a:srgbClr val="0369A1"/>
          </a:solidFill>
          <a:ln>
            <a:solidFill>
              <a:srgbClr val="0369A1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Stabilize</a:t>
            </a:r>
            <a:endParaRPr lang="en-US" sz="1200" dirty="0"/>
          </a:p>
        </p:txBody>
      </p:sp>
      <p:sp>
        <p:nvSpPr>
          <p:cNvPr id="32" name="Shape 30"/>
          <p:cNvSpPr/>
          <p:nvPr/>
        </p:nvSpPr>
        <p:spPr>
          <a:xfrm>
            <a:off x="5141976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33" name="Text 31"/>
          <p:cNvSpPr txBox="1"/>
          <p:nvPr/>
        </p:nvSpPr>
        <p:spPr>
          <a:xfrm>
            <a:off x="5187696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Controller approves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5141976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35" name="Text 33"/>
          <p:cNvSpPr txBox="1"/>
          <p:nvPr/>
        </p:nvSpPr>
        <p:spPr>
          <a:xfrm>
            <a:off x="5187696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Flow &amp; Load Advisor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1 • proposes</a:t>
            </a:r>
            <a:endParaRPr lang="en-US" sz="1200" dirty="0"/>
          </a:p>
        </p:txBody>
      </p:sp>
      <p:sp>
        <p:nvSpPr>
          <p:cNvPr id="36" name="Shape 34"/>
          <p:cNvSpPr/>
          <p:nvPr/>
        </p:nvSpPr>
        <p:spPr>
          <a:xfrm>
            <a:off x="5890260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37" name="Shape 35"/>
          <p:cNvSpPr/>
          <p:nvPr/>
        </p:nvSpPr>
        <p:spPr>
          <a:xfrm>
            <a:off x="5890260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38" name="Text 36"/>
          <p:cNvSpPr/>
          <p:nvPr/>
        </p:nvSpPr>
        <p:spPr>
          <a:xfrm>
            <a:off x="5141976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Setpoint request (gated)</a:t>
            </a:r>
            <a:endParaRPr lang="en-US" sz="1100" dirty="0"/>
          </a:p>
        </p:txBody>
      </p:sp>
      <p:sp>
        <p:nvSpPr>
          <p:cNvPr id="39" name="Shape 37"/>
          <p:cNvSpPr/>
          <p:nvPr/>
        </p:nvSpPr>
        <p:spPr>
          <a:xfrm>
            <a:off x="5890260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40" name="Text 38"/>
          <p:cNvSpPr/>
          <p:nvPr/>
        </p:nvSpPr>
        <p:spPr>
          <a:xfrm>
            <a:off x="5141976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SCADA via the DMZ</a:t>
            </a:r>
            <a:endParaRPr lang="en-US" sz="1100" dirty="0"/>
          </a:p>
        </p:txBody>
      </p:sp>
      <p:sp>
        <p:nvSpPr>
          <p:cNvPr id="41" name="Text 39"/>
          <p:cNvSpPr/>
          <p:nvPr/>
        </p:nvSpPr>
        <p:spPr>
          <a:xfrm>
            <a:off x="6693408" y="1325880"/>
            <a:ext cx="1697736" cy="566928"/>
          </a:xfrm>
          <a:prstGeom prst="chevron">
            <a:avLst/>
          </a:prstGeom>
          <a:solidFill>
            <a:srgbClr val="075985"/>
          </a:solidFill>
          <a:ln>
            <a:solidFill>
              <a:srgbClr val="075985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Plan work</a:t>
            </a:r>
            <a:endParaRPr lang="en-US" sz="1200" dirty="0"/>
          </a:p>
        </p:txBody>
      </p:sp>
      <p:sp>
        <p:nvSpPr>
          <p:cNvPr id="42" name="Shape 40"/>
          <p:cNvSpPr/>
          <p:nvPr/>
        </p:nvSpPr>
        <p:spPr>
          <a:xfrm>
            <a:off x="6784848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43" name="Text 41"/>
          <p:cNvSpPr txBox="1"/>
          <p:nvPr/>
        </p:nvSpPr>
        <p:spPr>
          <a:xfrm>
            <a:off x="6830568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Planner releases</a:t>
            </a:r>
            <a:endParaRPr lang="en-US" sz="1050" dirty="0"/>
          </a:p>
        </p:txBody>
      </p:sp>
      <p:sp>
        <p:nvSpPr>
          <p:cNvPr id="44" name="Shape 42"/>
          <p:cNvSpPr/>
          <p:nvPr/>
        </p:nvSpPr>
        <p:spPr>
          <a:xfrm>
            <a:off x="6784848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45" name="Text 43"/>
          <p:cNvSpPr txBox="1"/>
          <p:nvPr/>
        </p:nvSpPr>
        <p:spPr>
          <a:xfrm>
            <a:off x="6830568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Maintenance Planning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3 • notifications</a:t>
            </a:r>
            <a:endParaRPr lang="en-US" sz="1200" dirty="0"/>
          </a:p>
        </p:txBody>
      </p:sp>
      <p:sp>
        <p:nvSpPr>
          <p:cNvPr id="46" name="Shape 44"/>
          <p:cNvSpPr/>
          <p:nvPr/>
        </p:nvSpPr>
        <p:spPr>
          <a:xfrm>
            <a:off x="7533132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47" name="Shape 45"/>
          <p:cNvSpPr/>
          <p:nvPr/>
        </p:nvSpPr>
        <p:spPr>
          <a:xfrm>
            <a:off x="7533132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48" name="Text 46"/>
          <p:cNvSpPr/>
          <p:nvPr/>
        </p:nvSpPr>
        <p:spPr>
          <a:xfrm>
            <a:off x="6784848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MCP (write)</a:t>
            </a:r>
            <a:endParaRPr lang="en-US" sz="1100" dirty="0"/>
          </a:p>
        </p:txBody>
      </p:sp>
      <p:sp>
        <p:nvSpPr>
          <p:cNvPr id="49" name="Shape 47"/>
          <p:cNvSpPr/>
          <p:nvPr/>
        </p:nvSpPr>
        <p:spPr>
          <a:xfrm>
            <a:off x="7533132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50" name="Text 48"/>
          <p:cNvSpPr/>
          <p:nvPr/>
        </p:nvSpPr>
        <p:spPr>
          <a:xfrm>
            <a:off x="6784848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SAP S/4HANA</a:t>
            </a:r>
            <a:endParaRPr lang="en-US" sz="1100" dirty="0"/>
          </a:p>
        </p:txBody>
      </p:sp>
      <p:sp>
        <p:nvSpPr>
          <p:cNvPr id="51" name="Text 49"/>
          <p:cNvSpPr/>
          <p:nvPr/>
        </p:nvSpPr>
        <p:spPr>
          <a:xfrm>
            <a:off x="8336280" y="1325880"/>
            <a:ext cx="1697736" cy="566928"/>
          </a:xfrm>
          <a:prstGeom prst="chevron">
            <a:avLst/>
          </a:prstGeom>
          <a:solidFill>
            <a:srgbClr val="0C4A6E"/>
          </a:solidFill>
          <a:ln>
            <a:solidFill>
              <a:srgbClr val="0C4A6E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Crew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permit</a:t>
            </a:r>
            <a:endParaRPr lang="en-US" sz="1200" dirty="0"/>
          </a:p>
        </p:txBody>
      </p:sp>
      <p:sp>
        <p:nvSpPr>
          <p:cNvPr id="52" name="Shape 50"/>
          <p:cNvSpPr/>
          <p:nvPr/>
        </p:nvSpPr>
        <p:spPr>
          <a:xfrm>
            <a:off x="8427720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53" name="Text 51"/>
          <p:cNvSpPr txBox="1"/>
          <p:nvPr/>
        </p:nvSpPr>
        <p:spPr>
          <a:xfrm>
            <a:off x="8473440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Supervisor approves</a:t>
            </a:r>
            <a:endParaRPr lang="en-US" sz="1050" dirty="0"/>
          </a:p>
        </p:txBody>
      </p:sp>
      <p:sp>
        <p:nvSpPr>
          <p:cNvPr id="54" name="Shape 52"/>
          <p:cNvSpPr/>
          <p:nvPr/>
        </p:nvSpPr>
        <p:spPr>
          <a:xfrm>
            <a:off x="8427720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55" name="Text 53"/>
          <p:cNvSpPr txBox="1"/>
          <p:nvPr/>
        </p:nvSpPr>
        <p:spPr>
          <a:xfrm>
            <a:off x="8473440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Crew &amp; Permit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proposes</a:t>
            </a:r>
            <a:endParaRPr lang="en-US" sz="1200" dirty="0"/>
          </a:p>
        </p:txBody>
      </p:sp>
      <p:sp>
        <p:nvSpPr>
          <p:cNvPr id="56" name="Shape 54"/>
          <p:cNvSpPr/>
          <p:nvPr/>
        </p:nvSpPr>
        <p:spPr>
          <a:xfrm>
            <a:off x="9176004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57" name="Shape 55"/>
          <p:cNvSpPr/>
          <p:nvPr/>
        </p:nvSpPr>
        <p:spPr>
          <a:xfrm>
            <a:off x="9176004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58" name="Text 56"/>
          <p:cNvSpPr/>
          <p:nvPr/>
        </p:nvSpPr>
        <p:spPr>
          <a:xfrm>
            <a:off x="8427720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Workday &amp; permit MCP</a:t>
            </a:r>
            <a:endParaRPr lang="en-US" sz="1100" dirty="0"/>
          </a:p>
        </p:txBody>
      </p:sp>
      <p:sp>
        <p:nvSpPr>
          <p:cNvPr id="59" name="Shape 57"/>
          <p:cNvSpPr/>
          <p:nvPr/>
        </p:nvSpPr>
        <p:spPr>
          <a:xfrm>
            <a:off x="9176004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60" name="Text 58"/>
          <p:cNvSpPr/>
          <p:nvPr/>
        </p:nvSpPr>
        <p:spPr>
          <a:xfrm>
            <a:off x="8427720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Workday • permits</a:t>
            </a:r>
            <a:endParaRPr lang="en-US" sz="1100" dirty="0"/>
          </a:p>
        </p:txBody>
      </p:sp>
      <p:sp>
        <p:nvSpPr>
          <p:cNvPr id="61" name="Text 59"/>
          <p:cNvSpPr/>
          <p:nvPr/>
        </p:nvSpPr>
        <p:spPr>
          <a:xfrm>
            <a:off x="9979152" y="1325880"/>
            <a:ext cx="1697736" cy="566928"/>
          </a:xfrm>
          <a:prstGeom prst="chevron">
            <a:avLst/>
          </a:prstGeom>
          <a:solidFill>
            <a:srgbClr val="082F49"/>
          </a:solidFill>
          <a:ln>
            <a:solidFill>
              <a:srgbClr val="082F49"/>
            </a:solidFill>
          </a:ln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Repair &amp;</a:t>
            </a:r>
            <a:endParaRPr lang="en-US" sz="1200" dirty="0"/>
          </a:p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return</a:t>
            </a:r>
            <a:endParaRPr lang="en-US" sz="1200" dirty="0"/>
          </a:p>
        </p:txBody>
      </p:sp>
      <p:sp>
        <p:nvSpPr>
          <p:cNvPr id="62" name="Shape 60"/>
          <p:cNvSpPr/>
          <p:nvPr/>
        </p:nvSpPr>
        <p:spPr>
          <a:xfrm>
            <a:off x="10070592" y="2011680"/>
            <a:ext cx="1496568" cy="402336"/>
          </a:xfrm>
          <a:prstGeom prst="roundRect">
            <a:avLst>
              <a:gd name="adj" fmla="val 13636"/>
            </a:avLst>
          </a:prstGeom>
          <a:solidFill>
            <a:srgbClr val="FFFBEB"/>
          </a:solidFill>
          <a:ln w="9525">
            <a:solidFill>
              <a:srgbClr val="FDE68A"/>
            </a:solidFill>
            <a:prstDash val="solid"/>
          </a:ln>
        </p:spPr>
      </p:sp>
      <p:sp>
        <p:nvSpPr>
          <p:cNvPr id="63" name="Text 61"/>
          <p:cNvSpPr txBox="1"/>
          <p:nvPr/>
        </p:nvSpPr>
        <p:spPr>
          <a:xfrm>
            <a:off x="10116312" y="2011680"/>
            <a:ext cx="1405128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B45309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Controller approves</a:t>
            </a:r>
            <a:endParaRPr lang="en-US" sz="1050" dirty="0"/>
          </a:p>
        </p:txBody>
      </p:sp>
      <p:sp>
        <p:nvSpPr>
          <p:cNvPr id="64" name="Shape 62"/>
          <p:cNvSpPr/>
          <p:nvPr/>
        </p:nvSpPr>
        <p:spPr>
          <a:xfrm>
            <a:off x="10070592" y="2542032"/>
            <a:ext cx="1496568" cy="822960"/>
          </a:xfrm>
          <a:prstGeom prst="roundRect">
            <a:avLst>
              <a:gd name="adj" fmla="val 8889"/>
            </a:avLst>
          </a:prstGeom>
          <a:solidFill>
            <a:srgbClr val="F0F9FF"/>
          </a:solidFill>
          <a:ln w="9525">
            <a:solidFill>
              <a:srgbClr val="BAE6FD"/>
            </a:solidFill>
            <a:prstDash val="solid"/>
          </a:ln>
          <a:effectLst>
            <a:outerShdw sx="100000" sy="100000" kx="0" ky="0" algn="bl" rotWithShape="0" blurRad="63500" dist="19050" dir="5400000">
              <a:srgbClr val="000000">
                <a:alpha val="10000"/>
              </a:srgbClr>
            </a:outerShdw>
          </a:effectLst>
        </p:spPr>
      </p:sp>
      <p:sp>
        <p:nvSpPr>
          <p:cNvPr id="65" name="Text 63"/>
          <p:cNvSpPr txBox="1"/>
          <p:nvPr/>
        </p:nvSpPr>
        <p:spPr>
          <a:xfrm>
            <a:off x="10116312" y="2542032"/>
            <a:ext cx="1405128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Compliance Records</a:t>
            </a:r>
            <a:endParaRPr lang="en-US" sz="1200" dirty="0"/>
          </a:p>
          <a:p>
            <a:pPr algn="ctr" indent="0" marL="0">
              <a:buNone/>
            </a:pPr>
            <a:r>
              <a:rPr lang="en-US" sz="1000" dirty="0">
                <a:solidFill>
                  <a:srgbClr val="0369A1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Tier 2 • drafts</a:t>
            </a:r>
            <a:endParaRPr lang="en-US" sz="1200" dirty="0"/>
          </a:p>
        </p:txBody>
      </p:sp>
      <p:sp>
        <p:nvSpPr>
          <p:cNvPr id="66" name="Shape 64"/>
          <p:cNvSpPr/>
          <p:nvPr/>
        </p:nvSpPr>
        <p:spPr>
          <a:xfrm>
            <a:off x="10818876" y="3383280"/>
            <a:ext cx="0" cy="19202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67" name="Shape 65"/>
          <p:cNvSpPr/>
          <p:nvPr/>
        </p:nvSpPr>
        <p:spPr>
          <a:xfrm>
            <a:off x="10818876" y="4069080"/>
            <a:ext cx="0" cy="237744"/>
          </a:xfrm>
          <a:prstGeom prst="line">
            <a:avLst/>
          </a:prstGeom>
          <a:noFill/>
          <a:ln w="15875">
            <a:solidFill>
              <a:srgbClr val="0369A1"/>
            </a:solidFill>
            <a:prstDash val="solid"/>
            <a:tailEnd type="triangle"/>
          </a:ln>
        </p:spPr>
      </p:sp>
      <p:sp>
        <p:nvSpPr>
          <p:cNvPr id="68" name="Text 66"/>
          <p:cNvSpPr/>
          <p:nvPr/>
        </p:nvSpPr>
        <p:spPr>
          <a:xfrm>
            <a:off x="10070592" y="4325112"/>
            <a:ext cx="1496568" cy="420624"/>
          </a:xfrm>
          <a:prstGeom prst="roundRect">
            <a:avLst>
              <a:gd name="adj" fmla="val 10870"/>
            </a:avLst>
          </a:prstGeom>
          <a:solidFill>
            <a:srgbClr val="FFFFFF"/>
          </a:solidFill>
          <a:ln w="9525">
            <a:solidFill>
              <a:srgbClr val="99F6E4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Event store MCP</a:t>
            </a:r>
            <a:endParaRPr lang="en-US" sz="1100" dirty="0"/>
          </a:p>
        </p:txBody>
      </p:sp>
      <p:sp>
        <p:nvSpPr>
          <p:cNvPr id="69" name="Shape 67"/>
          <p:cNvSpPr/>
          <p:nvPr/>
        </p:nvSpPr>
        <p:spPr>
          <a:xfrm>
            <a:off x="10818876" y="4764024"/>
            <a:ext cx="0" cy="182880"/>
          </a:xfrm>
          <a:prstGeom prst="line">
            <a:avLst/>
          </a:prstGeom>
          <a:noFill/>
          <a:ln w="12700">
            <a:solidFill>
              <a:srgbClr val="94A3B8"/>
            </a:solidFill>
            <a:prstDash val="solid"/>
            <a:tailEnd type="triangle"/>
          </a:ln>
        </p:spPr>
      </p:sp>
      <p:sp>
        <p:nvSpPr>
          <p:cNvPr id="70" name="Text 68"/>
          <p:cNvSpPr/>
          <p:nvPr/>
        </p:nvSpPr>
        <p:spPr>
          <a:xfrm>
            <a:off x="10070592" y="4965192"/>
            <a:ext cx="1496568" cy="457200"/>
          </a:xfrm>
          <a:prstGeom prst="roundRect">
            <a:avLst>
              <a:gd name="adj" fmla="val 10000"/>
            </a:avLst>
          </a:prstGeom>
          <a:solidFill>
            <a:srgbClr val="F1F5F9"/>
          </a:solidFill>
          <a:ln w="9525">
            <a:solidFill>
              <a:srgbClr val="CBD5E1"/>
            </a:solidFill>
          </a:ln>
        </p:spPr>
        <p:txBody>
          <a:bodyPr wrap="square" lIns="25400" tIns="25400" rIns="25400" bIns="2540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172A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Control room log</a:t>
            </a:r>
            <a:endParaRPr lang="en-US" sz="1100" dirty="0"/>
          </a:p>
        </p:txBody>
      </p:sp>
      <p:sp>
        <p:nvSpPr>
          <p:cNvPr id="71" name="Shape 69"/>
          <p:cNvSpPr/>
          <p:nvPr/>
        </p:nvSpPr>
        <p:spPr>
          <a:xfrm>
            <a:off x="1783080" y="3593592"/>
            <a:ext cx="9857232" cy="457200"/>
          </a:xfrm>
          <a:prstGeom prst="roundRect">
            <a:avLst>
              <a:gd name="adj" fmla="val 12000"/>
            </a:avLst>
          </a:prstGeom>
          <a:solidFill>
            <a:srgbClr val="0F172A"/>
          </a:solidFill>
          <a:ln w="9525">
            <a:solidFill>
              <a:srgbClr val="0F172A"/>
            </a:solidFill>
            <a:prstDash val="solid"/>
          </a:ln>
        </p:spPr>
      </p:sp>
      <p:sp>
        <p:nvSpPr>
          <p:cNvPr id="72" name="Text 70"/>
          <p:cNvSpPr txBox="1"/>
          <p:nvPr/>
        </p:nvSpPr>
        <p:spPr>
          <a:xfrm>
            <a:off x="1965960" y="3593592"/>
            <a:ext cx="949147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Enterprise AI control plane: registry • AI gateway • bound approvals • cumulative limits • agent identity • safe defaults • observability</a:t>
            </a:r>
            <a:endParaRPr lang="en-US" sz="1150" dirty="0"/>
          </a:p>
        </p:txBody>
      </p:sp>
      <p:sp>
        <p:nvSpPr>
          <p:cNvPr id="73" name="Shape 71"/>
          <p:cNvSpPr/>
          <p:nvPr/>
        </p:nvSpPr>
        <p:spPr>
          <a:xfrm>
            <a:off x="1783080" y="5605272"/>
            <a:ext cx="9857232" cy="566928"/>
          </a:xfrm>
          <a:prstGeom prst="roundRect">
            <a:avLst>
              <a:gd name="adj" fmla="val 9677"/>
            </a:avLst>
          </a:prstGeom>
          <a:solidFill>
            <a:srgbClr val="F0FDF4"/>
          </a:solidFill>
          <a:ln w="9525">
            <a:solidFill>
              <a:srgbClr val="BBF7D0"/>
            </a:solidFill>
            <a:prstDash val="solid"/>
          </a:ln>
        </p:spPr>
      </p:sp>
      <p:sp>
        <p:nvSpPr>
          <p:cNvPr id="74" name="Text 72"/>
          <p:cNvSpPr txBox="1"/>
          <p:nvPr/>
        </p:nvSpPr>
        <p:spPr>
          <a:xfrm>
            <a:off x="2011680" y="5605272"/>
            <a:ext cx="9400032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14532D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Alert to planned repair in hours instead of days, with a controller approving every change to equipment and the safety systems independent throughout</a:t>
            </a:r>
            <a:endParaRPr lang="en-US" sz="1250" dirty="0"/>
          </a:p>
        </p:txBody>
      </p:sp>
      <p:sp>
        <p:nvSpPr>
          <p:cNvPr id="75" name="Text 73"/>
          <p:cNvSpPr txBox="1"/>
          <p:nvPr/>
        </p:nvSpPr>
        <p:spPr>
          <a:xfrm>
            <a:off x="548640" y="6382512"/>
            <a:ext cx="1024128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50" dirty="0">
                <a:solidFill>
                  <a:srgbClr val="64748B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Illustrative. Amber = human decision. Blue = agent and autonomy tier. Every call passes through the control plane.</a:t>
            </a:r>
            <a:endParaRPr lang="en-US" sz="850" dirty="0"/>
          </a:p>
        </p:txBody>
      </p:sp>
      <p:sp>
        <p:nvSpPr>
          <p:cNvPr id="76" name="Text 74"/>
          <p:cNvSpPr txBox="1"/>
          <p:nvPr/>
        </p:nvSpPr>
        <p:spPr>
          <a:xfrm>
            <a:off x="11183112" y="6419088"/>
            <a:ext cx="457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Plus Jakarta Sans" pitchFamily="34" charset="0"/>
                <a:ea typeface="Plus Jakarta Sans" pitchFamily="34" charset="-122"/>
                <a:cs typeface="Plus Jakarta Sans" pitchFamily="34" charset="-120"/>
              </a:rPr>
              <a:t>49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Office Theme</vt:lpstr>
      <vt:lpstr>Anomaly to repair, with a person on every equipment change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AI Control Plane, slide 49: Anomaly to repair, with a person on every equipment change</dc:title>
  <dc:subject>One slide from The AI Control Plane: Executive Briefing, by John Fisher (2026), CC BY-NC-ND 4.0</dc:subject>
  <dc:creator>John Fisher</dc:creator>
  <cp:lastModifiedBy>John Fisher</cp:lastModifiedBy>
  <cp:revision>1</cp:revision>
  <dcterms:created xsi:type="dcterms:W3CDTF">2026-10-14T20:43:52Z</dcterms:created>
  <dcterms:modified xsi:type="dcterms:W3CDTF">2026-10-14T20:43:52Z</dcterms:modified>
</cp:coreProperties>
</file>