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303" r:id="rId49"/>
  </p:sldIdLst>
  <p:notesMasterIdLst>
    <p:notesMasterId r:id="rId68"/>
  </p:notesMasterIdLst>
  <p:sldSz cx="12192000" cy="6858000"/>
  <p:notesSz cx="6858000" cy="12192000"/>
  <p:embeddedFontLst>
    <p:embeddedFont>
      <p:font typeface="Plus Jakarta Sans"/>
      <p:regular r:id="rId73"/>
      <p:bold r:id="rId74"/>
      <p:italic r:id="rId7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Relationships xmlns="http://schemas.openxmlformats.org/package/2006/relationships"><Relationship Id="rId1" Type="http://schemas.openxmlformats.org/officeDocument/2006/relationships/slideMaster" Target="slideMasters/slideMaster1.xml"/><Relationship Id="rId49" Type="http://schemas.openxmlformats.org/officeDocument/2006/relationships/slide" Target="slides/slide48.xml"/><Relationship Id="rId68" Type="http://schemas.openxmlformats.org/officeDocument/2006/relationships/notesMaster" Target="notesMasters/notesMaster1.xml"/><Relationship Id="rId69" Type="http://schemas.openxmlformats.org/officeDocument/2006/relationships/presProps" Target="presProps.xml"/><Relationship Id="rId70" Type="http://schemas.openxmlformats.org/officeDocument/2006/relationships/viewProps" Target="viewProps.xml"/><Relationship Id="rId71" Type="http://schemas.openxmlformats.org/officeDocument/2006/relationships/theme" Target="theme/theme1.xml"/><Relationship Id="rId72" Type="http://schemas.openxmlformats.org/officeDocument/2006/relationships/tableStyles" Target="tableStyles.xml"/><Relationship Id="rId73" Type="http://schemas.openxmlformats.org/officeDocument/2006/relationships/font" Target="fonts/e1a8fda2-a427-4cdb-9ef2-8a6782d58009.fntdata"/><Relationship Id="rId74" Type="http://schemas.openxmlformats.org/officeDocument/2006/relationships/font" Target="fonts/9542d0bb-6ad7-45dd-89ef-a406bd0490d1.fntdata"/><Relationship Id="rId75" Type="http://schemas.openxmlformats.org/officeDocument/2006/relationships/font" Target="fonts/f16f000a-8ac0-4436-b98c-e748fe425de0.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 Id="rId3" Type="http://schemas.openxmlformats.org/officeDocument/2006/relationships/hyperlink" Target="https://creativecommons.org/licenses/by-nc-nd/4.0/" TargetMode="External"/><Relationship Id="rId4" Type="http://schemas.openxmlformats.org/officeDocument/2006/relationships/hyperlink" Target="https://johnfisher-ai.github.io/ai-control-plane-handbook/deck/" TargetMode="External"/><Relationship Id="rId5" Type="http://schemas.openxmlformats.org/officeDocument/2006/relationships/hyperlink" Target="https://johnfisher-ai.github.io/ai-control-plane-handbook/handbook/appendix-b.html" TargetMode="External"/><Relationship Id="rId6" Type="http://schemas.openxmlformats.org/officeDocument/2006/relationships/hyperlink" Target="https://johnfisher-ai.github.io/ai-control-plane-handbook/deck/notices.html#permission" TargetMode="External"/></Relationship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62000"/>
            <a:ext cx="5943600" cy="3343275"/>
          </a:xfrm>
        </p:spPr>
      </p:sp>
      <p:sp>
        <p:nvSpPr>
          <p:cNvPr id="3" name="Notes Placeholder 2"/>
          <p:cNvSpPr>
            <a:spLocks noGrp="1"/>
          </p:cNvSpPr>
          <p:nvPr>
            <p:ph type="body" idx="1"/>
          </p:nvPr>
        </p:nvSpPr>
        <p:spPr>
          <a:xfrm>
            <a:off x="457200" y="4419600"/>
            <a:ext cx="5943600" cy="6705600"/>
          </a:xfrm>
        </p:spPr>
        <p:txBody>
          <a:bodyPr/>
          <a:lstStyle/>
          <a:p>
            <a:pPr>
              <a:spcAft>
                <a:spcPts val="600"/>
              </a:spcAft>
            </a:pPr>
            <a:r>
              <a:rPr lang="en-US" dirty="0"/>
              <a:t>Talk track (two minutes): The third reference use case takes the control plane into operational technology, where an agent's action can reach physical equipment. It is written for a natural gas transmission operator and carries over to power utilities and to upstream and downstream oil and gas. As before, the architecture is vendor-neutral except for the transactional systems (SAP S/4HANA, Workday and Snowflake). Control systems, historians and safety systems are described generically.</a:t>
            </a:r>
          </a:p>
          <a:p>
            <a:pPr>
              <a:spcAft>
                <a:spcPts val="600"/>
              </a:spcAft>
            </a:pPr>
            <a:r>
              <a:rPr lang="en-US" dirty="0"/>
              <a:t>The problem: most operators already stream vibration, temperature and pressure data to a historian, but turning an early warning into a planned repair still takes days of manual work, and unplanned outages force emergency repairs and can cut service. The work also sits under specific rules. Gas controllers need defined authority, adequate information, fatigue limits and managed alarm loads under the control room management rule [105]. Critical pipeline operators must segment OT from IT networks, control access and monitor continuously under TSA's security directive [106]. Current guidance also holds that people remain responsible for functional safety and that AI should not actively control OT without a human in the loop [67].</a:t>
            </a:r>
          </a:p>
          <a:p>
            <a:pPr>
              <a:spcAft>
                <a:spcPts val="600"/>
              </a:spcAft>
            </a:pPr>
            <a:r>
              <a:rPr lang="en-US" dirty="0"/>
              <a:t>The target state: an Operations Orchestrator coordinates Condition Monitoring, Diagnostics, Flow &amp; Load Advisor, Maintenance Planning, Crew &amp; Permit and Compliance Records agents. The agents propose, and controllers approve every change that reaches equipment, with each approval bound to that exact change and valid for minutes. The independent safety systems act on their own.</a:t>
            </a:r>
          </a:p>
          <a:p>
            <a:pPr>
              <a:spcAft>
                <a:spcPts val="600"/>
              </a:spcAft>
            </a:pPr>
            <a:r>
              <a:rPr lang="en-US" dirty="0"/>
              <a:t>All figures in this use case are illustrative. Replace them with the operator's own baseline during discovery. The companion handbook (Section 13) has the full detail.</a:t>
            </a:r>
          </a:p>
          <a:p>
            <a:pPr>
              <a:spcAft>
                <a:spcPts val="600"/>
              </a:spcAft>
            </a:pPr>
            <a:r>
              <a:rPr lang="en-US" dirty="0"/>
              <a:t>Credit: John Fisher, The AI Control Plane: Executive Briefing (2026), slide 48, licensed under CC BY-NC-ND 4.0: </a:t>
            </a:r>
            <a:r>
              <a:rPr lang="en-US" dirty="0">
                <a:hlinkClick r:id="rId3"/>
              </a:rPr>
              <a:t>https://creativecommons.org/licenses/by-nc-nd/4.0/</a:t>
            </a:r>
            <a:r>
              <a:rPr lang="en-US" dirty="0"/>
              <a:t>. The full deck, with its speaker notes and notices: </a:t>
            </a:r>
            <a:r>
              <a:rPr lang="en-US" dirty="0">
                <a:hlinkClick r:id="rId4"/>
              </a:rPr>
              <a:t>https://johnfisher-ai.github.io/ai-control-plane-handbook/deck/</a:t>
            </a:r>
            <a:r>
              <a:rPr lang="en-US" dirty="0"/>
              <a:t>. You may adapt this slide, with credit, under the additional permission in the deck’s notices: </a:t>
            </a:r>
            <a:r>
              <a:rPr lang="en-US" dirty="0">
                <a:hlinkClick r:id="rId6"/>
              </a:rPr>
              <a:t>https://johnfisher-ai.github.io/ai-control-plane-handbook/deck/notices.html#permission</a:t>
            </a:r>
            <a:r>
              <a:rPr lang="en-US" dirty="0"/>
              <a:t>.</a:t>
            </a:r>
          </a:p>
          <a:p>
            <a:pPr>
              <a:spcAft>
                <a:spcPts val="600"/>
              </a:spcAft>
            </a:pPr>
            <a:r>
              <a:rPr lang="en-US" dirty="0"/>
              <a:t>Bracketed numbers in these notes, and endnote numbers on the slide, refer to the endnotes in Appendix B of The AI Control Plane Handbook: </a:t>
            </a:r>
            <a:r>
              <a:rPr lang="en-US" dirty="0">
                <a:hlinkClick r:id="rId5"/>
              </a:rPr>
              <a:t>https://johnfisher-ai.github.io/ai-control-plane-handbook/handbook/appendix-b.html</a:t>
            </a:r>
            <a:r>
              <a:rPr lang="en-US" dirty="0"/>
              <a:t>.</a:t>
            </a:r>
          </a:p>
        </p:txBody>
      </p:sp>
      <p:sp>
        <p:nvSpPr>
          <p:cNvPr id="4" name="Slide Number Placeholder 3"/>
          <p:cNvSpPr>
            <a:spLocks noGrp="1"/>
          </p:cNvSpPr>
          <p:nvPr>
            <p:ph type="sldNum" sz="quarter" idx="10"/>
          </p:nvPr>
        </p:nvSpPr>
        <p:spPr>
          <a:xfrm>
            <a:off x="3886200" y="11430000"/>
            <a:ext cx="2514600" cy="457200"/>
          </a:xfrm>
        </p:spPr>
        <p:txBody>
          <a:bodyPr/>
          <a:lstStyle/>
          <a:p>
            <a:r>
              <a:rPr lang="en-US"/>
              <a:t>48</a:t>
            </a:r>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48.xml.rels><?xml version="1.0" encoding="UTF-8" standalone="yes"?>
<Relationships xmlns="http://schemas.openxmlformats.org/package/2006/relationships"><Relationship Id="rId1" Type="http://schemas.openxmlformats.org/officeDocument/2006/relationships/image" Target="../media/image-48-1.png"/><Relationship Id="rId2" Type="http://schemas.openxmlformats.org/officeDocument/2006/relationships/image" Target="../media/image-48-2.png"/><Relationship Id="rId3" Type="http://schemas.openxmlformats.org/officeDocument/2006/relationships/image" Target="../media/image-48-3.png"/><Relationship Id="rId4" Type="http://schemas.openxmlformats.org/officeDocument/2006/relationships/slideLayout" Target="../slideLayouts/slideLayout1.xml"/><Relationship Id="rId5" Type="http://schemas.openxmlformats.org/officeDocument/2006/relationships/notesSlide" Target="../notesSlides/notesSlide48.xml"/></Relationships>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8FAFC"/>
        </a:solidFill>
      </p:bgPr>
    </p:bg>
    <p:spTree>
      <p:nvGrpSpPr>
        <p:cNvPr id="1" name=""/>
        <p:cNvGrpSpPr/>
        <p:nvPr/>
      </p:nvGrpSpPr>
      <p:grpSpPr>
        <a:xfrm>
          <a:off x="0" y="0"/>
          <a:ext cx="0" cy="0"/>
          <a:chOff x="0" y="0"/>
          <a:chExt cx="0" cy="0"/>
        </a:xfrm>
      </p:grpSpPr>
      <p:sp>
        <p:nvSpPr>
          <p:cNvPr id="2" name="Text 0"/>
          <p:cNvSpPr txBox="1"/>
          <p:nvPr/>
        </p:nvSpPr>
        <p:spPr>
          <a:xfrm>
            <a:off x="548640" y="384048"/>
            <a:ext cx="11064240" cy="256032"/>
          </a:xfrm>
          <a:prstGeom prst="rect">
            <a:avLst/>
          </a:prstGeom>
          <a:noFill/>
          <a:ln/>
        </p:spPr>
        <p:txBody>
          <a:bodyPr wrap="square" lIns="0" tIns="0" rIns="0" bIns="0" rtlCol="0" anchor="t"/>
          <a:lstStyle/>
          <a:p>
            <a:pPr indent="0" marL="0">
              <a:buNone/>
            </a:pPr>
            <a:r>
              <a:rPr lang="en-US" sz="1050" b="1" spc="150" kern="0" dirty="0">
                <a:solidFill>
                  <a:srgbClr val="0284C7"/>
                </a:solidFill>
                <a:latin typeface="Plus Jakarta Sans" pitchFamily="34" charset="0"/>
                <a:ea typeface="Plus Jakarta Sans" pitchFamily="34" charset="-122"/>
                <a:cs typeface="Plus Jakarta Sans" pitchFamily="34" charset="-120"/>
              </a:rPr>
              <a:t>REFERENCE USE CASE 3  •  ENERGY &amp; UTILITIES</a:t>
            </a:r>
            <a:endParaRPr lang="en-US" sz="1050" dirty="0"/>
          </a:p>
        </p:txBody>
      </p:sp>
      <p:sp>
        <p:nvSpPr>
          <p:cNvPr id="3" name="Text 1"/>
          <p:cNvSpPr txBox="1"/>
          <p:nvPr/>
        </p:nvSpPr>
        <p:spPr>
          <a:xfrm>
            <a:off x="548640" y="658368"/>
            <a:ext cx="11064240" cy="502920"/>
          </a:xfrm>
          <a:prstGeom prst="rect">
            <a:avLst/>
          </a:prstGeom>
          <a:noFill/>
          <a:ln/>
        </p:spPr>
        <p:txBody>
          <a:bodyPr wrap="square" lIns="0" tIns="0" rIns="0" bIns="0" rtlCol="0" anchor="t"/>
          <a:lstStyle/>
          <a:p>
            <a:pPr indent="0" marL="0">
              <a:buNone/>
            </a:pPr>
            <a:r>
              <a:rPr lang="en-US" sz="2600" b="1" dirty="0">
                <a:solidFill>
                  <a:srgbClr val="0F172A"/>
                </a:solidFill>
                <a:latin typeface="Plus Jakarta Sans" pitchFamily="34" charset="0"/>
                <a:ea typeface="Plus Jakarta Sans" pitchFamily="34" charset="-122"/>
                <a:cs typeface="Plus Jakarta Sans" pitchFamily="34" charset="-120"/>
              </a:rPr>
              <a:t>Turning compressor alerts into safe, approved action</a:t>
            </a:r>
            <a:endParaRPr lang="en-US" sz="2600" dirty="0"/>
          </a:p>
        </p:txBody>
      </p:sp>
      <p:sp>
        <p:nvSpPr>
          <p:cNvPr id="4" name="Text 2"/>
          <p:cNvSpPr txBox="1"/>
          <p:nvPr/>
        </p:nvSpPr>
        <p:spPr>
          <a:xfrm>
            <a:off x="548640" y="1216152"/>
            <a:ext cx="10881360" cy="502920"/>
          </a:xfrm>
          <a:prstGeom prst="rect">
            <a:avLst/>
          </a:prstGeom>
          <a:noFill/>
          <a:ln/>
        </p:spPr>
        <p:txBody>
          <a:bodyPr wrap="square" lIns="0" tIns="0" rIns="0" bIns="0" rtlCol="0" anchor="t"/>
          <a:lstStyle/>
          <a:p>
            <a:pPr indent="0" marL="0">
              <a:buNone/>
            </a:pPr>
            <a:r>
              <a:rPr lang="en-US" sz="1350" dirty="0">
                <a:solidFill>
                  <a:srgbClr val="475569"/>
                </a:solidFill>
                <a:latin typeface="Plus Jakarta Sans" pitchFamily="34" charset="0"/>
                <a:ea typeface="Plus Jakarta Sans" pitchFamily="34" charset="-122"/>
                <a:cs typeface="Plus Jakarta Sans" pitchFamily="34" charset="-120"/>
              </a:rPr>
              <a:t>A natural gas pipeline operator uses governed agents to catch compressor problems early and plan repairs, while people approve every change that reaches equipment.</a:t>
            </a:r>
            <a:endParaRPr lang="en-US" sz="1350" dirty="0"/>
          </a:p>
        </p:txBody>
      </p:sp>
      <p:sp>
        <p:nvSpPr>
          <p:cNvPr id="5" name="Text 3"/>
          <p:cNvSpPr txBox="1"/>
          <p:nvPr/>
        </p:nvSpPr>
        <p:spPr>
          <a:xfrm>
            <a:off x="548640" y="1828800"/>
            <a:ext cx="6583680" cy="237744"/>
          </a:xfrm>
          <a:prstGeom prst="rect">
            <a:avLst/>
          </a:prstGeom>
          <a:noFill/>
          <a:ln/>
        </p:spPr>
        <p:txBody>
          <a:bodyPr wrap="square" lIns="0" tIns="0" rIns="0" bIns="0" rtlCol="0" anchor="t"/>
          <a:lstStyle/>
          <a:p>
            <a:pPr indent="0" marL="0">
              <a:buNone/>
            </a:pPr>
            <a:r>
              <a:rPr lang="en-US" sz="1050" b="1" spc="150" kern="0" dirty="0">
                <a:solidFill>
                  <a:srgbClr val="0284C7"/>
                </a:solidFill>
                <a:latin typeface="Plus Jakarta Sans" pitchFamily="34" charset="0"/>
                <a:ea typeface="Plus Jakarta Sans" pitchFamily="34" charset="-122"/>
                <a:cs typeface="Plus Jakarta Sans" pitchFamily="34" charset="-120"/>
              </a:rPr>
              <a:t>THE CHALLENGE</a:t>
            </a:r>
            <a:endParaRPr lang="en-US" sz="1050" dirty="0"/>
          </a:p>
        </p:txBody>
      </p:sp>
      <p:sp>
        <p:nvSpPr>
          <p:cNvPr id="6" name="Text 4"/>
          <p:cNvSpPr txBox="1"/>
          <p:nvPr/>
        </p:nvSpPr>
        <p:spPr>
          <a:xfrm>
            <a:off x="548640" y="2103120"/>
            <a:ext cx="6675120" cy="896112"/>
          </a:xfrm>
          <a:prstGeom prst="rect">
            <a:avLst/>
          </a:prstGeom>
          <a:noFill/>
          <a:ln/>
        </p:spPr>
        <p:txBody>
          <a:bodyPr wrap="square" lIns="0" tIns="0" rIns="0" bIns="0" rtlCol="0" anchor="t"/>
          <a:lstStyle/>
          <a:p>
            <a:pPr indent="0" marL="0">
              <a:buNone/>
            </a:pPr>
            <a:r>
              <a:rPr lang="en-US" sz="1250" dirty="0">
                <a:solidFill>
                  <a:srgbClr val="334155"/>
                </a:solidFill>
                <a:latin typeface="Plus Jakarta Sans" pitchFamily="34" charset="0"/>
                <a:ea typeface="Plus Jakarta Sans" pitchFamily="34" charset="-122"/>
                <a:cs typeface="Plus Jakarta Sans" pitchFamily="34" charset="-120"/>
              </a:rPr>
              <a:t>Compressor stations keep gas moving. An early warning in the historian still takes days of manual work across the control room, reliability engineering, maintenance planning and field operations to become a planned repair, and every change to equipment carries safety and regulatory obligations.</a:t>
            </a:r>
            <a:endParaRPr lang="en-US" sz="1250" dirty="0"/>
          </a:p>
        </p:txBody>
      </p:sp>
      <p:sp>
        <p:nvSpPr>
          <p:cNvPr id="7" name="Shape 5"/>
          <p:cNvSpPr/>
          <p:nvPr/>
        </p:nvSpPr>
        <p:spPr>
          <a:xfrm>
            <a:off x="548640" y="3090672"/>
            <a:ext cx="2133600" cy="1298448"/>
          </a:xfrm>
          <a:prstGeom prst="roundRect">
            <a:avLst>
              <a:gd name="adj" fmla="val 5634"/>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8" name="Shape 6"/>
          <p:cNvSpPr/>
          <p:nvPr/>
        </p:nvSpPr>
        <p:spPr>
          <a:xfrm>
            <a:off x="713232" y="3246120"/>
            <a:ext cx="384048" cy="384048"/>
          </a:xfrm>
          <a:prstGeom prst="ellipse">
            <a:avLst/>
          </a:prstGeom>
          <a:solidFill>
            <a:srgbClr val="F0F9FF"/>
          </a:solidFill>
          <a:ln w="6350">
            <a:solidFill>
              <a:srgbClr val="F0F9FF"/>
            </a:solidFill>
            <a:prstDash val="solid"/>
          </a:ln>
        </p:spPr>
      </p:sp>
      <p:pic>
        <p:nvPicPr>
          <p:cNvPr id="9" name="Icon 0" descr="">
            <a:extLst>
              <a:ext uri="{C183D7F6-B498-43B3-948B-1728B52AA6E4}">
                <adec:decorative xmlns:adec="http://schemas.microsoft.com/office/drawing/2017/decorative" val="1"/>
              </a:ext>
            </a:extLst>
          </p:cNvPr>
          <p:cNvPicPr>
            <a:picLocks noChangeAspect="1"/>
          </p:cNvPicPr>
          <p:nvPr/>
        </p:nvPicPr>
        <p:blipFill>
          <a:blip r:embed="rId1"/>
          <a:stretch>
            <a:fillRect/>
          </a:stretch>
        </p:blipFill>
        <p:spPr>
          <a:xfrm>
            <a:off x="809244" y="3342132"/>
            <a:ext cx="192024" cy="192024"/>
          </a:xfrm>
          <a:prstGeom prst="rect">
            <a:avLst/>
          </a:prstGeom>
        </p:spPr>
      </p:pic>
      <p:sp>
        <p:nvSpPr>
          <p:cNvPr id="10" name="Text 7"/>
          <p:cNvSpPr txBox="1"/>
          <p:nvPr/>
        </p:nvSpPr>
        <p:spPr>
          <a:xfrm>
            <a:off x="1207008" y="3273552"/>
            <a:ext cx="1356360" cy="329184"/>
          </a:xfrm>
          <a:prstGeom prst="rect">
            <a:avLst/>
          </a:prstGeom>
          <a:noFill/>
          <a:ln/>
        </p:spPr>
        <p:txBody>
          <a:bodyPr wrap="square" lIns="0" tIns="0" rIns="0" bIns="0" rtlCol="0" anchor="ctr"/>
          <a:lstStyle/>
          <a:p>
            <a:pPr indent="0" marL="0">
              <a:buNone/>
            </a:pPr>
            <a:r>
              <a:rPr lang="en-US" sz="1500" b="1" dirty="0">
                <a:solidFill>
                  <a:srgbClr val="0F172A"/>
                </a:solidFill>
                <a:latin typeface="Plus Jakarta Sans" pitchFamily="34" charset="0"/>
                <a:ea typeface="Plus Jakarta Sans" pitchFamily="34" charset="-122"/>
                <a:cs typeface="Plus Jakarta Sans" pitchFamily="34" charset="-120"/>
              </a:rPr>
              <a:t>Unplanned</a:t>
            </a:r>
            <a:endParaRPr lang="en-US" sz="1500" dirty="0"/>
          </a:p>
        </p:txBody>
      </p:sp>
      <p:sp>
        <p:nvSpPr>
          <p:cNvPr id="11" name="Text 8"/>
          <p:cNvSpPr txBox="1"/>
          <p:nvPr/>
        </p:nvSpPr>
        <p:spPr>
          <a:xfrm>
            <a:off x="713232" y="3730752"/>
            <a:ext cx="1840992" cy="621792"/>
          </a:xfrm>
          <a:prstGeom prst="rect">
            <a:avLst/>
          </a:prstGeom>
          <a:noFill/>
          <a:ln/>
        </p:spPr>
        <p:txBody>
          <a:bodyPr wrap="square" lIns="0" tIns="0" rIns="0" bIns="0" rtlCol="0" anchor="t"/>
          <a:lstStyle/>
          <a:p>
            <a:pPr indent="0" marL="0">
              <a:buNone/>
            </a:pPr>
            <a:r>
              <a:rPr lang="en-US" sz="1100" dirty="0">
                <a:solidFill>
                  <a:srgbClr val="475569"/>
                </a:solidFill>
                <a:latin typeface="Plus Jakarta Sans" pitchFamily="34" charset="0"/>
                <a:ea typeface="Plus Jakarta Sans" pitchFamily="34" charset="-122"/>
                <a:cs typeface="Plus Jakarta Sans" pitchFamily="34" charset="-120"/>
              </a:rPr>
              <a:t>Outages force emergency repairs and can cut service.</a:t>
            </a:r>
            <a:endParaRPr lang="en-US" sz="1100" dirty="0"/>
          </a:p>
        </p:txBody>
      </p:sp>
      <p:sp>
        <p:nvSpPr>
          <p:cNvPr id="12" name="Shape 9"/>
          <p:cNvSpPr/>
          <p:nvPr/>
        </p:nvSpPr>
        <p:spPr>
          <a:xfrm>
            <a:off x="2819400" y="3090672"/>
            <a:ext cx="2133600" cy="1298448"/>
          </a:xfrm>
          <a:prstGeom prst="roundRect">
            <a:avLst>
              <a:gd name="adj" fmla="val 5634"/>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13" name="Shape 10"/>
          <p:cNvSpPr/>
          <p:nvPr/>
        </p:nvSpPr>
        <p:spPr>
          <a:xfrm>
            <a:off x="2983992" y="3246120"/>
            <a:ext cx="384048" cy="384048"/>
          </a:xfrm>
          <a:prstGeom prst="ellipse">
            <a:avLst/>
          </a:prstGeom>
          <a:solidFill>
            <a:srgbClr val="F0F9FF"/>
          </a:solidFill>
          <a:ln w="6350">
            <a:solidFill>
              <a:srgbClr val="F0F9FF"/>
            </a:solidFill>
            <a:prstDash val="solid"/>
          </a:ln>
        </p:spPr>
      </p:sp>
      <p:pic>
        <p:nvPicPr>
          <p:cNvPr id="14" name="Icon 1" descr="">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3080004" y="3342132"/>
            <a:ext cx="192024" cy="192024"/>
          </a:xfrm>
          <a:prstGeom prst="rect">
            <a:avLst/>
          </a:prstGeom>
        </p:spPr>
      </p:pic>
      <p:sp>
        <p:nvSpPr>
          <p:cNvPr id="15" name="Text 11"/>
          <p:cNvSpPr txBox="1"/>
          <p:nvPr/>
        </p:nvSpPr>
        <p:spPr>
          <a:xfrm>
            <a:off x="3477768" y="3273552"/>
            <a:ext cx="1356360" cy="329184"/>
          </a:xfrm>
          <a:prstGeom prst="rect">
            <a:avLst/>
          </a:prstGeom>
          <a:noFill/>
          <a:ln/>
        </p:spPr>
        <p:txBody>
          <a:bodyPr wrap="square" lIns="0" tIns="0" rIns="0" bIns="0" rtlCol="0" anchor="ctr"/>
          <a:lstStyle/>
          <a:p>
            <a:pPr indent="0" marL="0">
              <a:buNone/>
            </a:pPr>
            <a:r>
              <a:rPr lang="en-US" sz="1500" b="1" dirty="0">
                <a:solidFill>
                  <a:srgbClr val="0F172A"/>
                </a:solidFill>
                <a:latin typeface="Plus Jakarta Sans" pitchFamily="34" charset="0"/>
                <a:ea typeface="Plus Jakarta Sans" pitchFamily="34" charset="-122"/>
                <a:cs typeface="Plus Jakarta Sans" pitchFamily="34" charset="-120"/>
              </a:rPr>
              <a:t>Slow</a:t>
            </a:r>
            <a:endParaRPr lang="en-US" sz="1500" dirty="0"/>
          </a:p>
        </p:txBody>
      </p:sp>
      <p:sp>
        <p:nvSpPr>
          <p:cNvPr id="16" name="Text 12"/>
          <p:cNvSpPr txBox="1"/>
          <p:nvPr/>
        </p:nvSpPr>
        <p:spPr>
          <a:xfrm>
            <a:off x="2983992" y="3730752"/>
            <a:ext cx="1840992" cy="621792"/>
          </a:xfrm>
          <a:prstGeom prst="rect">
            <a:avLst/>
          </a:prstGeom>
          <a:noFill/>
          <a:ln/>
        </p:spPr>
        <p:txBody>
          <a:bodyPr wrap="square" lIns="0" tIns="0" rIns="0" bIns="0" rtlCol="0" anchor="t"/>
          <a:lstStyle/>
          <a:p>
            <a:pPr indent="0" marL="0">
              <a:buNone/>
            </a:pPr>
            <a:r>
              <a:rPr lang="en-US" sz="1100" dirty="0">
                <a:solidFill>
                  <a:srgbClr val="475569"/>
                </a:solidFill>
                <a:latin typeface="Plus Jakarta Sans" pitchFamily="34" charset="0"/>
                <a:ea typeface="Plus Jakarta Sans" pitchFamily="34" charset="-122"/>
                <a:cs typeface="Plus Jakarta Sans" pitchFamily="34" charset="-120"/>
              </a:rPr>
              <a:t>Days from an early warning to a released work order.</a:t>
            </a:r>
            <a:endParaRPr lang="en-US" sz="1100" dirty="0"/>
          </a:p>
        </p:txBody>
      </p:sp>
      <p:sp>
        <p:nvSpPr>
          <p:cNvPr id="17" name="Shape 13"/>
          <p:cNvSpPr/>
          <p:nvPr/>
        </p:nvSpPr>
        <p:spPr>
          <a:xfrm>
            <a:off x="5090160" y="3090672"/>
            <a:ext cx="2133600" cy="1298448"/>
          </a:xfrm>
          <a:prstGeom prst="roundRect">
            <a:avLst>
              <a:gd name="adj" fmla="val 5634"/>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18" name="Shape 14"/>
          <p:cNvSpPr/>
          <p:nvPr/>
        </p:nvSpPr>
        <p:spPr>
          <a:xfrm>
            <a:off x="5254752" y="3246120"/>
            <a:ext cx="384048" cy="384048"/>
          </a:xfrm>
          <a:prstGeom prst="ellipse">
            <a:avLst/>
          </a:prstGeom>
          <a:solidFill>
            <a:srgbClr val="F0F9FF"/>
          </a:solidFill>
          <a:ln w="6350">
            <a:solidFill>
              <a:srgbClr val="F0F9FF"/>
            </a:solidFill>
            <a:prstDash val="solid"/>
          </a:ln>
        </p:spPr>
      </p:sp>
      <p:pic>
        <p:nvPicPr>
          <p:cNvPr id="19" name="Icon 2" descr="">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350764" y="3342132"/>
            <a:ext cx="192024" cy="192024"/>
          </a:xfrm>
          <a:prstGeom prst="rect">
            <a:avLst/>
          </a:prstGeom>
        </p:spPr>
      </p:pic>
      <p:sp>
        <p:nvSpPr>
          <p:cNvPr id="20" name="Text 15"/>
          <p:cNvSpPr txBox="1"/>
          <p:nvPr/>
        </p:nvSpPr>
        <p:spPr>
          <a:xfrm>
            <a:off x="5748528" y="3273552"/>
            <a:ext cx="1356360" cy="329184"/>
          </a:xfrm>
          <a:prstGeom prst="rect">
            <a:avLst/>
          </a:prstGeom>
          <a:noFill/>
          <a:ln/>
        </p:spPr>
        <p:txBody>
          <a:bodyPr wrap="square" lIns="0" tIns="0" rIns="0" bIns="0" rtlCol="0" anchor="ctr"/>
          <a:lstStyle/>
          <a:p>
            <a:pPr indent="0" marL="0">
              <a:buNone/>
            </a:pPr>
            <a:r>
              <a:rPr lang="en-US" sz="1500" b="1" dirty="0">
                <a:solidFill>
                  <a:srgbClr val="0F172A"/>
                </a:solidFill>
                <a:latin typeface="Plus Jakarta Sans" pitchFamily="34" charset="0"/>
                <a:ea typeface="Plus Jakarta Sans" pitchFamily="34" charset="-122"/>
                <a:cs typeface="Plus Jakarta Sans" pitchFamily="34" charset="-120"/>
              </a:rPr>
              <a:t>Safety-critical</a:t>
            </a:r>
            <a:endParaRPr lang="en-US" sz="1500" dirty="0"/>
          </a:p>
        </p:txBody>
      </p:sp>
      <p:sp>
        <p:nvSpPr>
          <p:cNvPr id="21" name="Text 16"/>
          <p:cNvSpPr txBox="1"/>
          <p:nvPr/>
        </p:nvSpPr>
        <p:spPr>
          <a:xfrm>
            <a:off x="5254752" y="3730752"/>
            <a:ext cx="1840992" cy="621792"/>
          </a:xfrm>
          <a:prstGeom prst="rect">
            <a:avLst/>
          </a:prstGeom>
          <a:noFill/>
          <a:ln/>
        </p:spPr>
        <p:txBody>
          <a:bodyPr wrap="square" lIns="0" tIns="0" rIns="0" bIns="0" rtlCol="0" anchor="t"/>
          <a:lstStyle/>
          <a:p>
            <a:pPr indent="0" marL="0">
              <a:buNone/>
            </a:pPr>
            <a:r>
              <a:rPr lang="en-US" sz="1100" dirty="0">
                <a:solidFill>
                  <a:srgbClr val="475569"/>
                </a:solidFill>
                <a:latin typeface="Plus Jakarta Sans" pitchFamily="34" charset="0"/>
                <a:ea typeface="Plus Jakarta Sans" pitchFamily="34" charset="-122"/>
                <a:cs typeface="Plus Jakarta Sans" pitchFamily="34" charset="-120"/>
              </a:rPr>
              <a:t>People stay responsible for functional safety.</a:t>
            </a:r>
            <a:pPr indent="0" marL="0">
              <a:buNone/>
            </a:pPr>
            <a:r>
              <a:rPr lang="en-US" sz="1100" baseline="30000" dirty="0">
                <a:solidFill>
                  <a:srgbClr val="475569"/>
                </a:solidFill>
                <a:latin typeface="Plus Jakarta Sans" pitchFamily="34" charset="0"/>
                <a:ea typeface="Plus Jakarta Sans" pitchFamily="34" charset="-122"/>
                <a:cs typeface="Plus Jakarta Sans" pitchFamily="34" charset="-120"/>
              </a:rPr>
              <a:t>67</a:t>
            </a:r>
            <a:endParaRPr lang="en-US" sz="1100" dirty="0"/>
          </a:p>
        </p:txBody>
      </p:sp>
      <p:sp>
        <p:nvSpPr>
          <p:cNvPr id="22" name="Text 17"/>
          <p:cNvSpPr txBox="1"/>
          <p:nvPr/>
        </p:nvSpPr>
        <p:spPr>
          <a:xfrm>
            <a:off x="548640" y="4590288"/>
            <a:ext cx="6583680" cy="237744"/>
          </a:xfrm>
          <a:prstGeom prst="rect">
            <a:avLst/>
          </a:prstGeom>
          <a:noFill/>
          <a:ln/>
        </p:spPr>
        <p:txBody>
          <a:bodyPr wrap="square" lIns="0" tIns="0" rIns="0" bIns="0" rtlCol="0" anchor="t"/>
          <a:lstStyle/>
          <a:p>
            <a:pPr indent="0" marL="0">
              <a:buNone/>
            </a:pPr>
            <a:r>
              <a:rPr lang="en-US" sz="1050" b="1" spc="150" kern="0" dirty="0">
                <a:solidFill>
                  <a:srgbClr val="0284C7"/>
                </a:solidFill>
                <a:latin typeface="Plus Jakarta Sans" pitchFamily="34" charset="0"/>
                <a:ea typeface="Plus Jakarta Sans" pitchFamily="34" charset="-122"/>
                <a:cs typeface="Plus Jakarta Sans" pitchFamily="34" charset="-120"/>
              </a:rPr>
              <a:t>THE TARGET STATE</a:t>
            </a:r>
            <a:endParaRPr lang="en-US" sz="1050" dirty="0"/>
          </a:p>
        </p:txBody>
      </p:sp>
      <p:sp>
        <p:nvSpPr>
          <p:cNvPr id="23" name="Text 18"/>
          <p:cNvSpPr txBox="1"/>
          <p:nvPr/>
        </p:nvSpPr>
        <p:spPr>
          <a:xfrm>
            <a:off x="548640" y="4864608"/>
            <a:ext cx="6675120" cy="1325880"/>
          </a:xfrm>
          <a:prstGeom prst="rect">
            <a:avLst/>
          </a:prstGeom>
          <a:noFill/>
          <a:ln/>
        </p:spPr>
        <p:txBody>
          <a:bodyPr wrap="square" lIns="0" tIns="0" rIns="0" bIns="0" rtlCol="0" anchor="t"/>
          <a:lstStyle/>
          <a:p>
            <a:pPr indent="0" marL="0">
              <a:buNone/>
            </a:pPr>
            <a:r>
              <a:rPr lang="en-US" sz="1250" dirty="0">
                <a:solidFill>
                  <a:srgbClr val="334155"/>
                </a:solidFill>
                <a:latin typeface="Plus Jakarta Sans" pitchFamily="34" charset="0"/>
                <a:ea typeface="Plus Jakarta Sans" pitchFamily="34" charset="-122"/>
                <a:cs typeface="Plus Jakarta Sans" pitchFamily="34" charset="-120"/>
              </a:rPr>
              <a:t>An Operations Orchestrator coordinates six specialist agents across the historian, SAP S/4HANA, Workday, the permit system and Snowflake. Agents watch, diagnose, plan and prepare. Controllers approve every change that reaches equipment, each approval bound to that exact change, and the safety systems act on their own.</a:t>
            </a:r>
            <a:endParaRPr lang="en-US" sz="1250" dirty="0"/>
          </a:p>
        </p:txBody>
      </p:sp>
      <p:sp>
        <p:nvSpPr>
          <p:cNvPr id="24" name="Shape 19"/>
          <p:cNvSpPr/>
          <p:nvPr/>
        </p:nvSpPr>
        <p:spPr>
          <a:xfrm>
            <a:off x="7498080" y="1828800"/>
            <a:ext cx="4142232" cy="4370832"/>
          </a:xfrm>
          <a:prstGeom prst="roundRect">
            <a:avLst>
              <a:gd name="adj" fmla="val 1766"/>
            </a:avLst>
          </a:prstGeom>
          <a:solidFill>
            <a:srgbClr val="0F172A"/>
          </a:solidFill>
          <a:ln w="9525">
            <a:solidFill>
              <a:srgbClr val="0F172A"/>
            </a:solidFill>
            <a:prstDash val="solid"/>
          </a:ln>
        </p:spPr>
      </p:sp>
      <p:sp>
        <p:nvSpPr>
          <p:cNvPr id="25" name="Text 20"/>
          <p:cNvSpPr txBox="1"/>
          <p:nvPr/>
        </p:nvSpPr>
        <p:spPr>
          <a:xfrm>
            <a:off x="7772400" y="2011680"/>
            <a:ext cx="3566160" cy="237744"/>
          </a:xfrm>
          <a:prstGeom prst="rect">
            <a:avLst/>
          </a:prstGeom>
          <a:noFill/>
          <a:ln/>
        </p:spPr>
        <p:txBody>
          <a:bodyPr wrap="square" lIns="0" tIns="0" rIns="0" bIns="0" rtlCol="0" anchor="t"/>
          <a:lstStyle/>
          <a:p>
            <a:pPr indent="0" marL="0">
              <a:buNone/>
            </a:pPr>
            <a:r>
              <a:rPr lang="en-US" sz="1050" b="1" spc="150" kern="0" dirty="0">
                <a:solidFill>
                  <a:srgbClr val="38BDF8"/>
                </a:solidFill>
                <a:latin typeface="Plus Jakarta Sans" pitchFamily="34" charset="0"/>
                <a:ea typeface="Plus Jakarta Sans" pitchFamily="34" charset="-122"/>
                <a:cs typeface="Plus Jakarta Sans" pitchFamily="34" charset="-120"/>
              </a:rPr>
              <a:t>SCOPE</a:t>
            </a:r>
            <a:endParaRPr lang="en-US" sz="1050" dirty="0"/>
          </a:p>
        </p:txBody>
      </p:sp>
      <p:sp>
        <p:nvSpPr>
          <p:cNvPr id="26" name="Text 21"/>
          <p:cNvSpPr txBox="1"/>
          <p:nvPr/>
        </p:nvSpPr>
        <p:spPr>
          <a:xfrm>
            <a:off x="7772400" y="2377440"/>
            <a:ext cx="3611880" cy="201168"/>
          </a:xfrm>
          <a:prstGeom prst="rect">
            <a:avLst/>
          </a:prstGeom>
          <a:noFill/>
          <a:ln/>
        </p:spPr>
        <p:txBody>
          <a:bodyPr wrap="square" lIns="0" tIns="0" rIns="0" bIns="0" rtlCol="0" anchor="t"/>
          <a:lstStyle/>
          <a:p>
            <a:pPr indent="0" marL="0">
              <a:buNone/>
            </a:pPr>
            <a:r>
              <a:rPr lang="en-US" sz="900" b="1" spc="100" kern="0" dirty="0">
                <a:solidFill>
                  <a:srgbClr val="38BDF8"/>
                </a:solidFill>
                <a:latin typeface="Plus Jakarta Sans" pitchFamily="34" charset="0"/>
                <a:ea typeface="Plus Jakarta Sans" pitchFamily="34" charset="-122"/>
                <a:cs typeface="Plus Jakarta Sans" pitchFamily="34" charset="-120"/>
              </a:rPr>
              <a:t>TRIGGER</a:t>
            </a:r>
            <a:endParaRPr lang="en-US" sz="900" dirty="0"/>
          </a:p>
        </p:txBody>
      </p:sp>
      <p:sp>
        <p:nvSpPr>
          <p:cNvPr id="27" name="Text 22"/>
          <p:cNvSpPr txBox="1"/>
          <p:nvPr/>
        </p:nvSpPr>
        <p:spPr>
          <a:xfrm>
            <a:off x="7772400" y="2596896"/>
            <a:ext cx="3611880" cy="548640"/>
          </a:xfrm>
          <a:prstGeom prst="rect">
            <a:avLst/>
          </a:prstGeom>
          <a:noFill/>
          <a:ln/>
        </p:spPr>
        <p:txBody>
          <a:bodyPr wrap="square" lIns="0" tIns="0" rIns="0" bIns="0" rtlCol="0" anchor="t"/>
          <a:lstStyle/>
          <a:p>
            <a:pPr indent="0" marL="0">
              <a:buNone/>
            </a:pPr>
            <a:r>
              <a:rPr lang="en-US" sz="1150" dirty="0">
                <a:solidFill>
                  <a:srgbClr val="E2E8F0"/>
                </a:solidFill>
                <a:latin typeface="Plus Jakarta Sans" pitchFamily="34" charset="0"/>
                <a:ea typeface="Plus Jakarta Sans" pitchFamily="34" charset="-122"/>
                <a:cs typeface="Plus Jakarta Sans" pitchFamily="34" charset="-120"/>
              </a:rPr>
              <a:t>An anomaly or alarm on a compression unit</a:t>
            </a:r>
            <a:endParaRPr lang="en-US" sz="1150" dirty="0"/>
          </a:p>
        </p:txBody>
      </p:sp>
      <p:sp>
        <p:nvSpPr>
          <p:cNvPr id="28" name="Text 23"/>
          <p:cNvSpPr txBox="1"/>
          <p:nvPr/>
        </p:nvSpPr>
        <p:spPr>
          <a:xfrm>
            <a:off x="7772400" y="3163824"/>
            <a:ext cx="3611880" cy="201168"/>
          </a:xfrm>
          <a:prstGeom prst="rect">
            <a:avLst/>
          </a:prstGeom>
          <a:noFill/>
          <a:ln/>
        </p:spPr>
        <p:txBody>
          <a:bodyPr wrap="square" lIns="0" tIns="0" rIns="0" bIns="0" rtlCol="0" anchor="t"/>
          <a:lstStyle/>
          <a:p>
            <a:pPr indent="0" marL="0">
              <a:buNone/>
            </a:pPr>
            <a:r>
              <a:rPr lang="en-US" sz="900" b="1" spc="100" kern="0" dirty="0">
                <a:solidFill>
                  <a:srgbClr val="38BDF8"/>
                </a:solidFill>
                <a:latin typeface="Plus Jakarta Sans" pitchFamily="34" charset="0"/>
                <a:ea typeface="Plus Jakarta Sans" pitchFamily="34" charset="-122"/>
                <a:cs typeface="Plus Jakarta Sans" pitchFamily="34" charset="-120"/>
              </a:rPr>
              <a:t>END STATE</a:t>
            </a:r>
            <a:endParaRPr lang="en-US" sz="900" dirty="0"/>
          </a:p>
        </p:txBody>
      </p:sp>
      <p:sp>
        <p:nvSpPr>
          <p:cNvPr id="29" name="Text 24"/>
          <p:cNvSpPr txBox="1"/>
          <p:nvPr/>
        </p:nvSpPr>
        <p:spPr>
          <a:xfrm>
            <a:off x="7772400" y="3383280"/>
            <a:ext cx="3611880" cy="548640"/>
          </a:xfrm>
          <a:prstGeom prst="rect">
            <a:avLst/>
          </a:prstGeom>
          <a:noFill/>
          <a:ln/>
        </p:spPr>
        <p:txBody>
          <a:bodyPr wrap="square" lIns="0" tIns="0" rIns="0" bIns="0" rtlCol="0" anchor="t"/>
          <a:lstStyle/>
          <a:p>
            <a:pPr indent="0" marL="0">
              <a:buNone/>
            </a:pPr>
            <a:r>
              <a:rPr lang="en-US" sz="1150" dirty="0">
                <a:solidFill>
                  <a:srgbClr val="E2E8F0"/>
                </a:solidFill>
                <a:latin typeface="Plus Jakarta Sans" pitchFamily="34" charset="0"/>
                <a:ea typeface="Plus Jakarta Sans" pitchFamily="34" charset="-122"/>
                <a:cs typeface="Plus Jakarta Sans" pitchFamily="34" charset="-120"/>
              </a:rPr>
              <a:t>Unit repaired and back in service, flows re-balanced within limits, every decision recorded</a:t>
            </a:r>
            <a:endParaRPr lang="en-US" sz="1150" dirty="0"/>
          </a:p>
        </p:txBody>
      </p:sp>
      <p:sp>
        <p:nvSpPr>
          <p:cNvPr id="30" name="Text 25"/>
          <p:cNvSpPr txBox="1"/>
          <p:nvPr/>
        </p:nvSpPr>
        <p:spPr>
          <a:xfrm>
            <a:off x="7772400" y="3950208"/>
            <a:ext cx="3611880" cy="201168"/>
          </a:xfrm>
          <a:prstGeom prst="rect">
            <a:avLst/>
          </a:prstGeom>
          <a:noFill/>
          <a:ln/>
        </p:spPr>
        <p:txBody>
          <a:bodyPr wrap="square" lIns="0" tIns="0" rIns="0" bIns="0" rtlCol="0" anchor="t"/>
          <a:lstStyle/>
          <a:p>
            <a:pPr indent="0" marL="0">
              <a:buNone/>
            </a:pPr>
            <a:r>
              <a:rPr lang="en-US" sz="900" b="1" spc="100" kern="0" dirty="0">
                <a:solidFill>
                  <a:srgbClr val="38BDF8"/>
                </a:solidFill>
                <a:latin typeface="Plus Jakarta Sans" pitchFamily="34" charset="0"/>
                <a:ea typeface="Plus Jakarta Sans" pitchFamily="34" charset="-122"/>
                <a:cs typeface="Plus Jakarta Sans" pitchFamily="34" charset="-120"/>
              </a:rPr>
              <a:t>USERS</a:t>
            </a:r>
            <a:endParaRPr lang="en-US" sz="900" dirty="0"/>
          </a:p>
        </p:txBody>
      </p:sp>
      <p:sp>
        <p:nvSpPr>
          <p:cNvPr id="31" name="Text 26"/>
          <p:cNvSpPr txBox="1"/>
          <p:nvPr/>
        </p:nvSpPr>
        <p:spPr>
          <a:xfrm>
            <a:off x="7772400" y="4169664"/>
            <a:ext cx="3611880" cy="548640"/>
          </a:xfrm>
          <a:prstGeom prst="rect">
            <a:avLst/>
          </a:prstGeom>
          <a:noFill/>
          <a:ln/>
        </p:spPr>
        <p:txBody>
          <a:bodyPr wrap="square" lIns="0" tIns="0" rIns="0" bIns="0" rtlCol="0" anchor="t"/>
          <a:lstStyle/>
          <a:p>
            <a:pPr indent="0" marL="0">
              <a:buNone/>
            </a:pPr>
            <a:r>
              <a:rPr lang="en-US" sz="1150" dirty="0">
                <a:solidFill>
                  <a:srgbClr val="E2E8F0"/>
                </a:solidFill>
                <a:latin typeface="Plus Jakarta Sans" pitchFamily="34" charset="0"/>
                <a:ea typeface="Plus Jakarta Sans" pitchFamily="34" charset="-122"/>
                <a:cs typeface="Plus Jakarta Sans" pitchFamily="34" charset="-120"/>
              </a:rPr>
              <a:t>Gas controllers, reliability engineers, planners, field supervisors, compliance</a:t>
            </a:r>
            <a:endParaRPr lang="en-US" sz="1150" dirty="0"/>
          </a:p>
        </p:txBody>
      </p:sp>
      <p:sp>
        <p:nvSpPr>
          <p:cNvPr id="32" name="Text 27"/>
          <p:cNvSpPr txBox="1"/>
          <p:nvPr/>
        </p:nvSpPr>
        <p:spPr>
          <a:xfrm>
            <a:off x="7772400" y="4736592"/>
            <a:ext cx="3611880" cy="201168"/>
          </a:xfrm>
          <a:prstGeom prst="rect">
            <a:avLst/>
          </a:prstGeom>
          <a:noFill/>
          <a:ln/>
        </p:spPr>
        <p:txBody>
          <a:bodyPr wrap="square" lIns="0" tIns="0" rIns="0" bIns="0" rtlCol="0" anchor="t"/>
          <a:lstStyle/>
          <a:p>
            <a:pPr indent="0" marL="0">
              <a:buNone/>
            </a:pPr>
            <a:r>
              <a:rPr lang="en-US" sz="900" b="1" spc="100" kern="0" dirty="0">
                <a:solidFill>
                  <a:srgbClr val="38BDF8"/>
                </a:solidFill>
                <a:latin typeface="Plus Jakarta Sans" pitchFamily="34" charset="0"/>
                <a:ea typeface="Plus Jakarta Sans" pitchFamily="34" charset="-122"/>
                <a:cs typeface="Plus Jakarta Sans" pitchFamily="34" charset="-120"/>
              </a:rPr>
              <a:t>SYSTEMS OF RECORD</a:t>
            </a:r>
            <a:endParaRPr lang="en-US" sz="900" dirty="0"/>
          </a:p>
        </p:txBody>
      </p:sp>
      <p:sp>
        <p:nvSpPr>
          <p:cNvPr id="33" name="Text 28"/>
          <p:cNvSpPr txBox="1"/>
          <p:nvPr/>
        </p:nvSpPr>
        <p:spPr>
          <a:xfrm>
            <a:off x="7772400" y="4956048"/>
            <a:ext cx="3611880" cy="548640"/>
          </a:xfrm>
          <a:prstGeom prst="rect">
            <a:avLst/>
          </a:prstGeom>
          <a:noFill/>
          <a:ln/>
        </p:spPr>
        <p:txBody>
          <a:bodyPr wrap="square" lIns="0" tIns="0" rIns="0" bIns="0" rtlCol="0" anchor="t"/>
          <a:lstStyle/>
          <a:p>
            <a:pPr indent="0" marL="0">
              <a:buNone/>
            </a:pPr>
            <a:r>
              <a:rPr lang="en-US" sz="1150" dirty="0">
                <a:solidFill>
                  <a:srgbClr val="E2E8F0"/>
                </a:solidFill>
                <a:latin typeface="Plus Jakarta Sans" pitchFamily="34" charset="0"/>
                <a:ea typeface="Plus Jakarta Sans" pitchFamily="34" charset="-122"/>
                <a:cs typeface="Plus Jakarta Sans" pitchFamily="34" charset="-120"/>
              </a:rPr>
              <a:t>SCADA &amp; historian • SAP S/4HANA • Workday • permit-to-work • Snowflake</a:t>
            </a:r>
            <a:endParaRPr lang="en-US" sz="1150" dirty="0"/>
          </a:p>
        </p:txBody>
      </p:sp>
      <p:sp>
        <p:nvSpPr>
          <p:cNvPr id="34" name="Text 29"/>
          <p:cNvSpPr txBox="1"/>
          <p:nvPr/>
        </p:nvSpPr>
        <p:spPr>
          <a:xfrm>
            <a:off x="7772400" y="5522976"/>
            <a:ext cx="3611880" cy="201168"/>
          </a:xfrm>
          <a:prstGeom prst="rect">
            <a:avLst/>
          </a:prstGeom>
          <a:noFill/>
          <a:ln/>
        </p:spPr>
        <p:txBody>
          <a:bodyPr wrap="square" lIns="0" tIns="0" rIns="0" bIns="0" rtlCol="0" anchor="t"/>
          <a:lstStyle/>
          <a:p>
            <a:pPr indent="0" marL="0">
              <a:buNone/>
            </a:pPr>
            <a:r>
              <a:rPr lang="en-US" sz="900" b="1" spc="100" kern="0" dirty="0">
                <a:solidFill>
                  <a:srgbClr val="38BDF8"/>
                </a:solidFill>
                <a:latin typeface="Plus Jakarta Sans" pitchFamily="34" charset="0"/>
                <a:ea typeface="Plus Jakarta Sans" pitchFamily="34" charset="-122"/>
                <a:cs typeface="Plus Jakarta Sans" pitchFamily="34" charset="-120"/>
              </a:rPr>
              <a:t>OUT OF SCOPE</a:t>
            </a:r>
            <a:endParaRPr lang="en-US" sz="900" dirty="0"/>
          </a:p>
        </p:txBody>
      </p:sp>
      <p:sp>
        <p:nvSpPr>
          <p:cNvPr id="35" name="Text 30"/>
          <p:cNvSpPr txBox="1"/>
          <p:nvPr/>
        </p:nvSpPr>
        <p:spPr>
          <a:xfrm>
            <a:off x="7772400" y="5742432"/>
            <a:ext cx="3611880" cy="548640"/>
          </a:xfrm>
          <a:prstGeom prst="rect">
            <a:avLst/>
          </a:prstGeom>
          <a:noFill/>
          <a:ln/>
        </p:spPr>
        <p:txBody>
          <a:bodyPr wrap="square" lIns="0" tIns="0" rIns="0" bIns="0" rtlCol="0" anchor="t"/>
          <a:lstStyle/>
          <a:p>
            <a:pPr indent="0" marL="0">
              <a:buNone/>
            </a:pPr>
            <a:r>
              <a:rPr lang="en-US" sz="1150" dirty="0">
                <a:solidFill>
                  <a:srgbClr val="E2E8F0"/>
                </a:solidFill>
                <a:latin typeface="Plus Jakarta Sans" pitchFamily="34" charset="0"/>
                <a:ea typeface="Plus Jakarta Sans" pitchFamily="34" charset="-122"/>
                <a:cs typeface="Plus Jakarta Sans" pitchFamily="34" charset="-120"/>
              </a:rPr>
              <a:t>Control logic and safety systems, which stay under process-safety procedures</a:t>
            </a:r>
            <a:endParaRPr lang="en-US" sz="1150" dirty="0"/>
          </a:p>
        </p:txBody>
      </p:sp>
      <p:sp>
        <p:nvSpPr>
          <p:cNvPr id="36" name="Text 31"/>
          <p:cNvSpPr txBox="1"/>
          <p:nvPr/>
        </p:nvSpPr>
        <p:spPr>
          <a:xfrm>
            <a:off x="548640" y="6382512"/>
            <a:ext cx="10241280" cy="347472"/>
          </a:xfrm>
          <a:prstGeom prst="rect">
            <a:avLst/>
          </a:prstGeom>
          <a:noFill/>
          <a:ln/>
        </p:spPr>
        <p:txBody>
          <a:bodyPr wrap="square" lIns="0" tIns="0" rIns="0" bIns="0" rtlCol="0" anchor="t"/>
          <a:lstStyle/>
          <a:p>
            <a:pPr indent="0" marL="0">
              <a:buNone/>
            </a:pPr>
            <a:r>
              <a:rPr lang="en-US" sz="850" dirty="0">
                <a:solidFill>
                  <a:srgbClr val="64748B"/>
                </a:solidFill>
                <a:latin typeface="Plus Jakarta Sans" pitchFamily="34" charset="0"/>
                <a:ea typeface="Plus Jakarta Sans" pitchFamily="34" charset="-122"/>
                <a:cs typeface="Plus Jakarta Sans" pitchFamily="34" charset="-120"/>
              </a:rPr>
              <a:t>Sources: endnotes 67, 105, 106. All figures in this use case are illustrative.</a:t>
            </a:r>
            <a:endParaRPr lang="en-US" sz="850" dirty="0"/>
          </a:p>
        </p:txBody>
      </p:sp>
      <p:sp>
        <p:nvSpPr>
          <p:cNvPr id="37" name="Text 32"/>
          <p:cNvSpPr txBox="1"/>
          <p:nvPr/>
        </p:nvSpPr>
        <p:spPr>
          <a:xfrm>
            <a:off x="11183112" y="6419088"/>
            <a:ext cx="457200" cy="228600"/>
          </a:xfrm>
          <a:prstGeom prst="rect">
            <a:avLst/>
          </a:prstGeom>
          <a:noFill/>
          <a:ln/>
        </p:spPr>
        <p:txBody>
          <a:bodyPr wrap="square" lIns="0" tIns="0" rIns="0" bIns="0" rtlCol="0" anchor="t"/>
          <a:lstStyle/>
          <a:p>
            <a:pPr algn="r" indent="0" marL="0">
              <a:buNone/>
            </a:pPr>
            <a:r>
              <a:rPr lang="en-US" sz="900" dirty="0">
                <a:solidFill>
                  <a:srgbClr val="94A3B8"/>
                </a:solidFill>
                <a:latin typeface="Plus Jakarta Sans" pitchFamily="34" charset="0"/>
                <a:ea typeface="Plus Jakarta Sans" pitchFamily="34" charset="-122"/>
                <a:cs typeface="Plus Jakarta Sans" pitchFamily="34" charset="-120"/>
              </a:rPr>
              <a:t>48</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Turning compressor alerts into safe, approved action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AI Control Plane, slide 48: Turning compressor alerts into safe, approved action</dc:title>
  <dc:subject>One slide from The AI Control Plane: Executive Briefing, by John Fisher (2026), CC BY-NC-ND 4.0</dc:subject>
  <dc:creator>John Fisher</dc:creator>
  <cp:lastModifiedBy>John Fisher</cp:lastModifiedBy>
  <cp:revision>1</cp:revision>
  <dcterms:created xsi:type="dcterms:W3CDTF">2026-10-14T20:43:52Z</dcterms:created>
  <dcterms:modified xsi:type="dcterms:W3CDTF">2026-10-14T20:43:52Z</dcterms:modified>
</cp:coreProperties>
</file>