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98" r:id="rId44"/>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44" Type="http://schemas.openxmlformats.org/officeDocument/2006/relationships/slide" Target="slides/slide43.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Read the numbered steps top to bottom. They follow Daniel's day.</a:t>
            </a:r>
          </a:p>
          <a:p>
            <a:pPr>
              <a:spcAft>
                <a:spcPts val="600"/>
              </a:spcAft>
            </a:pPr>
            <a:r>
              <a:rPr lang="en-US" dirty="0"/>
              <a:t>Steps 1–6 (06:30): trade and matching events stream to the Settlement Orchestrator, which delegates scoring and triage over A2A [27]. Fail Prediction scores trades with the machine-learning model on Snowflake features, and the small language model classifies breaks. Agents' MCP calls carry delegated tokens [92], and the control plane authorizes read scopes for lookups in the booking system, the matching platform and the SSI golden source.</a:t>
            </a:r>
          </a:p>
          <a:p>
            <a:pPr>
              <a:spcAft>
                <a:spcPts val="600"/>
              </a:spcAft>
            </a:pPr>
            <a:r>
              <a:rPr lang="en-US" dirty="0"/>
              <a:t>Steps 7–11 (06:50): the matching agent finds the difference (place of settlement). The SSI agent proposes the correction at Tier 1 but can never apply it. Maker and checker approve with step-up MFA and a call-back record, and each approval is bound to the exact change and expires before the cutoff. Only then does the policy decision point allow the gated SSI write. The MDM change history is updated and the settlement system re-instructs.</a:t>
            </a:r>
          </a:p>
          <a:p>
            <a:pPr>
              <a:spcAft>
                <a:spcPts val="600"/>
              </a:spcAft>
            </a:pPr>
            <a:r>
              <a:rPr lang="en-US" dirty="0"/>
              <a:t>Step 12 (07:20): the inventory agent books an internal borrow within the notional limits the policy decision point enforces. The daily limit holds across agents and sessions, so many small borrows cannot add up past it [78].</a:t>
            </a:r>
          </a:p>
          <a:p>
            <a:pPr>
              <a:spcAft>
                <a:spcPts val="600"/>
              </a:spcAft>
            </a:pPr>
            <a:r>
              <a:rPr lang="en-US" dirty="0"/>
              <a:t>Steps 13–14 (09:10–11:05): the communications agent drafts with the frontier model on masked data. Every outbound message passes data-loss prevention and is archived to WORM storage before it is sent [104].</a:t>
            </a:r>
          </a:p>
          <a:p>
            <a:pPr>
              <a:spcAft>
                <a:spcPts val="600"/>
              </a:spcAft>
            </a:pPr>
            <a:r>
              <a:rPr lang="en-US" dirty="0"/>
              <a:t>Step 15 (12:40): the AI gateway detects a latency breach on the primary provider and fails over to the secondary. The event is logged as an ICT-related incident under DORA, reported to the authority only if it meets the major-incident criteria, and recorded against the provider for third-party risk monitoring [98].</a:t>
            </a:r>
          </a:p>
          <a:p>
            <a:pPr>
              <a:spcAft>
                <a:spcPts val="600"/>
              </a:spcAft>
            </a:pPr>
            <a:r>
              <a:rPr lang="en-US" dirty="0"/>
              <a:t>Steps 16–18 (15:30–17:15): accruals are posted to the SAP S/4HANA general ledger with idempotent calls, and the orchestrator hands the remaining exceptions to people with full evidence. Every hop emits an OpenTelemetry span and an audit event [94].</a:t>
            </a:r>
          </a:p>
          <a:p>
            <a:pPr>
              <a:spcAft>
                <a:spcPts val="600"/>
              </a:spcAft>
            </a:pPr>
            <a:r>
              <a:rPr lang="en-US" dirty="0"/>
              <a:t>Credit: John Fisher, The AI Control Plane: Executive Briefing (2026), slide 43,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43</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USE CASE 2  •  COMPONENT INTERACTION</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How the components work together in Daniel’s day</a:t>
            </a:r>
            <a:endParaRPr lang="en-US" sz="2600" dirty="0"/>
          </a:p>
        </p:txBody>
      </p:sp>
      <p:sp>
        <p:nvSpPr>
          <p:cNvPr id="4" name="Shape 2"/>
          <p:cNvSpPr/>
          <p:nvPr/>
        </p:nvSpPr>
        <p:spPr>
          <a:xfrm>
            <a:off x="594360" y="1325880"/>
            <a:ext cx="1493085" cy="512064"/>
          </a:xfrm>
          <a:prstGeom prst="roundRect">
            <a:avLst>
              <a:gd name="adj" fmla="val 10714"/>
            </a:avLst>
          </a:prstGeom>
          <a:solidFill>
            <a:srgbClr val="F1F5F9"/>
          </a:solidFill>
          <a:ln w="9525">
            <a:solidFill>
              <a:srgbClr val="CBD5E1"/>
            </a:solidFill>
            <a:prstDash val="solid"/>
          </a:ln>
        </p:spPr>
      </p:sp>
      <p:sp>
        <p:nvSpPr>
          <p:cNvPr id="5" name="Text 3"/>
          <p:cNvSpPr txBox="1"/>
          <p:nvPr/>
        </p:nvSpPr>
        <p:spPr>
          <a:xfrm>
            <a:off x="621792"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Ops team</a:t>
            </a:r>
            <a:endParaRPr lang="en-US" sz="12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analyst • supervisor</a:t>
            </a:r>
            <a:endParaRPr lang="en-US" sz="1200" dirty="0"/>
          </a:p>
        </p:txBody>
      </p:sp>
      <p:sp>
        <p:nvSpPr>
          <p:cNvPr id="6" name="Shape 4"/>
          <p:cNvSpPr/>
          <p:nvPr/>
        </p:nvSpPr>
        <p:spPr>
          <a:xfrm>
            <a:off x="1340902" y="1837944"/>
            <a:ext cx="0" cy="4425696"/>
          </a:xfrm>
          <a:prstGeom prst="line">
            <a:avLst/>
          </a:prstGeom>
          <a:noFill/>
          <a:ln w="12700">
            <a:solidFill>
              <a:srgbClr val="CBD5E1"/>
            </a:solidFill>
            <a:prstDash val="dash"/>
          </a:ln>
        </p:spPr>
      </p:sp>
      <p:sp>
        <p:nvSpPr>
          <p:cNvPr id="7" name="Shape 5"/>
          <p:cNvSpPr/>
          <p:nvPr/>
        </p:nvSpPr>
        <p:spPr>
          <a:xfrm>
            <a:off x="2178885" y="1325880"/>
            <a:ext cx="1493085" cy="512064"/>
          </a:xfrm>
          <a:prstGeom prst="roundRect">
            <a:avLst>
              <a:gd name="adj" fmla="val 10714"/>
            </a:avLst>
          </a:prstGeom>
          <a:solidFill>
            <a:srgbClr val="E0F2FE"/>
          </a:solidFill>
          <a:ln w="9525">
            <a:solidFill>
              <a:srgbClr val="BAE6FD"/>
            </a:solidFill>
            <a:prstDash val="solid"/>
          </a:ln>
        </p:spPr>
      </p:sp>
      <p:sp>
        <p:nvSpPr>
          <p:cNvPr id="8" name="Text 6"/>
          <p:cNvSpPr txBox="1"/>
          <p:nvPr/>
        </p:nvSpPr>
        <p:spPr>
          <a:xfrm>
            <a:off x="2206317"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Orchestrator</a:t>
            </a:r>
            <a:endParaRPr lang="en-US" sz="12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dedicated ops tier</a:t>
            </a:r>
            <a:endParaRPr lang="en-US" sz="1200" dirty="0"/>
          </a:p>
        </p:txBody>
      </p:sp>
      <p:sp>
        <p:nvSpPr>
          <p:cNvPr id="9" name="Shape 7"/>
          <p:cNvSpPr/>
          <p:nvPr/>
        </p:nvSpPr>
        <p:spPr>
          <a:xfrm>
            <a:off x="2925427" y="1837944"/>
            <a:ext cx="0" cy="4425696"/>
          </a:xfrm>
          <a:prstGeom prst="line">
            <a:avLst/>
          </a:prstGeom>
          <a:noFill/>
          <a:ln w="12700">
            <a:solidFill>
              <a:srgbClr val="CBD5E1"/>
            </a:solidFill>
            <a:prstDash val="dash"/>
          </a:ln>
        </p:spPr>
      </p:sp>
      <p:sp>
        <p:nvSpPr>
          <p:cNvPr id="10" name="Shape 8"/>
          <p:cNvSpPr/>
          <p:nvPr/>
        </p:nvSpPr>
        <p:spPr>
          <a:xfrm>
            <a:off x="3763409" y="1325880"/>
            <a:ext cx="1493085" cy="512064"/>
          </a:xfrm>
          <a:prstGeom prst="roundRect">
            <a:avLst>
              <a:gd name="adj" fmla="val 10714"/>
            </a:avLst>
          </a:prstGeom>
          <a:solidFill>
            <a:srgbClr val="F0F9FF"/>
          </a:solidFill>
          <a:ln w="9525">
            <a:solidFill>
              <a:srgbClr val="BAE6FD"/>
            </a:solidFill>
            <a:prstDash val="solid"/>
          </a:ln>
        </p:spPr>
      </p:sp>
      <p:sp>
        <p:nvSpPr>
          <p:cNvPr id="11" name="Text 9"/>
          <p:cNvSpPr txBox="1"/>
          <p:nvPr/>
        </p:nvSpPr>
        <p:spPr>
          <a:xfrm>
            <a:off x="3790841"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Specialist agents</a:t>
            </a:r>
            <a:endParaRPr lang="en-US" sz="1200" dirty="0"/>
          </a:p>
          <a:p>
            <a:pPr algn="ctr" indent="0" marL="0">
              <a:buNone/>
            </a:pPr>
            <a:r>
              <a:rPr lang="en-US" sz="850" dirty="0">
                <a:solidFill>
                  <a:srgbClr val="0369A1"/>
                </a:solidFill>
                <a:latin typeface="Plus Jakarta Sans" pitchFamily="34" charset="0"/>
                <a:ea typeface="Plus Jakarta Sans" pitchFamily="34" charset="-122"/>
                <a:cs typeface="Plus Jakarta Sans" pitchFamily="34" charset="-120"/>
              </a:rPr>
              <a:t>A2A workers</a:t>
            </a:r>
            <a:endParaRPr lang="en-US" sz="1200" dirty="0"/>
          </a:p>
        </p:txBody>
      </p:sp>
      <p:sp>
        <p:nvSpPr>
          <p:cNvPr id="12" name="Shape 10"/>
          <p:cNvSpPr/>
          <p:nvPr/>
        </p:nvSpPr>
        <p:spPr>
          <a:xfrm>
            <a:off x="4509951" y="1837944"/>
            <a:ext cx="0" cy="4425696"/>
          </a:xfrm>
          <a:prstGeom prst="line">
            <a:avLst/>
          </a:prstGeom>
          <a:noFill/>
          <a:ln w="12700">
            <a:solidFill>
              <a:srgbClr val="CBD5E1"/>
            </a:solidFill>
            <a:prstDash val="dash"/>
          </a:ln>
        </p:spPr>
      </p:sp>
      <p:sp>
        <p:nvSpPr>
          <p:cNvPr id="13" name="Shape 11"/>
          <p:cNvSpPr/>
          <p:nvPr/>
        </p:nvSpPr>
        <p:spPr>
          <a:xfrm>
            <a:off x="5347934" y="1325880"/>
            <a:ext cx="1493085" cy="512064"/>
          </a:xfrm>
          <a:prstGeom prst="roundRect">
            <a:avLst>
              <a:gd name="adj" fmla="val 10714"/>
            </a:avLst>
          </a:prstGeom>
          <a:solidFill>
            <a:srgbClr val="0F172A"/>
          </a:solidFill>
          <a:ln w="9525">
            <a:solidFill>
              <a:srgbClr val="0F172A"/>
            </a:solidFill>
            <a:prstDash val="solid"/>
          </a:ln>
        </p:spPr>
      </p:sp>
      <p:sp>
        <p:nvSpPr>
          <p:cNvPr id="14" name="Text 12"/>
          <p:cNvSpPr txBox="1"/>
          <p:nvPr/>
        </p:nvSpPr>
        <p:spPr>
          <a:xfrm>
            <a:off x="5375366" y="1325880"/>
            <a:ext cx="1438221" cy="512064"/>
          </a:xfrm>
          <a:prstGeom prst="rect">
            <a:avLst/>
          </a:prstGeom>
          <a:noFill/>
          <a:ln/>
        </p:spPr>
        <p:txBody>
          <a:bodyPr wrap="square" lIns="0" tIns="0" rIns="0" bIns="0" rtlCol="0" anchor="ctr"/>
          <a:lstStyle/>
          <a:p>
            <a:pPr algn="ctr" indent="0" marL="0">
              <a:buNone/>
            </a:pPr>
            <a:r>
              <a:rPr lang="en-US" sz="1050" b="1" dirty="0">
                <a:solidFill>
                  <a:srgbClr val="FFFFFF"/>
                </a:solidFill>
                <a:latin typeface="Plus Jakarta Sans" pitchFamily="34" charset="0"/>
                <a:ea typeface="Plus Jakarta Sans" pitchFamily="34" charset="-122"/>
                <a:cs typeface="Plus Jakarta Sans" pitchFamily="34" charset="-120"/>
              </a:rPr>
              <a:t>Control plane</a:t>
            </a:r>
            <a:endParaRPr lang="en-US" sz="1200" dirty="0"/>
          </a:p>
          <a:p>
            <a:pPr algn="ctr" indent="0" marL="0">
              <a:buNone/>
            </a:pPr>
            <a:r>
              <a:rPr lang="en-US" sz="850" dirty="0">
                <a:solidFill>
                  <a:srgbClr val="7DD3FC"/>
                </a:solidFill>
                <a:latin typeface="Plus Jakarta Sans" pitchFamily="34" charset="0"/>
                <a:ea typeface="Plus Jakarta Sans" pitchFamily="34" charset="-122"/>
                <a:cs typeface="Plus Jakarta Sans" pitchFamily="34" charset="-120"/>
              </a:rPr>
              <a:t>gateway • policy • identity</a:t>
            </a:r>
            <a:endParaRPr lang="en-US" sz="1200" dirty="0"/>
          </a:p>
        </p:txBody>
      </p:sp>
      <p:sp>
        <p:nvSpPr>
          <p:cNvPr id="15" name="Shape 13"/>
          <p:cNvSpPr/>
          <p:nvPr/>
        </p:nvSpPr>
        <p:spPr>
          <a:xfrm>
            <a:off x="6094476" y="1837944"/>
            <a:ext cx="0" cy="4425696"/>
          </a:xfrm>
          <a:prstGeom prst="line">
            <a:avLst/>
          </a:prstGeom>
          <a:noFill/>
          <a:ln w="12700">
            <a:solidFill>
              <a:srgbClr val="CBD5E1"/>
            </a:solidFill>
            <a:prstDash val="dash"/>
          </a:ln>
        </p:spPr>
      </p:sp>
      <p:sp>
        <p:nvSpPr>
          <p:cNvPr id="16" name="Shape 14"/>
          <p:cNvSpPr/>
          <p:nvPr/>
        </p:nvSpPr>
        <p:spPr>
          <a:xfrm>
            <a:off x="6932458" y="1325880"/>
            <a:ext cx="1493085" cy="512064"/>
          </a:xfrm>
          <a:prstGeom prst="roundRect">
            <a:avLst>
              <a:gd name="adj" fmla="val 10714"/>
            </a:avLst>
          </a:prstGeom>
          <a:solidFill>
            <a:srgbClr val="F5F3FF"/>
          </a:solidFill>
          <a:ln w="9525">
            <a:solidFill>
              <a:srgbClr val="DDD6FE"/>
            </a:solidFill>
            <a:prstDash val="solid"/>
          </a:ln>
        </p:spPr>
      </p:sp>
      <p:sp>
        <p:nvSpPr>
          <p:cNvPr id="17" name="Text 15"/>
          <p:cNvSpPr txBox="1"/>
          <p:nvPr/>
        </p:nvSpPr>
        <p:spPr>
          <a:xfrm>
            <a:off x="6959890"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Models</a:t>
            </a:r>
            <a:endParaRPr lang="en-US" sz="1200" dirty="0"/>
          </a:p>
          <a:p>
            <a:pPr algn="ctr" indent="0" marL="0">
              <a:buNone/>
            </a:pPr>
            <a:r>
              <a:rPr lang="en-US" sz="850" dirty="0">
                <a:solidFill>
                  <a:srgbClr val="6D28D9"/>
                </a:solidFill>
                <a:latin typeface="Plus Jakarta Sans" pitchFamily="34" charset="0"/>
                <a:ea typeface="Plus Jakarta Sans" pitchFamily="34" charset="-122"/>
                <a:cs typeface="Plus Jakarta Sans" pitchFamily="34" charset="-120"/>
              </a:rPr>
              <a:t>SLM • LLM • ML</a:t>
            </a:r>
            <a:endParaRPr lang="en-US" sz="1200" dirty="0"/>
          </a:p>
        </p:txBody>
      </p:sp>
      <p:sp>
        <p:nvSpPr>
          <p:cNvPr id="18" name="Shape 16"/>
          <p:cNvSpPr/>
          <p:nvPr/>
        </p:nvSpPr>
        <p:spPr>
          <a:xfrm>
            <a:off x="7679001" y="1837944"/>
            <a:ext cx="0" cy="4425696"/>
          </a:xfrm>
          <a:prstGeom prst="line">
            <a:avLst/>
          </a:prstGeom>
          <a:noFill/>
          <a:ln w="12700">
            <a:solidFill>
              <a:srgbClr val="CBD5E1"/>
            </a:solidFill>
            <a:prstDash val="dash"/>
          </a:ln>
        </p:spPr>
      </p:sp>
      <p:sp>
        <p:nvSpPr>
          <p:cNvPr id="19" name="Shape 17"/>
          <p:cNvSpPr/>
          <p:nvPr/>
        </p:nvSpPr>
        <p:spPr>
          <a:xfrm>
            <a:off x="8516983" y="1325880"/>
            <a:ext cx="1493085" cy="512064"/>
          </a:xfrm>
          <a:prstGeom prst="roundRect">
            <a:avLst>
              <a:gd name="adj" fmla="val 10714"/>
            </a:avLst>
          </a:prstGeom>
          <a:solidFill>
            <a:srgbClr val="F0FDFA"/>
          </a:solidFill>
          <a:ln w="9525">
            <a:solidFill>
              <a:srgbClr val="99F6E4"/>
            </a:solidFill>
            <a:prstDash val="solid"/>
          </a:ln>
        </p:spPr>
      </p:sp>
      <p:sp>
        <p:nvSpPr>
          <p:cNvPr id="20" name="Text 18"/>
          <p:cNvSpPr txBox="1"/>
          <p:nvPr/>
        </p:nvSpPr>
        <p:spPr>
          <a:xfrm>
            <a:off x="8544415"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MCP servers &amp; APIs</a:t>
            </a:r>
            <a:endParaRPr lang="en-US" sz="1200" dirty="0"/>
          </a:p>
          <a:p>
            <a:pPr algn="ctr" indent="0" marL="0">
              <a:buNone/>
            </a:pPr>
            <a:r>
              <a:rPr lang="en-US" sz="850" dirty="0">
                <a:solidFill>
                  <a:srgbClr val="0F766E"/>
                </a:solidFill>
                <a:latin typeface="Plus Jakarta Sans" pitchFamily="34" charset="0"/>
                <a:ea typeface="Plus Jakarta Sans" pitchFamily="34" charset="-122"/>
                <a:cs typeface="Plus Jakarta Sans" pitchFamily="34" charset="-120"/>
              </a:rPr>
              <a:t>governed tools</a:t>
            </a:r>
            <a:endParaRPr lang="en-US" sz="1200" dirty="0"/>
          </a:p>
        </p:txBody>
      </p:sp>
      <p:sp>
        <p:nvSpPr>
          <p:cNvPr id="21" name="Shape 19"/>
          <p:cNvSpPr/>
          <p:nvPr/>
        </p:nvSpPr>
        <p:spPr>
          <a:xfrm>
            <a:off x="9263525" y="1837944"/>
            <a:ext cx="0" cy="4425696"/>
          </a:xfrm>
          <a:prstGeom prst="line">
            <a:avLst/>
          </a:prstGeom>
          <a:noFill/>
          <a:ln w="12700">
            <a:solidFill>
              <a:srgbClr val="CBD5E1"/>
            </a:solidFill>
            <a:prstDash val="dash"/>
          </a:ln>
        </p:spPr>
      </p:sp>
      <p:sp>
        <p:nvSpPr>
          <p:cNvPr id="22" name="Shape 20"/>
          <p:cNvSpPr/>
          <p:nvPr/>
        </p:nvSpPr>
        <p:spPr>
          <a:xfrm>
            <a:off x="10101507" y="1325880"/>
            <a:ext cx="1493085" cy="512064"/>
          </a:xfrm>
          <a:prstGeom prst="roundRect">
            <a:avLst>
              <a:gd name="adj" fmla="val 10714"/>
            </a:avLst>
          </a:prstGeom>
          <a:solidFill>
            <a:srgbClr val="F1F5F9"/>
          </a:solidFill>
          <a:ln w="9525">
            <a:solidFill>
              <a:srgbClr val="CBD5E1"/>
            </a:solidFill>
            <a:prstDash val="solid"/>
          </a:ln>
        </p:spPr>
      </p:sp>
      <p:sp>
        <p:nvSpPr>
          <p:cNvPr id="23" name="Text 21"/>
          <p:cNvSpPr txBox="1"/>
          <p:nvPr/>
        </p:nvSpPr>
        <p:spPr>
          <a:xfrm>
            <a:off x="10128939" y="1325880"/>
            <a:ext cx="1438221" cy="512064"/>
          </a:xfrm>
          <a:prstGeom prst="rect">
            <a:avLst/>
          </a:prstGeom>
          <a:noFill/>
          <a:ln/>
        </p:spPr>
        <p:txBody>
          <a:bodyPr wrap="square" lIns="0" tIns="0" rIns="0" bIns="0" rtlCol="0" anchor="ctr"/>
          <a:lstStyle/>
          <a:p>
            <a:pPr algn="ctr" indent="0" marL="0">
              <a:buNone/>
            </a:pPr>
            <a:r>
              <a:rPr lang="en-US" sz="1050" b="1" dirty="0">
                <a:solidFill>
                  <a:srgbClr val="0F172A"/>
                </a:solidFill>
                <a:latin typeface="Plus Jakarta Sans" pitchFamily="34" charset="0"/>
                <a:ea typeface="Plus Jakarta Sans" pitchFamily="34" charset="-122"/>
                <a:cs typeface="Plus Jakarta Sans" pitchFamily="34" charset="-120"/>
              </a:rPr>
              <a:t>Systems &amp; MDM</a:t>
            </a:r>
            <a:endParaRPr lang="en-US" sz="1200" dirty="0"/>
          </a:p>
          <a:p>
            <a:pPr algn="ctr" indent="0" marL="0">
              <a:buNone/>
            </a:pPr>
            <a:r>
              <a:rPr lang="en-US" sz="850" dirty="0">
                <a:solidFill>
                  <a:srgbClr val="64748B"/>
                </a:solidFill>
                <a:latin typeface="Plus Jakarta Sans" pitchFamily="34" charset="0"/>
                <a:ea typeface="Plus Jakarta Sans" pitchFamily="34" charset="-122"/>
                <a:cs typeface="Plus Jakarta Sans" pitchFamily="34" charset="-120"/>
              </a:rPr>
              <a:t>systems of record</a:t>
            </a:r>
            <a:endParaRPr lang="en-US" sz="1200" dirty="0"/>
          </a:p>
        </p:txBody>
      </p:sp>
      <p:sp>
        <p:nvSpPr>
          <p:cNvPr id="24" name="Shape 22"/>
          <p:cNvSpPr/>
          <p:nvPr/>
        </p:nvSpPr>
        <p:spPr>
          <a:xfrm>
            <a:off x="10848050" y="1837944"/>
            <a:ext cx="0" cy="4425696"/>
          </a:xfrm>
          <a:prstGeom prst="line">
            <a:avLst/>
          </a:prstGeom>
          <a:noFill/>
          <a:ln w="12700">
            <a:solidFill>
              <a:srgbClr val="CBD5E1"/>
            </a:solidFill>
            <a:prstDash val="dash"/>
          </a:ln>
        </p:spPr>
      </p:sp>
      <p:sp>
        <p:nvSpPr>
          <p:cNvPr id="25" name="Shape 23"/>
          <p:cNvSpPr/>
          <p:nvPr/>
        </p:nvSpPr>
        <p:spPr>
          <a:xfrm flipH="1">
            <a:off x="2980291" y="2130552"/>
            <a:ext cx="7812895" cy="0"/>
          </a:xfrm>
          <a:prstGeom prst="line">
            <a:avLst/>
          </a:prstGeom>
          <a:noFill/>
          <a:ln w="15875">
            <a:solidFill>
              <a:srgbClr val="0369A1"/>
            </a:solidFill>
            <a:prstDash val="solid"/>
            <a:tailEnd type="triangle"/>
          </a:ln>
        </p:spPr>
      </p:sp>
      <p:sp>
        <p:nvSpPr>
          <p:cNvPr id="26" name="Text 24"/>
          <p:cNvSpPr txBox="1"/>
          <p:nvPr/>
        </p:nvSpPr>
        <p:spPr>
          <a:xfrm>
            <a:off x="2925427" y="1924812"/>
            <a:ext cx="7922623"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Trade and match events stream in</a:t>
            </a:r>
            <a:endParaRPr lang="en-US" sz="900" dirty="0"/>
          </a:p>
        </p:txBody>
      </p:sp>
      <p:sp>
        <p:nvSpPr>
          <p:cNvPr id="27" name="Shape 25"/>
          <p:cNvSpPr/>
          <p:nvPr/>
        </p:nvSpPr>
        <p:spPr>
          <a:xfrm>
            <a:off x="2980291" y="2369910"/>
            <a:ext cx="1474797" cy="0"/>
          </a:xfrm>
          <a:prstGeom prst="line">
            <a:avLst/>
          </a:prstGeom>
          <a:noFill/>
          <a:ln w="15875">
            <a:solidFill>
              <a:srgbClr val="0369A1"/>
            </a:solidFill>
            <a:prstDash val="solid"/>
            <a:tailEnd type="triangle"/>
          </a:ln>
        </p:spPr>
      </p:sp>
      <p:sp>
        <p:nvSpPr>
          <p:cNvPr id="28" name="Text 26"/>
          <p:cNvSpPr txBox="1"/>
          <p:nvPr/>
        </p:nvSpPr>
        <p:spPr>
          <a:xfrm>
            <a:off x="2346089" y="2164170"/>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2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A2A: score fail risk, triage breaks</a:t>
            </a:r>
            <a:endParaRPr lang="en-US" sz="900" dirty="0"/>
          </a:p>
        </p:txBody>
      </p:sp>
      <p:sp>
        <p:nvSpPr>
          <p:cNvPr id="29" name="Shape 27"/>
          <p:cNvSpPr/>
          <p:nvPr/>
        </p:nvSpPr>
        <p:spPr>
          <a:xfrm>
            <a:off x="4564815" y="2609267"/>
            <a:ext cx="3059321" cy="0"/>
          </a:xfrm>
          <a:prstGeom prst="line">
            <a:avLst/>
          </a:prstGeom>
          <a:noFill/>
          <a:ln w="15875">
            <a:solidFill>
              <a:srgbClr val="0369A1"/>
            </a:solidFill>
            <a:prstDash val="solid"/>
            <a:tailEnd type="triangle"/>
          </a:ln>
        </p:spPr>
      </p:sp>
      <p:sp>
        <p:nvSpPr>
          <p:cNvPr id="30" name="Text 28"/>
          <p:cNvSpPr txBox="1"/>
          <p:nvPr/>
        </p:nvSpPr>
        <p:spPr>
          <a:xfrm>
            <a:off x="4509951" y="2403527"/>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3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Score (ML) and classify (SLM)</a:t>
            </a:r>
            <a:endParaRPr lang="en-US" sz="900" dirty="0"/>
          </a:p>
        </p:txBody>
      </p:sp>
      <p:sp>
        <p:nvSpPr>
          <p:cNvPr id="31" name="Shape 29"/>
          <p:cNvSpPr/>
          <p:nvPr/>
        </p:nvSpPr>
        <p:spPr>
          <a:xfrm>
            <a:off x="4564815" y="2848625"/>
            <a:ext cx="1474797" cy="0"/>
          </a:xfrm>
          <a:prstGeom prst="line">
            <a:avLst/>
          </a:prstGeom>
          <a:noFill/>
          <a:ln w="15875">
            <a:solidFill>
              <a:srgbClr val="0369A1"/>
            </a:solidFill>
            <a:prstDash val="solid"/>
            <a:tailEnd type="triangle"/>
          </a:ln>
        </p:spPr>
      </p:sp>
      <p:sp>
        <p:nvSpPr>
          <p:cNvPr id="32" name="Text 30"/>
          <p:cNvSpPr txBox="1"/>
          <p:nvPr/>
        </p:nvSpPr>
        <p:spPr>
          <a:xfrm>
            <a:off x="3930614" y="2642885"/>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4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MCP calls with delegated token</a:t>
            </a:r>
            <a:endParaRPr lang="en-US" sz="900" dirty="0"/>
          </a:p>
        </p:txBody>
      </p:sp>
      <p:sp>
        <p:nvSpPr>
          <p:cNvPr id="33" name="Shape 31"/>
          <p:cNvSpPr/>
          <p:nvPr/>
        </p:nvSpPr>
        <p:spPr>
          <a:xfrm>
            <a:off x="6149340" y="3087983"/>
            <a:ext cx="3059321" cy="0"/>
          </a:xfrm>
          <a:prstGeom prst="line">
            <a:avLst/>
          </a:prstGeom>
          <a:noFill/>
          <a:ln w="15875">
            <a:solidFill>
              <a:srgbClr val="0369A1"/>
            </a:solidFill>
            <a:prstDash val="solid"/>
            <a:tailEnd type="triangle"/>
          </a:ln>
        </p:spPr>
      </p:sp>
      <p:sp>
        <p:nvSpPr>
          <p:cNvPr id="34" name="Text 32"/>
          <p:cNvSpPr txBox="1"/>
          <p:nvPr/>
        </p:nvSpPr>
        <p:spPr>
          <a:xfrm>
            <a:off x="6094476" y="2882243"/>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5  </a:t>
            </a:r>
            <a:r>
              <a:rPr lang="en-US" sz="900" dirty="0">
                <a:solidFill>
                  <a:srgbClr val="0F172A"/>
                </a:solidFill>
                <a:latin typeface="Plus Jakarta Sans" pitchFamily="34" charset="0"/>
                <a:ea typeface="Plus Jakarta Sans" pitchFamily="34" charset="-122"/>
                <a:cs typeface="Plus Jakarta Sans" pitchFamily="34" charset="-120"/>
              </a:rPr>
              <a:t>Authorize read scopes and forward</a:t>
            </a:r>
            <a:endParaRPr lang="en-US" sz="900" dirty="0"/>
          </a:p>
        </p:txBody>
      </p:sp>
      <p:sp>
        <p:nvSpPr>
          <p:cNvPr id="35" name="Shape 33"/>
          <p:cNvSpPr/>
          <p:nvPr/>
        </p:nvSpPr>
        <p:spPr>
          <a:xfrm>
            <a:off x="9318389" y="3327340"/>
            <a:ext cx="1474797" cy="0"/>
          </a:xfrm>
          <a:prstGeom prst="line">
            <a:avLst/>
          </a:prstGeom>
          <a:noFill/>
          <a:ln w="15875">
            <a:solidFill>
              <a:srgbClr val="0369A1"/>
            </a:solidFill>
            <a:prstDash val="solid"/>
            <a:tailEnd type="triangle"/>
          </a:ln>
        </p:spPr>
      </p:sp>
      <p:sp>
        <p:nvSpPr>
          <p:cNvPr id="36" name="Text 34"/>
          <p:cNvSpPr txBox="1"/>
          <p:nvPr/>
        </p:nvSpPr>
        <p:spPr>
          <a:xfrm>
            <a:off x="8684187" y="3121600"/>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6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Trade, confirm and SSI lookups</a:t>
            </a:r>
            <a:endParaRPr lang="en-US" sz="900" dirty="0"/>
          </a:p>
        </p:txBody>
      </p:sp>
      <p:sp>
        <p:nvSpPr>
          <p:cNvPr id="37" name="Shape 35"/>
          <p:cNvSpPr/>
          <p:nvPr/>
        </p:nvSpPr>
        <p:spPr>
          <a:xfrm flipH="1">
            <a:off x="4564815" y="3566698"/>
            <a:ext cx="6228370" cy="0"/>
          </a:xfrm>
          <a:prstGeom prst="line">
            <a:avLst/>
          </a:prstGeom>
          <a:noFill/>
          <a:ln w="15875">
            <a:solidFill>
              <a:srgbClr val="64748B"/>
            </a:solidFill>
            <a:prstDash val="dash"/>
            <a:tailEnd type="triangle"/>
          </a:ln>
        </p:spPr>
      </p:sp>
      <p:sp>
        <p:nvSpPr>
          <p:cNvPr id="38" name="Text 36"/>
          <p:cNvSpPr txBox="1"/>
          <p:nvPr/>
        </p:nvSpPr>
        <p:spPr>
          <a:xfrm>
            <a:off x="4509951" y="3360958"/>
            <a:ext cx="6338098"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7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Diff: place of settlement (SSI)</a:t>
            </a:r>
            <a:endParaRPr lang="en-US" sz="900" dirty="0"/>
          </a:p>
        </p:txBody>
      </p:sp>
      <p:sp>
        <p:nvSpPr>
          <p:cNvPr id="39" name="Shape 37"/>
          <p:cNvSpPr/>
          <p:nvPr/>
        </p:nvSpPr>
        <p:spPr>
          <a:xfrm flipH="1">
            <a:off x="1395766" y="3806056"/>
            <a:ext cx="3059321" cy="0"/>
          </a:xfrm>
          <a:prstGeom prst="line">
            <a:avLst/>
          </a:prstGeom>
          <a:noFill/>
          <a:ln w="15875">
            <a:solidFill>
              <a:srgbClr val="0369A1"/>
            </a:solidFill>
            <a:prstDash val="solid"/>
            <a:tailEnd type="triangle"/>
          </a:ln>
        </p:spPr>
      </p:sp>
      <p:sp>
        <p:nvSpPr>
          <p:cNvPr id="40" name="Text 38"/>
          <p:cNvSpPr txBox="1"/>
          <p:nvPr/>
        </p:nvSpPr>
        <p:spPr>
          <a:xfrm>
            <a:off x="1340902" y="3600316"/>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8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Tier 1: propose SSI correction</a:t>
            </a:r>
            <a:endParaRPr lang="en-US" sz="900" dirty="0"/>
          </a:p>
        </p:txBody>
      </p:sp>
      <p:sp>
        <p:nvSpPr>
          <p:cNvPr id="41" name="Shape 39"/>
          <p:cNvSpPr/>
          <p:nvPr/>
        </p:nvSpPr>
        <p:spPr>
          <a:xfrm>
            <a:off x="1395766" y="4045413"/>
            <a:ext cx="4643846" cy="0"/>
          </a:xfrm>
          <a:prstGeom prst="line">
            <a:avLst/>
          </a:prstGeom>
          <a:noFill/>
          <a:ln w="15875">
            <a:solidFill>
              <a:srgbClr val="0369A1"/>
            </a:solidFill>
            <a:prstDash val="solid"/>
            <a:tailEnd type="triangle"/>
          </a:ln>
        </p:spPr>
      </p:sp>
      <p:sp>
        <p:nvSpPr>
          <p:cNvPr id="42" name="Text 40"/>
          <p:cNvSpPr txBox="1"/>
          <p:nvPr/>
        </p:nvSpPr>
        <p:spPr>
          <a:xfrm>
            <a:off x="1340902" y="3839673"/>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9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Maker and checker approve (step-up)</a:t>
            </a:r>
            <a:endParaRPr lang="en-US" sz="900" dirty="0"/>
          </a:p>
        </p:txBody>
      </p:sp>
      <p:sp>
        <p:nvSpPr>
          <p:cNvPr id="43" name="Shape 41"/>
          <p:cNvSpPr/>
          <p:nvPr/>
        </p:nvSpPr>
        <p:spPr>
          <a:xfrm>
            <a:off x="6149340" y="4284771"/>
            <a:ext cx="3059321" cy="0"/>
          </a:xfrm>
          <a:prstGeom prst="line">
            <a:avLst/>
          </a:prstGeom>
          <a:noFill/>
          <a:ln w="15875">
            <a:solidFill>
              <a:srgbClr val="0369A1"/>
            </a:solidFill>
            <a:prstDash val="solid"/>
            <a:tailEnd type="triangle"/>
          </a:ln>
        </p:spPr>
      </p:sp>
      <p:sp>
        <p:nvSpPr>
          <p:cNvPr id="44" name="Text 42"/>
          <p:cNvSpPr txBox="1"/>
          <p:nvPr/>
        </p:nvSpPr>
        <p:spPr>
          <a:xfrm>
            <a:off x="6094476" y="4079031"/>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10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Allow gated SSI write</a:t>
            </a:r>
            <a:endParaRPr lang="en-US" sz="900" dirty="0"/>
          </a:p>
        </p:txBody>
      </p:sp>
      <p:sp>
        <p:nvSpPr>
          <p:cNvPr id="45" name="Shape 43"/>
          <p:cNvSpPr/>
          <p:nvPr/>
        </p:nvSpPr>
        <p:spPr>
          <a:xfrm>
            <a:off x="9318389" y="4524128"/>
            <a:ext cx="1474797" cy="0"/>
          </a:xfrm>
          <a:prstGeom prst="line">
            <a:avLst/>
          </a:prstGeom>
          <a:noFill/>
          <a:ln w="15875">
            <a:solidFill>
              <a:srgbClr val="0369A1"/>
            </a:solidFill>
            <a:prstDash val="solid"/>
            <a:tailEnd type="triangle"/>
          </a:ln>
        </p:spPr>
      </p:sp>
      <p:sp>
        <p:nvSpPr>
          <p:cNvPr id="46" name="Text 44"/>
          <p:cNvSpPr txBox="1"/>
          <p:nvPr/>
        </p:nvSpPr>
        <p:spPr>
          <a:xfrm>
            <a:off x="8684187" y="4318388"/>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11  </a:t>
            </a:r>
            <a:r>
              <a:rPr lang="en-US" sz="900" dirty="0">
                <a:solidFill>
                  <a:srgbClr val="0F172A"/>
                </a:solidFill>
                <a:latin typeface="Plus Jakarta Sans" pitchFamily="34" charset="0"/>
                <a:ea typeface="Plus Jakarta Sans" pitchFamily="34" charset="-122"/>
                <a:cs typeface="Plus Jakarta Sans" pitchFamily="34" charset="-120"/>
              </a:rPr>
              <a:t>Update SSI golden source and re-instruct</a:t>
            </a:r>
            <a:endParaRPr lang="en-US" sz="900" dirty="0"/>
          </a:p>
        </p:txBody>
      </p:sp>
      <p:sp>
        <p:nvSpPr>
          <p:cNvPr id="47" name="Shape 45"/>
          <p:cNvSpPr/>
          <p:nvPr/>
        </p:nvSpPr>
        <p:spPr>
          <a:xfrm>
            <a:off x="4564815" y="4763486"/>
            <a:ext cx="4643846" cy="0"/>
          </a:xfrm>
          <a:prstGeom prst="line">
            <a:avLst/>
          </a:prstGeom>
          <a:noFill/>
          <a:ln w="15875">
            <a:solidFill>
              <a:srgbClr val="0369A1"/>
            </a:solidFill>
            <a:prstDash val="solid"/>
            <a:tailEnd type="triangle"/>
          </a:ln>
        </p:spPr>
      </p:sp>
      <p:sp>
        <p:nvSpPr>
          <p:cNvPr id="48" name="Text 46"/>
          <p:cNvSpPr txBox="1"/>
          <p:nvPr/>
        </p:nvSpPr>
        <p:spPr>
          <a:xfrm>
            <a:off x="4509951" y="4557746"/>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12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Book internal borrow within limit</a:t>
            </a:r>
            <a:endParaRPr lang="en-US" sz="900" dirty="0"/>
          </a:p>
        </p:txBody>
      </p:sp>
      <p:sp>
        <p:nvSpPr>
          <p:cNvPr id="49" name="Shape 47"/>
          <p:cNvSpPr/>
          <p:nvPr/>
        </p:nvSpPr>
        <p:spPr>
          <a:xfrm>
            <a:off x="4564815" y="5002844"/>
            <a:ext cx="3059321" cy="0"/>
          </a:xfrm>
          <a:prstGeom prst="line">
            <a:avLst/>
          </a:prstGeom>
          <a:noFill/>
          <a:ln w="15875">
            <a:solidFill>
              <a:srgbClr val="0369A1"/>
            </a:solidFill>
            <a:prstDash val="solid"/>
            <a:tailEnd type="triangle"/>
          </a:ln>
        </p:spPr>
      </p:sp>
      <p:sp>
        <p:nvSpPr>
          <p:cNvPr id="50" name="Text 48"/>
          <p:cNvSpPr txBox="1"/>
          <p:nvPr/>
        </p:nvSpPr>
        <p:spPr>
          <a:xfrm>
            <a:off x="4509951" y="4797104"/>
            <a:ext cx="3169049"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13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Draft counterparty query (masked)</a:t>
            </a:r>
            <a:endParaRPr lang="en-US" sz="900" dirty="0"/>
          </a:p>
        </p:txBody>
      </p:sp>
      <p:sp>
        <p:nvSpPr>
          <p:cNvPr id="51" name="Shape 49"/>
          <p:cNvSpPr/>
          <p:nvPr/>
        </p:nvSpPr>
        <p:spPr>
          <a:xfrm>
            <a:off x="4564815" y="5242201"/>
            <a:ext cx="1474797" cy="0"/>
          </a:xfrm>
          <a:prstGeom prst="line">
            <a:avLst/>
          </a:prstGeom>
          <a:noFill/>
          <a:ln w="15875">
            <a:solidFill>
              <a:srgbClr val="0369A1"/>
            </a:solidFill>
            <a:prstDash val="solid"/>
            <a:tailEnd type="triangle"/>
          </a:ln>
        </p:spPr>
      </p:sp>
      <p:sp>
        <p:nvSpPr>
          <p:cNvPr id="52" name="Text 50"/>
          <p:cNvSpPr txBox="1"/>
          <p:nvPr/>
        </p:nvSpPr>
        <p:spPr>
          <a:xfrm>
            <a:off x="3930614" y="5036461"/>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14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Send: DLP check, WORM archive</a:t>
            </a:r>
            <a:endParaRPr lang="en-US" sz="900" dirty="0"/>
          </a:p>
        </p:txBody>
      </p:sp>
      <p:sp>
        <p:nvSpPr>
          <p:cNvPr id="53" name="Shape 51"/>
          <p:cNvSpPr/>
          <p:nvPr/>
        </p:nvSpPr>
        <p:spPr>
          <a:xfrm>
            <a:off x="6149340" y="5481559"/>
            <a:ext cx="1474797" cy="0"/>
          </a:xfrm>
          <a:prstGeom prst="line">
            <a:avLst/>
          </a:prstGeom>
          <a:noFill/>
          <a:ln w="15875">
            <a:solidFill>
              <a:srgbClr val="0369A1"/>
            </a:solidFill>
            <a:prstDash val="solid"/>
            <a:tailEnd type="triangle"/>
          </a:ln>
        </p:spPr>
      </p:sp>
      <p:sp>
        <p:nvSpPr>
          <p:cNvPr id="54" name="Text 52"/>
          <p:cNvSpPr txBox="1"/>
          <p:nvPr/>
        </p:nvSpPr>
        <p:spPr>
          <a:xfrm>
            <a:off x="5515138" y="5275819"/>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15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Latency spike: fail over model</a:t>
            </a:r>
            <a:endParaRPr lang="en-US" sz="900" dirty="0"/>
          </a:p>
        </p:txBody>
      </p:sp>
      <p:sp>
        <p:nvSpPr>
          <p:cNvPr id="55" name="Shape 53"/>
          <p:cNvSpPr/>
          <p:nvPr/>
        </p:nvSpPr>
        <p:spPr>
          <a:xfrm>
            <a:off x="4564815" y="5720917"/>
            <a:ext cx="4643846" cy="0"/>
          </a:xfrm>
          <a:prstGeom prst="line">
            <a:avLst/>
          </a:prstGeom>
          <a:noFill/>
          <a:ln w="15875">
            <a:solidFill>
              <a:srgbClr val="0369A1"/>
            </a:solidFill>
            <a:prstDash val="solid"/>
            <a:tailEnd type="triangle"/>
          </a:ln>
        </p:spPr>
      </p:sp>
      <p:sp>
        <p:nvSpPr>
          <p:cNvPr id="56" name="Text 54"/>
          <p:cNvSpPr txBox="1"/>
          <p:nvPr/>
        </p:nvSpPr>
        <p:spPr>
          <a:xfrm>
            <a:off x="4509951" y="5515177"/>
            <a:ext cx="4753574"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16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Post fail-cost accruals</a:t>
            </a:r>
            <a:endParaRPr lang="en-US" sz="900" dirty="0"/>
          </a:p>
        </p:txBody>
      </p:sp>
      <p:sp>
        <p:nvSpPr>
          <p:cNvPr id="57" name="Shape 55"/>
          <p:cNvSpPr/>
          <p:nvPr/>
        </p:nvSpPr>
        <p:spPr>
          <a:xfrm>
            <a:off x="9318389" y="5960274"/>
            <a:ext cx="1474797" cy="0"/>
          </a:xfrm>
          <a:prstGeom prst="line">
            <a:avLst/>
          </a:prstGeom>
          <a:noFill/>
          <a:ln w="15875">
            <a:solidFill>
              <a:srgbClr val="0369A1"/>
            </a:solidFill>
            <a:prstDash val="solid"/>
            <a:tailEnd type="triangle"/>
          </a:ln>
        </p:spPr>
      </p:sp>
      <p:sp>
        <p:nvSpPr>
          <p:cNvPr id="58" name="Text 56"/>
          <p:cNvSpPr txBox="1"/>
          <p:nvPr/>
        </p:nvSpPr>
        <p:spPr>
          <a:xfrm>
            <a:off x="8684187" y="5754534"/>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17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SAP S/4HANA GL posting</a:t>
            </a:r>
            <a:endParaRPr lang="en-US" sz="900" dirty="0"/>
          </a:p>
        </p:txBody>
      </p:sp>
      <p:sp>
        <p:nvSpPr>
          <p:cNvPr id="59" name="Shape 57"/>
          <p:cNvSpPr/>
          <p:nvPr/>
        </p:nvSpPr>
        <p:spPr>
          <a:xfrm flipH="1">
            <a:off x="1395766" y="6199632"/>
            <a:ext cx="1474797" cy="0"/>
          </a:xfrm>
          <a:prstGeom prst="line">
            <a:avLst/>
          </a:prstGeom>
          <a:noFill/>
          <a:ln w="15875">
            <a:solidFill>
              <a:srgbClr val="0369A1"/>
            </a:solidFill>
            <a:prstDash val="solid"/>
            <a:tailEnd type="triangle"/>
          </a:ln>
        </p:spPr>
      </p:sp>
      <p:sp>
        <p:nvSpPr>
          <p:cNvPr id="60" name="Text 58"/>
          <p:cNvSpPr txBox="1"/>
          <p:nvPr/>
        </p:nvSpPr>
        <p:spPr>
          <a:xfrm>
            <a:off x="761565" y="5993892"/>
            <a:ext cx="2743200" cy="182880"/>
          </a:xfrm>
          <a:prstGeom prst="rect">
            <a:avLst/>
          </a:prstGeom>
          <a:solidFill>
            <a:srgbClr val="F8FAFC"/>
          </a:solidFill>
          <a:ln/>
        </p:spPr>
        <p:txBody>
          <a:bodyPr wrap="square" lIns="0" tIns="0" rIns="0" bIns="0" rtlCol="0" anchor="b"/>
          <a:lstStyle/>
          <a:p>
            <a:pPr algn="ctr" indent="0" marL="0">
              <a:buNone/>
            </a:pPr>
            <a:r>
              <a:rPr lang="en-US" sz="900" b="1" dirty="0">
                <a:solidFill>
                  <a:srgbClr val="0284C7"/>
                </a:solidFill>
                <a:latin typeface="Plus Jakarta Sans" pitchFamily="34" charset="0"/>
                <a:ea typeface="Plus Jakarta Sans" pitchFamily="34" charset="-122"/>
                <a:cs typeface="Plus Jakarta Sans" pitchFamily="34" charset="-120"/>
              </a:rPr>
              <a:t>18  </a:t>
            </a:r>
            <a:pPr algn="ctr" indent="0" marL="0">
              <a:buNone/>
            </a:pPr>
            <a:r>
              <a:rPr lang="en-US" sz="900" dirty="0">
                <a:solidFill>
                  <a:srgbClr val="0F172A"/>
                </a:solidFill>
                <a:latin typeface="Plus Jakarta Sans" pitchFamily="34" charset="0"/>
                <a:ea typeface="Plus Jakarta Sans" pitchFamily="34" charset="-122"/>
                <a:cs typeface="Plus Jakarta Sans" pitchFamily="34" charset="-120"/>
              </a:rPr>
              <a:t>Cutoff sweep: 12 left, full context</a:t>
            </a:r>
            <a:endParaRPr lang="en-US" sz="900" dirty="0"/>
          </a:p>
        </p:txBody>
      </p:sp>
      <p:sp>
        <p:nvSpPr>
          <p:cNvPr id="61" name="Text 59"/>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Every hop emits an OpenTelemetry span and an audit event tied to the trade reference. Policy enforces the limits. Endnotes 27, 92, 94, 98, 104.</a:t>
            </a:r>
            <a:endParaRPr lang="en-US" sz="850" dirty="0"/>
          </a:p>
        </p:txBody>
      </p:sp>
      <p:sp>
        <p:nvSpPr>
          <p:cNvPr id="62" name="Text 60"/>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43</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How the components work together in Daniel’s day</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43: How the components work together in Daniel’s day</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