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97" r:id="rId43"/>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43" Type="http://schemas.openxmlformats.org/officeDocument/2006/relationships/slide" Target="slides/slide42.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deck/notices.html#permission" TargetMode="External"/></Relationship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Tell Daniel's day as a story.</a:t>
            </a:r>
          </a:p>
          <a:p>
            <a:pPr>
              <a:spcAft>
                <a:spcPts val="600"/>
              </a:spcAft>
            </a:pPr>
            <a:r>
              <a:rPr lang="en-US" dirty="0"/>
              <a:t>Daniel starts at 06:30. His copilot's briefing says 1,240 exceptions arrived overnight. Agents have already closed 610 of them (standard matching breaks and SSI enrichments from verified sources), and 38 trades are flagged as likely fails, ranked by value and time to cutoff. At 06:50 he opens the top item: a $48 million corporate-bond trade unmatched on place of settlement. The SSI agent has found that the counterparty published updated instructions the previous afternoon and proposes the correction. Daniel approves as maker, his supervisor approves as checker on mobile with step-up authentication, and the settlement system re-instructs. At 07:20 the inventory agent spots that a sale of German Bunds is short and books an internal borrow within its limit.</a:t>
            </a:r>
          </a:p>
          <a:p>
            <a:pPr>
              <a:spcAft>
                <a:spcPts val="600"/>
              </a:spcAft>
            </a:pPr>
            <a:r>
              <a:rPr lang="en-US" dirty="0"/>
              <a:t>By 09:10 the communications agent has sent 14 templated queries and routed one price dispute to Daniel, who rewrites the message himself. At 11:05 the gateway masks an account number that a draft email should not contain and shows Daniel the policy event. At 12:40 the primary model's latency spikes. The gateway fails over to the secondary provider, and the only trace is on the operations dashboard. The 15:30 cutoff sweep leaves 12 exceptions, each with its full history, and Daniel escalates two to the trading desk. At 17:15 the penalty and accounting agent posts fail-cost accruals to SAP S/4HANA and publishes the daily fails and penalty report.</a:t>
            </a:r>
          </a:p>
          <a:p>
            <a:pPr>
              <a:spcAft>
                <a:spcPts val="600"/>
              </a:spcAft>
            </a:pPr>
            <a:r>
              <a:rPr lang="en-US" dirty="0"/>
              <a:t>Close by pointing out that analysts spend the day on genuine exceptions, with context, while money and instructions stay under human control.</a:t>
            </a:r>
          </a:p>
          <a:p>
            <a:pPr>
              <a:spcAft>
                <a:spcPts val="600"/>
              </a:spcAft>
            </a:pPr>
            <a:r>
              <a:rPr lang="en-US" dirty="0"/>
              <a:t>Credit: John Fisher, The AI Control Plane: Executive Briefing (2026), slide 42,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5"/>
              </a:rPr>
              <a:t>https://johnfisher-ai.github.io/ai-control-plane-handbook/deck/notices.html#permission</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42</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2  •  A DAY IN THE LIFE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Daniel works the T+1 exceptions before the cutoff</a:t>
            </a:r>
            <a:endParaRPr lang="en-US" sz="2600" dirty="0"/>
          </a:p>
        </p:txBody>
      </p:sp>
      <p:sp>
        <p:nvSpPr>
          <p:cNvPr id="4" name="Shape 2"/>
          <p:cNvSpPr/>
          <p:nvPr/>
        </p:nvSpPr>
        <p:spPr>
          <a:xfrm>
            <a:off x="548640" y="3794760"/>
            <a:ext cx="11091672" cy="0"/>
          </a:xfrm>
          <a:prstGeom prst="line">
            <a:avLst/>
          </a:prstGeom>
          <a:noFill/>
          <a:ln w="31750">
            <a:solidFill>
              <a:srgbClr val="CBD5E1"/>
            </a:solidFill>
            <a:prstDash val="solid"/>
          </a:ln>
        </p:spPr>
      </p:sp>
      <p:sp>
        <p:nvSpPr>
          <p:cNvPr id="5" name="Shape 3"/>
          <p:cNvSpPr/>
          <p:nvPr/>
        </p:nvSpPr>
        <p:spPr>
          <a:xfrm>
            <a:off x="1691640" y="3337560"/>
            <a:ext cx="0" cy="301752"/>
          </a:xfrm>
          <a:prstGeom prst="line">
            <a:avLst/>
          </a:prstGeom>
          <a:noFill/>
          <a:ln w="12700">
            <a:solidFill>
              <a:srgbClr val="CBD5E1"/>
            </a:solidFill>
            <a:prstDash val="solid"/>
          </a:ln>
        </p:spPr>
      </p:sp>
      <p:sp>
        <p:nvSpPr>
          <p:cNvPr id="6" name="Shape 4"/>
          <p:cNvSpPr/>
          <p:nvPr/>
        </p:nvSpPr>
        <p:spPr>
          <a:xfrm>
            <a:off x="571500" y="15087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7" name="Text 5"/>
          <p:cNvSpPr/>
          <p:nvPr/>
        </p:nvSpPr>
        <p:spPr>
          <a:xfrm>
            <a:off x="1536192"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1</a:t>
            </a:r>
            <a:endParaRPr lang="en-US" sz="1100" dirty="0"/>
          </a:p>
        </p:txBody>
      </p:sp>
      <p:sp>
        <p:nvSpPr>
          <p:cNvPr id="8" name="Text 6"/>
          <p:cNvSpPr txBox="1"/>
          <p:nvPr/>
        </p:nvSpPr>
        <p:spPr>
          <a:xfrm>
            <a:off x="717804" y="16184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06:30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Morning briefing</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1,240 exceptions overnight, 610 auto-resolved, and 38 likely fails ranked by value and cutoff.</a:t>
            </a:r>
            <a:endParaRPr lang="en-US" sz="1200" dirty="0"/>
          </a:p>
        </p:txBody>
      </p:sp>
      <p:sp>
        <p:nvSpPr>
          <p:cNvPr id="9" name="Shape 7"/>
          <p:cNvSpPr/>
          <p:nvPr/>
        </p:nvSpPr>
        <p:spPr>
          <a:xfrm>
            <a:off x="2952206" y="3950208"/>
            <a:ext cx="0" cy="301752"/>
          </a:xfrm>
          <a:prstGeom prst="line">
            <a:avLst/>
          </a:prstGeom>
          <a:noFill/>
          <a:ln w="12700">
            <a:solidFill>
              <a:srgbClr val="CBD5E1"/>
            </a:solidFill>
            <a:prstDash val="solid"/>
          </a:ln>
        </p:spPr>
      </p:sp>
      <p:sp>
        <p:nvSpPr>
          <p:cNvPr id="10" name="Shape 8"/>
          <p:cNvSpPr/>
          <p:nvPr/>
        </p:nvSpPr>
        <p:spPr>
          <a:xfrm>
            <a:off x="1832066" y="42519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1" name="Text 9"/>
          <p:cNvSpPr/>
          <p:nvPr/>
        </p:nvSpPr>
        <p:spPr>
          <a:xfrm>
            <a:off x="2796758"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2</a:t>
            </a:r>
            <a:endParaRPr lang="en-US" sz="1100" dirty="0"/>
          </a:p>
        </p:txBody>
      </p:sp>
      <p:sp>
        <p:nvSpPr>
          <p:cNvPr id="12" name="Text 10"/>
          <p:cNvSpPr txBox="1"/>
          <p:nvPr/>
        </p:nvSpPr>
        <p:spPr>
          <a:xfrm>
            <a:off x="1978370" y="43616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06:50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SSI mismatch fixed</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$48M bond trade unmatched on place of settlement. Fix approved by maker and checker.</a:t>
            </a:r>
            <a:endParaRPr lang="en-US" sz="1200" dirty="0"/>
          </a:p>
        </p:txBody>
      </p:sp>
      <p:sp>
        <p:nvSpPr>
          <p:cNvPr id="13" name="Shape 11"/>
          <p:cNvSpPr/>
          <p:nvPr/>
        </p:nvSpPr>
        <p:spPr>
          <a:xfrm>
            <a:off x="4212771" y="3337560"/>
            <a:ext cx="0" cy="301752"/>
          </a:xfrm>
          <a:prstGeom prst="line">
            <a:avLst/>
          </a:prstGeom>
          <a:noFill/>
          <a:ln w="12700">
            <a:solidFill>
              <a:srgbClr val="CBD5E1"/>
            </a:solidFill>
            <a:prstDash val="solid"/>
          </a:ln>
        </p:spPr>
      </p:sp>
      <p:sp>
        <p:nvSpPr>
          <p:cNvPr id="14" name="Shape 12"/>
          <p:cNvSpPr/>
          <p:nvPr/>
        </p:nvSpPr>
        <p:spPr>
          <a:xfrm>
            <a:off x="3092631" y="15087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5" name="Text 13"/>
          <p:cNvSpPr/>
          <p:nvPr/>
        </p:nvSpPr>
        <p:spPr>
          <a:xfrm>
            <a:off x="4057323"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3</a:t>
            </a:r>
            <a:endParaRPr lang="en-US" sz="1100" dirty="0"/>
          </a:p>
        </p:txBody>
      </p:sp>
      <p:sp>
        <p:nvSpPr>
          <p:cNvPr id="16" name="Text 14"/>
          <p:cNvSpPr txBox="1"/>
          <p:nvPr/>
        </p:nvSpPr>
        <p:spPr>
          <a:xfrm>
            <a:off x="3238935" y="16184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07:20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Shortfall covered</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A Bund sale is short, so an internal borrow within limits is booked and logged.</a:t>
            </a:r>
            <a:endParaRPr lang="en-US" sz="1200" dirty="0"/>
          </a:p>
        </p:txBody>
      </p:sp>
      <p:sp>
        <p:nvSpPr>
          <p:cNvPr id="17" name="Shape 15"/>
          <p:cNvSpPr/>
          <p:nvPr/>
        </p:nvSpPr>
        <p:spPr>
          <a:xfrm>
            <a:off x="5473337" y="3950208"/>
            <a:ext cx="0" cy="301752"/>
          </a:xfrm>
          <a:prstGeom prst="line">
            <a:avLst/>
          </a:prstGeom>
          <a:noFill/>
          <a:ln w="12700">
            <a:solidFill>
              <a:srgbClr val="CBD5E1"/>
            </a:solidFill>
            <a:prstDash val="solid"/>
          </a:ln>
        </p:spPr>
      </p:sp>
      <p:sp>
        <p:nvSpPr>
          <p:cNvPr id="18" name="Shape 16"/>
          <p:cNvSpPr/>
          <p:nvPr/>
        </p:nvSpPr>
        <p:spPr>
          <a:xfrm>
            <a:off x="4353197" y="42519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9" name="Text 17"/>
          <p:cNvSpPr/>
          <p:nvPr/>
        </p:nvSpPr>
        <p:spPr>
          <a:xfrm>
            <a:off x="5317889"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4</a:t>
            </a:r>
            <a:endParaRPr lang="en-US" sz="1100" dirty="0"/>
          </a:p>
        </p:txBody>
      </p:sp>
      <p:sp>
        <p:nvSpPr>
          <p:cNvPr id="20" name="Text 18"/>
          <p:cNvSpPr txBox="1"/>
          <p:nvPr/>
        </p:nvSpPr>
        <p:spPr>
          <a:xfrm>
            <a:off x="4499501" y="43616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09:10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Queries sent</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14 templated queries auto-sent and one price dispute routed to Daniel, all archived.</a:t>
            </a:r>
            <a:endParaRPr lang="en-US" sz="1200" dirty="0"/>
          </a:p>
        </p:txBody>
      </p:sp>
      <p:sp>
        <p:nvSpPr>
          <p:cNvPr id="21" name="Shape 19"/>
          <p:cNvSpPr/>
          <p:nvPr/>
        </p:nvSpPr>
        <p:spPr>
          <a:xfrm>
            <a:off x="6733903" y="3337560"/>
            <a:ext cx="0" cy="301752"/>
          </a:xfrm>
          <a:prstGeom prst="line">
            <a:avLst/>
          </a:prstGeom>
          <a:noFill/>
          <a:ln w="12700">
            <a:solidFill>
              <a:srgbClr val="CBD5E1"/>
            </a:solidFill>
            <a:prstDash val="solid"/>
          </a:ln>
        </p:spPr>
      </p:sp>
      <p:sp>
        <p:nvSpPr>
          <p:cNvPr id="22" name="Shape 20"/>
          <p:cNvSpPr/>
          <p:nvPr/>
        </p:nvSpPr>
        <p:spPr>
          <a:xfrm>
            <a:off x="5613763" y="15087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3" name="Text 21"/>
          <p:cNvSpPr/>
          <p:nvPr/>
        </p:nvSpPr>
        <p:spPr>
          <a:xfrm>
            <a:off x="6578455"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5</a:t>
            </a:r>
            <a:endParaRPr lang="en-US" sz="1100" dirty="0"/>
          </a:p>
        </p:txBody>
      </p:sp>
      <p:sp>
        <p:nvSpPr>
          <p:cNvPr id="24" name="Text 22"/>
          <p:cNvSpPr txBox="1"/>
          <p:nvPr/>
        </p:nvSpPr>
        <p:spPr>
          <a:xfrm>
            <a:off x="5760067" y="16184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11:05</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Guardrail fires</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A draft email contains an account number. DLP masks it and logs a policy event.</a:t>
            </a:r>
            <a:endParaRPr lang="en-US" sz="1200" dirty="0"/>
          </a:p>
        </p:txBody>
      </p:sp>
      <p:sp>
        <p:nvSpPr>
          <p:cNvPr id="25" name="Shape 23"/>
          <p:cNvSpPr/>
          <p:nvPr/>
        </p:nvSpPr>
        <p:spPr>
          <a:xfrm>
            <a:off x="7994469" y="3950208"/>
            <a:ext cx="0" cy="301752"/>
          </a:xfrm>
          <a:prstGeom prst="line">
            <a:avLst/>
          </a:prstGeom>
          <a:noFill/>
          <a:ln w="12700">
            <a:solidFill>
              <a:srgbClr val="CBD5E1"/>
            </a:solidFill>
            <a:prstDash val="solid"/>
          </a:ln>
        </p:spPr>
      </p:sp>
      <p:sp>
        <p:nvSpPr>
          <p:cNvPr id="26" name="Shape 24"/>
          <p:cNvSpPr/>
          <p:nvPr/>
        </p:nvSpPr>
        <p:spPr>
          <a:xfrm>
            <a:off x="6874329" y="42519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7" name="Text 25"/>
          <p:cNvSpPr/>
          <p:nvPr/>
        </p:nvSpPr>
        <p:spPr>
          <a:xfrm>
            <a:off x="7839021"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6</a:t>
            </a:r>
            <a:endParaRPr lang="en-US" sz="1100" dirty="0"/>
          </a:p>
        </p:txBody>
      </p:sp>
      <p:sp>
        <p:nvSpPr>
          <p:cNvPr id="28" name="Text 26"/>
          <p:cNvSpPr txBox="1"/>
          <p:nvPr/>
        </p:nvSpPr>
        <p:spPr>
          <a:xfrm>
            <a:off x="7020633" y="43616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12:40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Model failover</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When primary model latency spikes, the gateway fails over and the queue keeps moving.</a:t>
            </a:r>
            <a:endParaRPr lang="en-US" sz="1200" dirty="0"/>
          </a:p>
        </p:txBody>
      </p:sp>
      <p:sp>
        <p:nvSpPr>
          <p:cNvPr id="29" name="Shape 27"/>
          <p:cNvSpPr/>
          <p:nvPr/>
        </p:nvSpPr>
        <p:spPr>
          <a:xfrm>
            <a:off x="9255034" y="3337560"/>
            <a:ext cx="0" cy="301752"/>
          </a:xfrm>
          <a:prstGeom prst="line">
            <a:avLst/>
          </a:prstGeom>
          <a:noFill/>
          <a:ln w="12700">
            <a:solidFill>
              <a:srgbClr val="CBD5E1"/>
            </a:solidFill>
            <a:prstDash val="solid"/>
          </a:ln>
        </p:spPr>
      </p:sp>
      <p:sp>
        <p:nvSpPr>
          <p:cNvPr id="30" name="Shape 28"/>
          <p:cNvSpPr/>
          <p:nvPr/>
        </p:nvSpPr>
        <p:spPr>
          <a:xfrm>
            <a:off x="8134894" y="15087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31" name="Text 29"/>
          <p:cNvSpPr/>
          <p:nvPr/>
        </p:nvSpPr>
        <p:spPr>
          <a:xfrm>
            <a:off x="9099586"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7</a:t>
            </a:r>
            <a:endParaRPr lang="en-US" sz="1100" dirty="0"/>
          </a:p>
        </p:txBody>
      </p:sp>
      <p:sp>
        <p:nvSpPr>
          <p:cNvPr id="32" name="Text 30"/>
          <p:cNvSpPr txBox="1"/>
          <p:nvPr/>
        </p:nvSpPr>
        <p:spPr>
          <a:xfrm>
            <a:off x="8281198" y="16184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15:30</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Cutoff sweep</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12 exceptions remain, each with full context. Two are escalated to the desk.</a:t>
            </a:r>
            <a:endParaRPr lang="en-US" sz="1200" dirty="0"/>
          </a:p>
        </p:txBody>
      </p:sp>
      <p:sp>
        <p:nvSpPr>
          <p:cNvPr id="33" name="Shape 31"/>
          <p:cNvSpPr/>
          <p:nvPr/>
        </p:nvSpPr>
        <p:spPr>
          <a:xfrm>
            <a:off x="10515600" y="3950208"/>
            <a:ext cx="0" cy="301752"/>
          </a:xfrm>
          <a:prstGeom prst="line">
            <a:avLst/>
          </a:prstGeom>
          <a:noFill/>
          <a:ln w="12700">
            <a:solidFill>
              <a:srgbClr val="CBD5E1"/>
            </a:solidFill>
            <a:prstDash val="solid"/>
          </a:ln>
        </p:spPr>
      </p:sp>
      <p:sp>
        <p:nvSpPr>
          <p:cNvPr id="34" name="Shape 32"/>
          <p:cNvSpPr/>
          <p:nvPr/>
        </p:nvSpPr>
        <p:spPr>
          <a:xfrm>
            <a:off x="9395460" y="4251960"/>
            <a:ext cx="2240280" cy="1828800"/>
          </a:xfrm>
          <a:prstGeom prst="roundRect">
            <a:avLst>
              <a:gd name="adj" fmla="val 400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35" name="Text 33"/>
          <p:cNvSpPr/>
          <p:nvPr/>
        </p:nvSpPr>
        <p:spPr>
          <a:xfrm>
            <a:off x="10360152" y="3639312"/>
            <a:ext cx="310896" cy="310896"/>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8</a:t>
            </a:r>
            <a:endParaRPr lang="en-US" sz="1100" dirty="0"/>
          </a:p>
        </p:txBody>
      </p:sp>
      <p:sp>
        <p:nvSpPr>
          <p:cNvPr id="36" name="Text 34"/>
          <p:cNvSpPr txBox="1"/>
          <p:nvPr/>
        </p:nvSpPr>
        <p:spPr>
          <a:xfrm>
            <a:off x="9541764" y="4361688"/>
            <a:ext cx="1965960" cy="1645920"/>
          </a:xfrm>
          <a:prstGeom prst="rect">
            <a:avLst/>
          </a:prstGeom>
          <a:noFill/>
          <a:ln/>
        </p:spPr>
        <p:txBody>
          <a:bodyPr wrap="square" lIns="0" tIns="0" rIns="0" bIns="0" rtlCol="0" anchor="t"/>
          <a:lstStyle/>
          <a:p>
            <a:pPr indent="0" marL="0">
              <a:spcAft>
                <a:spcPts val="300"/>
              </a:spcAft>
              <a:buNone/>
            </a:pPr>
            <a:r>
              <a:rPr lang="en-US" sz="1300" b="1" dirty="0">
                <a:solidFill>
                  <a:srgbClr val="0284C7"/>
                </a:solidFill>
                <a:latin typeface="Plus Jakarta Sans" pitchFamily="34" charset="0"/>
                <a:ea typeface="Plus Jakarta Sans" pitchFamily="34" charset="-122"/>
                <a:cs typeface="Plus Jakarta Sans" pitchFamily="34" charset="-120"/>
              </a:rPr>
              <a:t>17:15</a:t>
            </a:r>
            <a:endParaRPr lang="en-US" sz="1200" dirty="0"/>
          </a:p>
          <a:p>
            <a:pPr indent="0" marL="0">
              <a:spcAft>
                <a:spcPts val="300"/>
              </a:spcAft>
              <a:buNone/>
            </a:pPr>
            <a:r>
              <a:rPr lang="en-US" sz="1350" b="1" dirty="0">
                <a:solidFill>
                  <a:srgbClr val="0F172A"/>
                </a:solidFill>
                <a:latin typeface="Plus Jakarta Sans" pitchFamily="34" charset="0"/>
                <a:ea typeface="Plus Jakarta Sans" pitchFamily="34" charset="-122"/>
                <a:cs typeface="Plus Jakarta Sans" pitchFamily="34" charset="-120"/>
              </a:rPr>
              <a:t>Close</a:t>
            </a:r>
            <a:endParaRPr lang="en-US" sz="1200" dirty="0"/>
          </a:p>
          <a:p>
            <a:pPr indent="0" marL="0">
              <a:spcAft>
                <a:spcPts val="300"/>
              </a:spcAft>
              <a:buNone/>
            </a:pPr>
            <a:r>
              <a:rPr lang="en-US" sz="1150" dirty="0">
                <a:solidFill>
                  <a:srgbClr val="475569"/>
                </a:solidFill>
                <a:latin typeface="Plus Jakarta Sans" pitchFamily="34" charset="0"/>
                <a:ea typeface="Plus Jakarta Sans" pitchFamily="34" charset="-122"/>
                <a:cs typeface="Plus Jakarta Sans" pitchFamily="34" charset="-120"/>
              </a:rPr>
              <a:t>Fail-cost accruals posted to SAP. Daily fails and penalty report sent to ops and compliance.</a:t>
            </a:r>
            <a:endParaRPr lang="en-US" sz="1200" dirty="0"/>
          </a:p>
        </p:txBody>
      </p:sp>
      <p:sp>
        <p:nvSpPr>
          <p:cNvPr id="37" name="Text 35"/>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Illustrative scenario. Daniel Okafor is a settlement operations analyst in the EMEA team.</a:t>
            </a:r>
            <a:endParaRPr lang="en-US" sz="850" dirty="0"/>
          </a:p>
        </p:txBody>
      </p:sp>
      <p:sp>
        <p:nvSpPr>
          <p:cNvPr id="38" name="Text 36"/>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42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Daniel works the T+1 exceptions before the cutoff</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42: Daniel works the T+1 exceptions before the cutoff</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