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94" r:id="rId40"/>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40" Type="http://schemas.openxmlformats.org/officeDocument/2006/relationships/slide" Target="slides/slide39.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Talk track (two minutes): The second reference use case moves to capital markets post-trade operations at a global broker-dealer. As before, the architecture is vendor-neutral except for the transactional platforms named (SAP S/4HANA for the general ledger and Snowflake for trade history and analytics). Trading, matching and settlement platforms are described generically.</a:t>
            </a:r>
          </a:p>
          <a:p>
            <a:pPr>
              <a:spcAft>
                <a:spcPts val="600"/>
              </a:spcAft>
            </a:pPr>
            <a:r>
              <a:rPr lang="en-US" dirty="0"/>
              <a:t>Why now: the US moved most broker-dealer securities trades, including equities and corporate bonds, to T+1 on May 28, 2024, together with a requirement for broker-dealers to complete allocations, confirmations and affirmations as soon as technologically practicable and no later than the end of trade date [95]. The EU, the UK and Switzerland move to T+1 together on October 11, 2027 [96]. Failures are expensive: in 2024 participants paid on average €70.43 million a month in EU cash penalties for settlement fails on T2S, and a 2025 industry survey found that 71% of respondents' 2024 fails were caused by counterparty shorts and 21% by data issues such as incorrect or stale standing settlement instructions [97].</a:t>
            </a:r>
          </a:p>
          <a:p>
            <a:pPr>
              <a:spcAft>
                <a:spcPts val="600"/>
              </a:spcAft>
            </a:pPr>
            <a:r>
              <a:rPr lang="en-US" dirty="0"/>
              <a:t>In the target state, a Settlement Orchestrator ranks exceptions and delegates to six specialist agents: Fail Prediction, Matching &amp; Allocation, SSI &amp; Reference Data, Inventory &amp; Funding, Counterparty Communications, and Penalty &amp; Accounting. People keep authority over anything that moves money, changes settlement instructions or commits the firm to a counterparty.</a:t>
            </a:r>
          </a:p>
          <a:p>
            <a:pPr>
              <a:spcAft>
                <a:spcPts val="600"/>
              </a:spcAft>
            </a:pPr>
            <a:r>
              <a:rPr lang="en-US" dirty="0"/>
              <a:t>The companion handbook (Section 12) has the full detail.</a:t>
            </a:r>
          </a:p>
          <a:p>
            <a:pPr>
              <a:spcAft>
                <a:spcPts val="600"/>
              </a:spcAft>
            </a:pPr>
            <a:r>
              <a:rPr lang="en-US" dirty="0"/>
              <a:t>Credit: John Fisher, The AI Control Plane: Executive Briefing (2026), slide 39,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39</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REFERENCE USE CASE 2  •  CAPITAL MARKETS</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Managing settlement exceptions under T+1</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A global broker-dealer uses governed agents to predict, prevent and resolve settlement exceptions inside the T+1 window.</a:t>
            </a:r>
            <a:endParaRPr lang="en-US" sz="1350" dirty="0"/>
          </a:p>
        </p:txBody>
      </p:sp>
      <p:sp>
        <p:nvSpPr>
          <p:cNvPr id="5" name="Text 3"/>
          <p:cNvSpPr txBox="1"/>
          <p:nvPr/>
        </p:nvSpPr>
        <p:spPr>
          <a:xfrm>
            <a:off x="548640" y="1828800"/>
            <a:ext cx="6583680" cy="237744"/>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THE CHALLENGE</a:t>
            </a:r>
            <a:endParaRPr lang="en-US" sz="1050" dirty="0"/>
          </a:p>
        </p:txBody>
      </p:sp>
      <p:sp>
        <p:nvSpPr>
          <p:cNvPr id="6" name="Text 4"/>
          <p:cNvSpPr txBox="1"/>
          <p:nvPr/>
        </p:nvSpPr>
        <p:spPr>
          <a:xfrm>
            <a:off x="548640" y="2103120"/>
            <a:ext cx="6675120" cy="896112"/>
          </a:xfrm>
          <a:prstGeom prst="rect">
            <a:avLst/>
          </a:prstGeom>
          <a:noFill/>
          <a:ln/>
        </p:spPr>
        <p:txBody>
          <a:bodyPr wrap="square" lIns="0" tIns="0" rIns="0" bIns="0" rtlCol="0" anchor="t"/>
          <a:lstStyle/>
          <a:p>
            <a:pPr indent="0" marL="0">
              <a:buNone/>
            </a:pPr>
            <a:r>
              <a:rPr lang="en-US" sz="1250" dirty="0">
                <a:solidFill>
                  <a:srgbClr val="334155"/>
                </a:solidFill>
                <a:latin typeface="Plus Jakarta Sans" pitchFamily="34" charset="0"/>
                <a:ea typeface="Plus Jakarta Sans" pitchFamily="34" charset="-122"/>
                <a:cs typeface="Plus Jakarta Sans" pitchFamily="34" charset="-120"/>
              </a:rPr>
              <a:t>T+1 compresses allocation, confirmation, affirmation, funding and exception handling into a single day. Analysts still work breaks across order and booking systems, matching platforms, settlement systems, custodian portals, SWIFT messages and email, and every fail carries a cost.</a:t>
            </a:r>
            <a:endParaRPr lang="en-US" sz="1250" dirty="0"/>
          </a:p>
        </p:txBody>
      </p:sp>
      <p:sp>
        <p:nvSpPr>
          <p:cNvPr id="7" name="Shape 5"/>
          <p:cNvSpPr/>
          <p:nvPr/>
        </p:nvSpPr>
        <p:spPr>
          <a:xfrm>
            <a:off x="548640" y="3090672"/>
            <a:ext cx="1565910" cy="1298448"/>
          </a:xfrm>
          <a:prstGeom prst="roundRect">
            <a:avLst>
              <a:gd name="adj" fmla="val 5634"/>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8" name="Text 6"/>
          <p:cNvSpPr txBox="1"/>
          <p:nvPr/>
        </p:nvSpPr>
        <p:spPr>
          <a:xfrm>
            <a:off x="694944" y="3200400"/>
            <a:ext cx="1309878" cy="384048"/>
          </a:xfrm>
          <a:prstGeom prst="rect">
            <a:avLst/>
          </a:prstGeom>
          <a:noFill/>
          <a:ln/>
        </p:spPr>
        <p:txBody>
          <a:bodyPr wrap="square" lIns="0" tIns="0" rIns="0" bIns="0" rtlCol="0" anchor="t"/>
          <a:lstStyle/>
          <a:p>
            <a:pPr indent="0" marL="0">
              <a:buNone/>
            </a:pPr>
            <a:r>
              <a:rPr lang="en-US" sz="1800" b="1" dirty="0">
                <a:solidFill>
                  <a:srgbClr val="0284C7"/>
                </a:solidFill>
                <a:latin typeface="Plus Jakarta Sans" pitchFamily="34" charset="0"/>
                <a:ea typeface="Plus Jakarta Sans" pitchFamily="34" charset="-122"/>
                <a:cs typeface="Plus Jakarta Sans" pitchFamily="34" charset="-120"/>
              </a:rPr>
              <a:t>May 2024</a:t>
            </a:r>
            <a:endParaRPr lang="en-US" sz="1800" dirty="0"/>
          </a:p>
        </p:txBody>
      </p:sp>
      <p:sp>
        <p:nvSpPr>
          <p:cNvPr id="9" name="Text 7"/>
          <p:cNvSpPr txBox="1"/>
          <p:nvPr/>
        </p:nvSpPr>
        <p:spPr>
          <a:xfrm>
            <a:off x="694944" y="3621024"/>
            <a:ext cx="1309878" cy="73152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US equities and corporate bonds moved to T+1.</a:t>
            </a:r>
            <a:pPr indent="0" marL="0">
              <a:buNone/>
            </a:pPr>
            <a:r>
              <a:rPr lang="en-US" sz="1000" baseline="30000" dirty="0">
                <a:solidFill>
                  <a:srgbClr val="475569"/>
                </a:solidFill>
                <a:latin typeface="Plus Jakarta Sans" pitchFamily="34" charset="0"/>
                <a:ea typeface="Plus Jakarta Sans" pitchFamily="34" charset="-122"/>
                <a:cs typeface="Plus Jakarta Sans" pitchFamily="34" charset="-120"/>
              </a:rPr>
              <a:t>95</a:t>
            </a:r>
            <a:endParaRPr lang="en-US" sz="1000" dirty="0"/>
          </a:p>
        </p:txBody>
      </p:sp>
      <p:sp>
        <p:nvSpPr>
          <p:cNvPr id="10" name="Shape 8"/>
          <p:cNvSpPr/>
          <p:nvPr/>
        </p:nvSpPr>
        <p:spPr>
          <a:xfrm>
            <a:off x="2251710" y="3090672"/>
            <a:ext cx="1565910" cy="1298448"/>
          </a:xfrm>
          <a:prstGeom prst="roundRect">
            <a:avLst>
              <a:gd name="adj" fmla="val 5634"/>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1" name="Text 9"/>
          <p:cNvSpPr txBox="1"/>
          <p:nvPr/>
        </p:nvSpPr>
        <p:spPr>
          <a:xfrm>
            <a:off x="2398014" y="3200400"/>
            <a:ext cx="1309878" cy="384048"/>
          </a:xfrm>
          <a:prstGeom prst="rect">
            <a:avLst/>
          </a:prstGeom>
          <a:noFill/>
          <a:ln/>
        </p:spPr>
        <p:txBody>
          <a:bodyPr wrap="square" lIns="0" tIns="0" rIns="0" bIns="0" rtlCol="0" anchor="t"/>
          <a:lstStyle/>
          <a:p>
            <a:pPr indent="0" marL="0">
              <a:buNone/>
            </a:pPr>
            <a:r>
              <a:rPr lang="en-US" sz="1800" b="1" dirty="0">
                <a:solidFill>
                  <a:srgbClr val="0284C7"/>
                </a:solidFill>
                <a:latin typeface="Plus Jakarta Sans" pitchFamily="34" charset="0"/>
                <a:ea typeface="Plus Jakarta Sans" pitchFamily="34" charset="-122"/>
                <a:cs typeface="Plus Jakarta Sans" pitchFamily="34" charset="-120"/>
              </a:rPr>
              <a:t>Oct 2027</a:t>
            </a:r>
            <a:endParaRPr lang="en-US" sz="1800" dirty="0"/>
          </a:p>
        </p:txBody>
      </p:sp>
      <p:sp>
        <p:nvSpPr>
          <p:cNvPr id="12" name="Text 10"/>
          <p:cNvSpPr txBox="1"/>
          <p:nvPr/>
        </p:nvSpPr>
        <p:spPr>
          <a:xfrm>
            <a:off x="2398014" y="3621024"/>
            <a:ext cx="1309878" cy="73152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The EU, UK and Switzerland go live together on October 11, 2027.</a:t>
            </a:r>
            <a:pPr indent="0" marL="0">
              <a:buNone/>
            </a:pPr>
            <a:r>
              <a:rPr lang="en-US" sz="1000" baseline="30000" dirty="0">
                <a:solidFill>
                  <a:srgbClr val="475569"/>
                </a:solidFill>
                <a:latin typeface="Plus Jakarta Sans" pitchFamily="34" charset="0"/>
                <a:ea typeface="Plus Jakarta Sans" pitchFamily="34" charset="-122"/>
                <a:cs typeface="Plus Jakarta Sans" pitchFamily="34" charset="-120"/>
              </a:rPr>
              <a:t>96</a:t>
            </a:r>
            <a:endParaRPr lang="en-US" sz="1000" dirty="0"/>
          </a:p>
        </p:txBody>
      </p:sp>
      <p:sp>
        <p:nvSpPr>
          <p:cNvPr id="13" name="Shape 11"/>
          <p:cNvSpPr/>
          <p:nvPr/>
        </p:nvSpPr>
        <p:spPr>
          <a:xfrm>
            <a:off x="3954780" y="3090672"/>
            <a:ext cx="1565910" cy="1298448"/>
          </a:xfrm>
          <a:prstGeom prst="roundRect">
            <a:avLst>
              <a:gd name="adj" fmla="val 5634"/>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4" name="Text 12"/>
          <p:cNvSpPr txBox="1"/>
          <p:nvPr/>
        </p:nvSpPr>
        <p:spPr>
          <a:xfrm>
            <a:off x="4101084" y="3200400"/>
            <a:ext cx="1309878" cy="384048"/>
          </a:xfrm>
          <a:prstGeom prst="rect">
            <a:avLst/>
          </a:prstGeom>
          <a:noFill/>
          <a:ln/>
        </p:spPr>
        <p:txBody>
          <a:bodyPr wrap="square" lIns="0" tIns="0" rIns="0" bIns="0" rtlCol="0" anchor="t"/>
          <a:lstStyle/>
          <a:p>
            <a:pPr indent="0" marL="0">
              <a:buNone/>
            </a:pPr>
            <a:r>
              <a:rPr lang="en-US" sz="1800" b="1" dirty="0">
                <a:solidFill>
                  <a:srgbClr val="0284C7"/>
                </a:solidFill>
                <a:latin typeface="Plus Jakarta Sans" pitchFamily="34" charset="0"/>
                <a:ea typeface="Plus Jakarta Sans" pitchFamily="34" charset="-122"/>
                <a:cs typeface="Plus Jakarta Sans" pitchFamily="34" charset="-120"/>
              </a:rPr>
              <a:t>€70.43M</a:t>
            </a:r>
            <a:endParaRPr lang="en-US" sz="1800" dirty="0"/>
          </a:p>
        </p:txBody>
      </p:sp>
      <p:sp>
        <p:nvSpPr>
          <p:cNvPr id="15" name="Text 13"/>
          <p:cNvSpPr txBox="1"/>
          <p:nvPr/>
        </p:nvSpPr>
        <p:spPr>
          <a:xfrm>
            <a:off x="4101084" y="3621024"/>
            <a:ext cx="1309878" cy="73152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Average monthly EU fail penalties on T2S in 2024.</a:t>
            </a:r>
            <a:pPr indent="0" marL="0">
              <a:buNone/>
            </a:pPr>
            <a:r>
              <a:rPr lang="en-US" sz="1000" baseline="30000" dirty="0">
                <a:solidFill>
                  <a:srgbClr val="475569"/>
                </a:solidFill>
                <a:latin typeface="Plus Jakarta Sans" pitchFamily="34" charset="0"/>
                <a:ea typeface="Plus Jakarta Sans" pitchFamily="34" charset="-122"/>
                <a:cs typeface="Plus Jakarta Sans" pitchFamily="34" charset="-120"/>
              </a:rPr>
              <a:t>97</a:t>
            </a:r>
            <a:endParaRPr lang="en-US" sz="1000" dirty="0"/>
          </a:p>
        </p:txBody>
      </p:sp>
      <p:sp>
        <p:nvSpPr>
          <p:cNvPr id="16" name="Shape 14"/>
          <p:cNvSpPr/>
          <p:nvPr/>
        </p:nvSpPr>
        <p:spPr>
          <a:xfrm>
            <a:off x="5657850" y="3090672"/>
            <a:ext cx="1565910" cy="1298448"/>
          </a:xfrm>
          <a:prstGeom prst="roundRect">
            <a:avLst>
              <a:gd name="adj" fmla="val 5634"/>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7" name="Text 15"/>
          <p:cNvSpPr txBox="1"/>
          <p:nvPr/>
        </p:nvSpPr>
        <p:spPr>
          <a:xfrm>
            <a:off x="5804154" y="3200400"/>
            <a:ext cx="1309878" cy="384048"/>
          </a:xfrm>
          <a:prstGeom prst="rect">
            <a:avLst/>
          </a:prstGeom>
          <a:noFill/>
          <a:ln/>
        </p:spPr>
        <p:txBody>
          <a:bodyPr wrap="square" lIns="0" tIns="0" rIns="0" bIns="0" rtlCol="0" anchor="t"/>
          <a:lstStyle/>
          <a:p>
            <a:pPr indent="0" marL="0">
              <a:buNone/>
            </a:pPr>
            <a:r>
              <a:rPr lang="en-US" sz="1800" b="1" dirty="0">
                <a:solidFill>
                  <a:srgbClr val="0284C7"/>
                </a:solidFill>
                <a:latin typeface="Plus Jakarta Sans" pitchFamily="34" charset="0"/>
                <a:ea typeface="Plus Jakarta Sans" pitchFamily="34" charset="-122"/>
                <a:cs typeface="Plus Jakarta Sans" pitchFamily="34" charset="-120"/>
              </a:rPr>
              <a:t>21%</a:t>
            </a:r>
            <a:endParaRPr lang="en-US" sz="1800" dirty="0"/>
          </a:p>
        </p:txBody>
      </p:sp>
      <p:sp>
        <p:nvSpPr>
          <p:cNvPr id="18" name="Text 16"/>
          <p:cNvSpPr txBox="1"/>
          <p:nvPr/>
        </p:nvSpPr>
        <p:spPr>
          <a:xfrm>
            <a:off x="5804154" y="3621024"/>
            <a:ext cx="1309878" cy="73152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of surveyed firms’ fails came from data issues such as stale SSIs, and 71% from counterparty shorts.</a:t>
            </a:r>
            <a:r>
              <a:rPr lang="en-US" sz="1000" baseline="30000" dirty="0">
                <a:solidFill>
                  <a:srgbClr val="475569"/>
                </a:solidFill>
                <a:latin typeface="Plus Jakarta Sans" pitchFamily="34" charset="0"/>
                <a:ea typeface="Plus Jakarta Sans" pitchFamily="34" charset="-122"/>
                <a:cs typeface="Plus Jakarta Sans" pitchFamily="34" charset="-120"/>
              </a:rPr>
              <a:t>97</a:t>
            </a:r>
            <a:endParaRPr lang="en-US" sz="1000" dirty="0"/>
          </a:p>
        </p:txBody>
      </p:sp>
      <p:sp>
        <p:nvSpPr>
          <p:cNvPr id="19" name="Text 17"/>
          <p:cNvSpPr txBox="1"/>
          <p:nvPr/>
        </p:nvSpPr>
        <p:spPr>
          <a:xfrm>
            <a:off x="548640" y="4590288"/>
            <a:ext cx="6583680" cy="237744"/>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THE TARGET STATE</a:t>
            </a:r>
            <a:endParaRPr lang="en-US" sz="1050" dirty="0"/>
          </a:p>
        </p:txBody>
      </p:sp>
      <p:sp>
        <p:nvSpPr>
          <p:cNvPr id="20" name="Text 18"/>
          <p:cNvSpPr txBox="1"/>
          <p:nvPr/>
        </p:nvSpPr>
        <p:spPr>
          <a:xfrm>
            <a:off x="548640" y="4864608"/>
            <a:ext cx="6675120" cy="1325880"/>
          </a:xfrm>
          <a:prstGeom prst="rect">
            <a:avLst/>
          </a:prstGeom>
          <a:noFill/>
          <a:ln/>
        </p:spPr>
        <p:txBody>
          <a:bodyPr wrap="square" lIns="0" tIns="0" rIns="0" bIns="0" rtlCol="0" anchor="t"/>
          <a:lstStyle/>
          <a:p>
            <a:pPr indent="0" marL="0">
              <a:buNone/>
            </a:pPr>
            <a:r>
              <a:rPr lang="en-US" sz="1250" dirty="0">
                <a:solidFill>
                  <a:srgbClr val="334155"/>
                </a:solidFill>
                <a:latin typeface="Plus Jakarta Sans" pitchFamily="34" charset="0"/>
                <a:ea typeface="Plus Jakarta Sans" pitchFamily="34" charset="-122"/>
                <a:cs typeface="Plus Jakarta Sans" pitchFamily="34" charset="-120"/>
              </a:rPr>
              <a:t>A Settlement Orchestrator ranks exceptions by value and time to cutoff and delegates to six specialist agents that predict fails, fix standard breaks, validate SSIs, source inventory, contact counterparties and account for penalties. People keep authority over anything that moves money, changes settlement instructions or commits the firm to a counterparty.</a:t>
            </a:r>
            <a:endParaRPr lang="en-US" sz="1250" dirty="0"/>
          </a:p>
        </p:txBody>
      </p:sp>
      <p:sp>
        <p:nvSpPr>
          <p:cNvPr id="21" name="Shape 19"/>
          <p:cNvSpPr/>
          <p:nvPr/>
        </p:nvSpPr>
        <p:spPr>
          <a:xfrm>
            <a:off x="7498080" y="1828800"/>
            <a:ext cx="4142232" cy="4370832"/>
          </a:xfrm>
          <a:prstGeom prst="roundRect">
            <a:avLst>
              <a:gd name="adj" fmla="val 1766"/>
            </a:avLst>
          </a:prstGeom>
          <a:solidFill>
            <a:srgbClr val="0F172A"/>
          </a:solidFill>
          <a:ln w="9525">
            <a:solidFill>
              <a:srgbClr val="0F172A"/>
            </a:solidFill>
            <a:prstDash val="solid"/>
          </a:ln>
        </p:spPr>
      </p:sp>
      <p:sp>
        <p:nvSpPr>
          <p:cNvPr id="22" name="Text 20"/>
          <p:cNvSpPr txBox="1"/>
          <p:nvPr/>
        </p:nvSpPr>
        <p:spPr>
          <a:xfrm>
            <a:off x="7772400" y="2011680"/>
            <a:ext cx="3566160" cy="237744"/>
          </a:xfrm>
          <a:prstGeom prst="rect">
            <a:avLst/>
          </a:prstGeom>
          <a:noFill/>
          <a:ln/>
        </p:spPr>
        <p:txBody>
          <a:bodyPr wrap="square" lIns="0" tIns="0" rIns="0" bIns="0" rtlCol="0" anchor="t"/>
          <a:lstStyle/>
          <a:p>
            <a:pPr indent="0" marL="0">
              <a:buNone/>
            </a:pPr>
            <a:r>
              <a:rPr lang="en-US" sz="1050" b="1" spc="150" kern="0" dirty="0">
                <a:solidFill>
                  <a:srgbClr val="38BDF8"/>
                </a:solidFill>
                <a:latin typeface="Plus Jakarta Sans" pitchFamily="34" charset="0"/>
                <a:ea typeface="Plus Jakarta Sans" pitchFamily="34" charset="-122"/>
                <a:cs typeface="Plus Jakarta Sans" pitchFamily="34" charset="-120"/>
              </a:rPr>
              <a:t>SCOPE</a:t>
            </a:r>
            <a:endParaRPr lang="en-US" sz="1050" dirty="0"/>
          </a:p>
        </p:txBody>
      </p:sp>
      <p:sp>
        <p:nvSpPr>
          <p:cNvPr id="23" name="Text 21"/>
          <p:cNvSpPr txBox="1"/>
          <p:nvPr/>
        </p:nvSpPr>
        <p:spPr>
          <a:xfrm>
            <a:off x="7772400" y="2377440"/>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TRIGGER</a:t>
            </a:r>
            <a:endParaRPr lang="en-US" sz="900" dirty="0"/>
          </a:p>
        </p:txBody>
      </p:sp>
      <p:sp>
        <p:nvSpPr>
          <p:cNvPr id="24" name="Text 22"/>
          <p:cNvSpPr txBox="1"/>
          <p:nvPr/>
        </p:nvSpPr>
        <p:spPr>
          <a:xfrm>
            <a:off x="7772400" y="2596896"/>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Trade booking on T and every later lifecycle event</a:t>
            </a:r>
            <a:endParaRPr lang="en-US" sz="1150" dirty="0"/>
          </a:p>
        </p:txBody>
      </p:sp>
      <p:sp>
        <p:nvSpPr>
          <p:cNvPr id="25" name="Text 23"/>
          <p:cNvSpPr txBox="1"/>
          <p:nvPr/>
        </p:nvSpPr>
        <p:spPr>
          <a:xfrm>
            <a:off x="7772400" y="3163824"/>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END STATE</a:t>
            </a:r>
            <a:endParaRPr lang="en-US" sz="900" dirty="0"/>
          </a:p>
        </p:txBody>
      </p:sp>
      <p:sp>
        <p:nvSpPr>
          <p:cNvPr id="26" name="Text 24"/>
          <p:cNvSpPr txBox="1"/>
          <p:nvPr/>
        </p:nvSpPr>
        <p:spPr>
          <a:xfrm>
            <a:off x="7772400" y="3383280"/>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Trade settled, or the fail resolved with costs accrued, penalties recorded and counterparties informed</a:t>
            </a:r>
            <a:endParaRPr lang="en-US" sz="1150" dirty="0"/>
          </a:p>
        </p:txBody>
      </p:sp>
      <p:sp>
        <p:nvSpPr>
          <p:cNvPr id="27" name="Text 25"/>
          <p:cNvSpPr txBox="1"/>
          <p:nvPr/>
        </p:nvSpPr>
        <p:spPr>
          <a:xfrm>
            <a:off x="7772400" y="3950208"/>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USERS</a:t>
            </a:r>
            <a:endParaRPr lang="en-US" sz="900" dirty="0"/>
          </a:p>
        </p:txBody>
      </p:sp>
      <p:sp>
        <p:nvSpPr>
          <p:cNvPr id="28" name="Text 26"/>
          <p:cNvSpPr txBox="1"/>
          <p:nvPr/>
        </p:nvSpPr>
        <p:spPr>
          <a:xfrm>
            <a:off x="7772400" y="4169664"/>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Settlement analysts and supervisors, trading desk, treasury, finance, compliance</a:t>
            </a:r>
            <a:endParaRPr lang="en-US" sz="1150" dirty="0"/>
          </a:p>
        </p:txBody>
      </p:sp>
      <p:sp>
        <p:nvSpPr>
          <p:cNvPr id="29" name="Text 27"/>
          <p:cNvSpPr txBox="1"/>
          <p:nvPr/>
        </p:nvSpPr>
        <p:spPr>
          <a:xfrm>
            <a:off x="7772400" y="4736592"/>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SYSTEMS OF RECORD</a:t>
            </a:r>
            <a:endParaRPr lang="en-US" sz="900" dirty="0"/>
          </a:p>
        </p:txBody>
      </p:sp>
      <p:sp>
        <p:nvSpPr>
          <p:cNvPr id="30" name="Text 28"/>
          <p:cNvSpPr txBox="1"/>
          <p:nvPr/>
        </p:nvSpPr>
        <p:spPr>
          <a:xfrm>
            <a:off x="7772400" y="4956048"/>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OMS and booking • matching • settlement • custodians • SAP S/4HANA • Snowflake</a:t>
            </a:r>
            <a:endParaRPr lang="en-US" sz="1150" dirty="0"/>
          </a:p>
        </p:txBody>
      </p:sp>
      <p:sp>
        <p:nvSpPr>
          <p:cNvPr id="31" name="Text 29"/>
          <p:cNvSpPr txBox="1"/>
          <p:nvPr/>
        </p:nvSpPr>
        <p:spPr>
          <a:xfrm>
            <a:off x="7772400" y="5522976"/>
            <a:ext cx="3611880" cy="201168"/>
          </a:xfrm>
          <a:prstGeom prst="rect">
            <a:avLst/>
          </a:prstGeom>
          <a:noFill/>
          <a:ln/>
        </p:spPr>
        <p:txBody>
          <a:bodyPr wrap="square" lIns="0" tIns="0" rIns="0" bIns="0" rtlCol="0" anchor="t"/>
          <a:lstStyle/>
          <a:p>
            <a:pPr indent="0" marL="0">
              <a:buNone/>
            </a:pPr>
            <a:r>
              <a:rPr lang="en-US" sz="900" b="1" spc="100" kern="0" dirty="0">
                <a:solidFill>
                  <a:srgbClr val="38BDF8"/>
                </a:solidFill>
                <a:latin typeface="Plus Jakarta Sans" pitchFamily="34" charset="0"/>
                <a:ea typeface="Plus Jakarta Sans" pitchFamily="34" charset="-122"/>
                <a:cs typeface="Plus Jakarta Sans" pitchFamily="34" charset="-120"/>
              </a:rPr>
              <a:t>OUT OF SCOPE</a:t>
            </a:r>
            <a:endParaRPr lang="en-US" sz="900" dirty="0"/>
          </a:p>
        </p:txBody>
      </p:sp>
      <p:sp>
        <p:nvSpPr>
          <p:cNvPr id="32" name="Text 30"/>
          <p:cNvSpPr txBox="1"/>
          <p:nvPr/>
        </p:nvSpPr>
        <p:spPr>
          <a:xfrm>
            <a:off x="7772400" y="5742432"/>
            <a:ext cx="3611880" cy="548640"/>
          </a:xfrm>
          <a:prstGeom prst="rect">
            <a:avLst/>
          </a:prstGeom>
          <a:noFill/>
          <a:ln/>
        </p:spPr>
        <p:txBody>
          <a:bodyPr wrap="square" lIns="0" tIns="0" rIns="0" bIns="0" rtlCol="0" anchor="t"/>
          <a:lstStyle/>
          <a:p>
            <a:pPr indent="0" marL="0">
              <a:buNone/>
            </a:pPr>
            <a:r>
              <a:rPr lang="en-US" sz="1150" dirty="0">
                <a:solidFill>
                  <a:srgbClr val="E2E8F0"/>
                </a:solidFill>
                <a:latin typeface="Plus Jakarta Sans" pitchFamily="34" charset="0"/>
                <a:ea typeface="Plus Jakarta Sans" pitchFamily="34" charset="-122"/>
                <a:cs typeface="Plus Jakarta Sans" pitchFamily="34" charset="-120"/>
              </a:rPr>
              <a:t>Trade execution and pre-trade compliance</a:t>
            </a:r>
            <a:endParaRPr lang="en-US" sz="1150" dirty="0"/>
          </a:p>
        </p:txBody>
      </p:sp>
      <p:sp>
        <p:nvSpPr>
          <p:cNvPr id="33" name="Text 31"/>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95–97. All figures in this use case are illustrative unless sourced.</a:t>
            </a:r>
            <a:endParaRPr lang="en-US" sz="850" dirty="0"/>
          </a:p>
        </p:txBody>
      </p:sp>
      <p:sp>
        <p:nvSpPr>
          <p:cNvPr id="34" name="Text 32"/>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39</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Managing settlement exceptions under T+1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39: Managing settlement exceptions under T+1</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