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92" r:id="rId38"/>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38" Type="http://schemas.openxmlformats.org/officeDocument/2006/relationships/slide" Target="slides/slide37.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deck/notices.html#permission" TargetMode="External"/></Relationship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Phased delivery for the engagement-launch use case, aligned with the four phases of the plan. Each milestone widens the scope or raises the autonomy tier only after the previous one has proved its value and its controls.</a:t>
            </a:r>
          </a:p>
          <a:p>
            <a:pPr marL="228600" indent="-228600">
              <a:spcAft>
                <a:spcPts val="300"/>
              </a:spcAft>
              <a:buFont typeface="Arial"/>
              <a:buChar char="•"/>
            </a:pPr>
            <a:r>
              <a:rPr lang="en-US" dirty="0"/>
              <a:t>Month 3 (phase 1): one service line in one region, about a tenth of launches (1,000 a year). Entity resolution and independence agents work read-only at tiers 1–2, and every model and tool call goes through the gateway from day one. Effort per launch falls from 14 to about 10 hours in scope: 1,000 × 4 hours × $120 is about $0.5M a year.</a:t>
            </a:r>
          </a:p>
          <a:p>
            <a:pPr marL="228600" indent="-228600">
              <a:spcAft>
                <a:spcPts val="300"/>
              </a:spcAft>
              <a:buFont typeface="Arial"/>
              <a:buChar char="•"/>
            </a:pPr>
            <a:r>
              <a:rPr lang="en-US" dirty="0"/>
              <a:t>Month 8 (phase 2): half of all launches. Agents draft letters and budgets from approved clauses and rate cards, and the staffing agent proposes teams from Workday. Effort falls to about 8 hours (5,000 × 6 hours × $120, about $3.6M) and faster staffing lifts utilization by about a quarter point (about $4.5M): about $8M a year.</a:t>
            </a:r>
          </a:p>
          <a:p>
            <a:pPr marL="228600" indent="-228600">
              <a:spcAft>
                <a:spcPts val="300"/>
              </a:spcAft>
              <a:buFont typeface="Arial"/>
              <a:buChar char="•"/>
            </a:pPr>
            <a:r>
              <a:rPr lang="en-US" dirty="0"/>
              <a:t>Month 12 (phase 3): every launch. The setup agent writes the SAP project, WBS and billing plan at tier 3 once the partner's approval, bound to that exact request, and the client's signature are in place. All KPI targets are met and the full business case applies: about $30M a year.</a:t>
            </a:r>
          </a:p>
          <a:p>
            <a:pPr marL="228600" indent="-228600">
              <a:spcAft>
                <a:spcPts val="300"/>
              </a:spcAft>
              <a:buFont typeface="Arial"/>
              <a:buChar char="•"/>
            </a:pPr>
            <a:r>
              <a:rPr lang="en-US" dirty="0"/>
              <a:t>Month 24 (phase 4): run rate and targets sustained, with adjacent processes added on the same controls. Counting each run rate from the milestone at which it was reached, cumulative value by month 24 is about $33M.</a:t>
            </a:r>
          </a:p>
          <a:p>
            <a:pPr>
              <a:spcAft>
                <a:spcPts val="600"/>
              </a:spcAft>
            </a:pPr>
            <a:r>
              <a:rPr lang="en-US" dirty="0"/>
              <a:t>All values are illustrative and before platform, model and change costs. The revenue protected by timely charge codes arrives in phase 3, when agents can write to SAP S/4HANA under bound approvals.</a:t>
            </a:r>
          </a:p>
          <a:p>
            <a:pPr>
              <a:spcAft>
                <a:spcPts val="600"/>
              </a:spcAft>
            </a:pPr>
            <a:r>
              <a:rPr lang="en-US" dirty="0"/>
              <a:t>Credit: John Fisher, The AI Control Plane: Executive Briefing (2026), slide 37,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5"/>
              </a:rPr>
              <a:t>https://johnfisher-ai.github.io/ai-control-plane-handbook/deck/notices.html#permission</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37</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USE CASE 1  •  PHASED DELIVERY</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Delivery plan and value by milestone</a:t>
            </a:r>
            <a:endParaRPr lang="en-US" sz="2600" dirty="0"/>
          </a:p>
        </p:txBody>
      </p:sp>
      <p:sp>
        <p:nvSpPr>
          <p:cNvPr id="4" name="Text 2"/>
          <p:cNvSpPr txBox="1"/>
          <p:nvPr/>
        </p:nvSpPr>
        <p:spPr>
          <a:xfrm>
            <a:off x="548640" y="1216152"/>
            <a:ext cx="10881360" cy="502920"/>
          </a:xfrm>
          <a:prstGeom prst="rect">
            <a:avLst/>
          </a:prstGeom>
          <a:noFill/>
          <a:ln/>
        </p:spPr>
        <p:txBody>
          <a:bodyPr wrap="square" lIns="0" tIns="0" rIns="0" bIns="0" rtlCol="0" anchor="t"/>
          <a:lstStyle/>
          <a:p>
            <a:pPr indent="0" marL="0">
              <a:buNone/>
            </a:pPr>
            <a:r>
              <a:rPr lang="en-US" sz="1350" dirty="0">
                <a:solidFill>
                  <a:srgbClr val="475569"/>
                </a:solidFill>
                <a:latin typeface="Plus Jakarta Sans" pitchFamily="34" charset="0"/>
                <a:ea typeface="Plus Jakarta Sans" pitchFamily="34" charset="-122"/>
                <a:cs typeface="Plus Jakarta Sans" pitchFamily="34" charset="-120"/>
              </a:rPr>
              <a:t>Delivered in the four phases of the plan: each milestone widens scope or raises autonomy only after the last one proved its value and controls. Values are illustrative.</a:t>
            </a:r>
            <a:endParaRPr lang="en-US" sz="1350" dirty="0"/>
          </a:p>
        </p:txBody>
      </p:sp>
      <p:sp>
        <p:nvSpPr>
          <p:cNvPr id="5" name="Text 3"/>
          <p:cNvSpPr/>
          <p:nvPr/>
        </p:nvSpPr>
        <p:spPr>
          <a:xfrm>
            <a:off x="502920" y="1810512"/>
            <a:ext cx="2889504" cy="457200"/>
          </a:xfrm>
          <a:prstGeom prst="chevron">
            <a:avLst/>
          </a:prstGeom>
          <a:solidFill>
            <a:srgbClr val="0EA5E9"/>
          </a:solidFill>
          <a:ln>
            <a:solidFill>
              <a:srgbClr val="0EA5E9"/>
            </a:solidFill>
          </a:ln>
        </p:spPr>
        <p:txBody>
          <a:bodyPr wrap="square" lIns="0" tIns="0" rIns="0" bIns="0" rtlCol="0" anchor="ctr"/>
          <a:lstStyle/>
          <a:p>
            <a:pPr algn="ctr" indent="0" marL="0">
              <a:buNone/>
            </a:pPr>
            <a:r>
              <a:rPr lang="en-US" sz="1000" b="1" dirty="0">
                <a:solidFill>
                  <a:srgbClr val="FFFFFF"/>
                </a:solidFill>
                <a:latin typeface="Plus Jakarta Sans" pitchFamily="34" charset="0"/>
                <a:ea typeface="Plus Jakarta Sans" pitchFamily="34" charset="-122"/>
                <a:cs typeface="Plus Jakarta Sans" pitchFamily="34" charset="-120"/>
              </a:rPr>
              <a:t>MONTH 3  •  PHASE 1</a:t>
            </a:r>
            <a:endParaRPr lang="en-US" sz="1000" dirty="0"/>
          </a:p>
        </p:txBody>
      </p:sp>
      <p:sp>
        <p:nvSpPr>
          <p:cNvPr id="6" name="Shape 4"/>
          <p:cNvSpPr/>
          <p:nvPr/>
        </p:nvSpPr>
        <p:spPr>
          <a:xfrm>
            <a:off x="548640" y="2432304"/>
            <a:ext cx="2651760" cy="3200400"/>
          </a:xfrm>
          <a:prstGeom prst="roundRect">
            <a:avLst>
              <a:gd name="adj" fmla="val 2759"/>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7" name="Text 5"/>
          <p:cNvSpPr txBox="1"/>
          <p:nvPr/>
        </p:nvSpPr>
        <p:spPr>
          <a:xfrm>
            <a:off x="731520" y="2560320"/>
            <a:ext cx="2286000" cy="457200"/>
          </a:xfrm>
          <a:prstGeom prst="rect">
            <a:avLst/>
          </a:prstGeom>
          <a:noFill/>
          <a:ln/>
        </p:spPr>
        <p:txBody>
          <a:bodyPr wrap="square" lIns="0" tIns="0" rIns="0" bIns="0" rtlCol="0" anchor="t"/>
          <a:lstStyle/>
          <a:p>
            <a:pPr indent="0" marL="0">
              <a:buNone/>
            </a:pPr>
            <a:r>
              <a:rPr lang="en-US" sz="1350" b="1" dirty="0">
                <a:solidFill>
                  <a:srgbClr val="0F172A"/>
                </a:solidFill>
                <a:latin typeface="Plus Jakarta Sans" pitchFamily="34" charset="0"/>
                <a:ea typeface="Plus Jakarta Sans" pitchFamily="34" charset="-122"/>
                <a:cs typeface="Plus Jakarta Sans" pitchFamily="34" charset="-120"/>
              </a:rPr>
              <a:t>Read-only in one scope</a:t>
            </a:r>
            <a:endParaRPr lang="en-US" sz="1350" dirty="0"/>
          </a:p>
        </p:txBody>
      </p:sp>
      <p:sp>
        <p:nvSpPr>
          <p:cNvPr id="8" name="Text 6"/>
          <p:cNvSpPr txBox="1"/>
          <p:nvPr/>
        </p:nvSpPr>
        <p:spPr>
          <a:xfrm>
            <a:off x="731520" y="3035808"/>
            <a:ext cx="2286000" cy="1234440"/>
          </a:xfrm>
          <a:prstGeom prst="rect">
            <a:avLst/>
          </a:prstGeom>
          <a:noFill/>
          <a:ln/>
        </p:spPr>
        <p:txBody>
          <a:bodyPr wrap="square" lIns="0" tIns="0" rIns="0" bIns="0" rtlCol="0" anchor="t"/>
          <a:lstStyle/>
          <a:p>
            <a:pPr indent="0" marL="0">
              <a:buNone/>
            </a:pPr>
            <a:r>
              <a:rPr lang="en-US" sz="1000" dirty="0">
                <a:solidFill>
                  <a:srgbClr val="475569"/>
                </a:solidFill>
                <a:latin typeface="Plus Jakarta Sans" pitchFamily="34" charset="0"/>
                <a:ea typeface="Plus Jakarta Sans" pitchFamily="34" charset="-122"/>
                <a:cs typeface="Plus Jakarta Sans" pitchFamily="34" charset="-120"/>
              </a:rPr>
              <a:t>One service line in one region, about a tenth of launches. Entity resolution and independence agents at tiers 1–2, with every call through the gateway.</a:t>
            </a:r>
            <a:endParaRPr lang="en-US" sz="1000" dirty="0"/>
          </a:p>
        </p:txBody>
      </p:sp>
      <p:sp>
        <p:nvSpPr>
          <p:cNvPr id="9" name="Shape 7"/>
          <p:cNvSpPr/>
          <p:nvPr/>
        </p:nvSpPr>
        <p:spPr>
          <a:xfrm>
            <a:off x="694944" y="4315968"/>
            <a:ext cx="2359152" cy="603504"/>
          </a:xfrm>
          <a:prstGeom prst="roundRect">
            <a:avLst>
              <a:gd name="adj" fmla="val 12121"/>
            </a:avLst>
          </a:prstGeom>
          <a:solidFill>
            <a:srgbClr val="F0F9FF"/>
          </a:solidFill>
          <a:ln w="9525">
            <a:solidFill>
              <a:srgbClr val="E0F2FE"/>
            </a:solidFill>
            <a:prstDash val="solid"/>
          </a:ln>
        </p:spPr>
      </p:sp>
      <p:sp>
        <p:nvSpPr>
          <p:cNvPr id="10" name="Text 8"/>
          <p:cNvSpPr txBox="1"/>
          <p:nvPr/>
        </p:nvSpPr>
        <p:spPr>
          <a:xfrm>
            <a:off x="804672" y="4334256"/>
            <a:ext cx="2139696" cy="566928"/>
          </a:xfrm>
          <a:prstGeom prst="rect">
            <a:avLst/>
          </a:prstGeom>
          <a:noFill/>
          <a:ln/>
        </p:spPr>
        <p:txBody>
          <a:bodyPr wrap="square" lIns="0" tIns="0" rIns="0" bIns="0" rtlCol="0" anchor="ctr"/>
          <a:lstStyle/>
          <a:p>
            <a:pPr indent="0" marL="0">
              <a:buNone/>
            </a:pPr>
            <a:r>
              <a:rPr lang="en-US" sz="900" dirty="0">
                <a:solidFill>
                  <a:srgbClr val="334155"/>
                </a:solidFill>
                <a:latin typeface="Plus Jakarta Sans" pitchFamily="34" charset="0"/>
                <a:ea typeface="Plus Jakarta Sans" pitchFamily="34" charset="-122"/>
                <a:cs typeface="Plus Jakarta Sans" pitchFamily="34" charset="-120"/>
              </a:rPr>
              <a:t>Effort per launch down from 14 to about 10 hours in scope</a:t>
            </a:r>
            <a:endParaRPr lang="en-US" sz="900" dirty="0"/>
          </a:p>
        </p:txBody>
      </p:sp>
      <p:sp>
        <p:nvSpPr>
          <p:cNvPr id="11" name="Text 9"/>
          <p:cNvSpPr txBox="1"/>
          <p:nvPr/>
        </p:nvSpPr>
        <p:spPr>
          <a:xfrm>
            <a:off x="731520" y="5010912"/>
            <a:ext cx="2286000" cy="530352"/>
          </a:xfrm>
          <a:prstGeom prst="rect">
            <a:avLst/>
          </a:prstGeom>
          <a:noFill/>
          <a:ln/>
        </p:spPr>
        <p:txBody>
          <a:bodyPr wrap="square" lIns="0" tIns="0" rIns="0" bIns="0" rtlCol="0" anchor="ctr"/>
          <a:lstStyle/>
          <a:p>
            <a:pPr indent="0" marL="0">
              <a:buNone/>
            </a:pPr>
            <a:r>
              <a:rPr lang="en-US" sz="1900" b="1" dirty="0">
                <a:solidFill>
                  <a:srgbClr val="15803D"/>
                </a:solidFill>
                <a:latin typeface="Plus Jakarta Sans" pitchFamily="34" charset="0"/>
                <a:ea typeface="Plus Jakarta Sans" pitchFamily="34" charset="-122"/>
                <a:cs typeface="Plus Jakarta Sans" pitchFamily="34" charset="-120"/>
              </a:rPr>
              <a:t>$0.5M a year</a:t>
            </a:r>
            <a:endParaRPr lang="en-US" sz="1900" dirty="0"/>
          </a:p>
        </p:txBody>
      </p:sp>
      <p:sp>
        <p:nvSpPr>
          <p:cNvPr id="12" name="Text 10"/>
          <p:cNvSpPr/>
          <p:nvPr/>
        </p:nvSpPr>
        <p:spPr>
          <a:xfrm>
            <a:off x="3319272" y="1810512"/>
            <a:ext cx="2889504" cy="457200"/>
          </a:xfrm>
          <a:prstGeom prst="chevron">
            <a:avLst/>
          </a:prstGeom>
          <a:solidFill>
            <a:srgbClr val="0284C7"/>
          </a:solidFill>
          <a:ln>
            <a:solidFill>
              <a:srgbClr val="0284C7"/>
            </a:solidFill>
          </a:ln>
        </p:spPr>
        <p:txBody>
          <a:bodyPr wrap="square" lIns="0" tIns="0" rIns="0" bIns="0" rtlCol="0" anchor="ctr"/>
          <a:lstStyle/>
          <a:p>
            <a:pPr algn="ctr" indent="0" marL="0">
              <a:buNone/>
            </a:pPr>
            <a:r>
              <a:rPr lang="en-US" sz="1000" b="1" dirty="0">
                <a:solidFill>
                  <a:srgbClr val="FFFFFF"/>
                </a:solidFill>
                <a:latin typeface="Plus Jakarta Sans" pitchFamily="34" charset="0"/>
                <a:ea typeface="Plus Jakarta Sans" pitchFamily="34" charset="-122"/>
                <a:cs typeface="Plus Jakarta Sans" pitchFamily="34" charset="-120"/>
              </a:rPr>
              <a:t>MONTH 8  •  PHASE 2</a:t>
            </a:r>
            <a:endParaRPr lang="en-US" sz="1000" dirty="0"/>
          </a:p>
        </p:txBody>
      </p:sp>
      <p:sp>
        <p:nvSpPr>
          <p:cNvPr id="13" name="Shape 11"/>
          <p:cNvSpPr/>
          <p:nvPr/>
        </p:nvSpPr>
        <p:spPr>
          <a:xfrm>
            <a:off x="3364992" y="2432304"/>
            <a:ext cx="2651760" cy="3200400"/>
          </a:xfrm>
          <a:prstGeom prst="roundRect">
            <a:avLst>
              <a:gd name="adj" fmla="val 2759"/>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14" name="Text 12"/>
          <p:cNvSpPr txBox="1"/>
          <p:nvPr/>
        </p:nvSpPr>
        <p:spPr>
          <a:xfrm>
            <a:off x="3547872" y="2560320"/>
            <a:ext cx="2286000" cy="457200"/>
          </a:xfrm>
          <a:prstGeom prst="rect">
            <a:avLst/>
          </a:prstGeom>
          <a:noFill/>
          <a:ln/>
        </p:spPr>
        <p:txBody>
          <a:bodyPr wrap="square" lIns="0" tIns="0" rIns="0" bIns="0" rtlCol="0" anchor="t"/>
          <a:lstStyle/>
          <a:p>
            <a:pPr indent="0" marL="0">
              <a:buNone/>
            </a:pPr>
            <a:r>
              <a:rPr lang="en-US" sz="1350" b="1" dirty="0">
                <a:solidFill>
                  <a:srgbClr val="0F172A"/>
                </a:solidFill>
                <a:latin typeface="Plus Jakarta Sans" pitchFamily="34" charset="0"/>
                <a:ea typeface="Plus Jakarta Sans" pitchFamily="34" charset="-122"/>
                <a:cs typeface="Plus Jakarta Sans" pitchFamily="34" charset="-120"/>
              </a:rPr>
              <a:t>Half of all launches</a:t>
            </a:r>
            <a:endParaRPr lang="en-US" sz="1350" dirty="0"/>
          </a:p>
        </p:txBody>
      </p:sp>
      <p:sp>
        <p:nvSpPr>
          <p:cNvPr id="15" name="Text 13"/>
          <p:cNvSpPr txBox="1"/>
          <p:nvPr/>
        </p:nvSpPr>
        <p:spPr>
          <a:xfrm>
            <a:off x="3547872" y="3035808"/>
            <a:ext cx="2286000" cy="1234440"/>
          </a:xfrm>
          <a:prstGeom prst="rect">
            <a:avLst/>
          </a:prstGeom>
          <a:noFill/>
          <a:ln/>
        </p:spPr>
        <p:txBody>
          <a:bodyPr wrap="square" lIns="0" tIns="0" rIns="0" bIns="0" rtlCol="0" anchor="t"/>
          <a:lstStyle/>
          <a:p>
            <a:pPr indent="0" marL="0">
              <a:buNone/>
            </a:pPr>
            <a:r>
              <a:rPr lang="en-US" sz="1000" dirty="0">
                <a:solidFill>
                  <a:srgbClr val="475569"/>
                </a:solidFill>
                <a:latin typeface="Plus Jakarta Sans" pitchFamily="34" charset="0"/>
                <a:ea typeface="Plus Jakarta Sans" pitchFamily="34" charset="-122"/>
                <a:cs typeface="Plus Jakarta Sans" pitchFamily="34" charset="-120"/>
              </a:rPr>
              <a:t>Agents draft letters and budgets and propose teams from Workday; launch capabilities published as governed MCP tools.</a:t>
            </a:r>
            <a:endParaRPr lang="en-US" sz="1000" dirty="0"/>
          </a:p>
        </p:txBody>
      </p:sp>
      <p:sp>
        <p:nvSpPr>
          <p:cNvPr id="16" name="Shape 14"/>
          <p:cNvSpPr/>
          <p:nvPr/>
        </p:nvSpPr>
        <p:spPr>
          <a:xfrm>
            <a:off x="3511296" y="4315968"/>
            <a:ext cx="2359152" cy="603504"/>
          </a:xfrm>
          <a:prstGeom prst="roundRect">
            <a:avLst>
              <a:gd name="adj" fmla="val 12121"/>
            </a:avLst>
          </a:prstGeom>
          <a:solidFill>
            <a:srgbClr val="F0F9FF"/>
          </a:solidFill>
          <a:ln w="9525">
            <a:solidFill>
              <a:srgbClr val="E0F2FE"/>
            </a:solidFill>
            <a:prstDash val="solid"/>
          </a:ln>
        </p:spPr>
      </p:sp>
      <p:sp>
        <p:nvSpPr>
          <p:cNvPr id="17" name="Text 15"/>
          <p:cNvSpPr txBox="1"/>
          <p:nvPr/>
        </p:nvSpPr>
        <p:spPr>
          <a:xfrm>
            <a:off x="3621024" y="4334256"/>
            <a:ext cx="2139696" cy="566928"/>
          </a:xfrm>
          <a:prstGeom prst="rect">
            <a:avLst/>
          </a:prstGeom>
          <a:noFill/>
          <a:ln/>
        </p:spPr>
        <p:txBody>
          <a:bodyPr wrap="square" lIns="0" tIns="0" rIns="0" bIns="0" rtlCol="0" anchor="ctr"/>
          <a:lstStyle/>
          <a:p>
            <a:pPr indent="0" marL="0">
              <a:buNone/>
            </a:pPr>
            <a:r>
              <a:rPr lang="en-US" sz="900" dirty="0">
                <a:solidFill>
                  <a:srgbClr val="334155"/>
                </a:solidFill>
                <a:latin typeface="Plus Jakarta Sans" pitchFamily="34" charset="0"/>
                <a:ea typeface="Plus Jakarta Sans" pitchFamily="34" charset="-122"/>
                <a:cs typeface="Plus Jakarta Sans" pitchFamily="34" charset="-120"/>
              </a:rPr>
              <a:t>Effort about 8 hours, staffing within 48 hours toward 70%</a:t>
            </a:r>
            <a:endParaRPr lang="en-US" sz="900" dirty="0"/>
          </a:p>
        </p:txBody>
      </p:sp>
      <p:sp>
        <p:nvSpPr>
          <p:cNvPr id="18" name="Text 16"/>
          <p:cNvSpPr txBox="1"/>
          <p:nvPr/>
        </p:nvSpPr>
        <p:spPr>
          <a:xfrm>
            <a:off x="3547872" y="5010912"/>
            <a:ext cx="2286000" cy="530352"/>
          </a:xfrm>
          <a:prstGeom prst="rect">
            <a:avLst/>
          </a:prstGeom>
          <a:noFill/>
          <a:ln/>
        </p:spPr>
        <p:txBody>
          <a:bodyPr wrap="square" lIns="0" tIns="0" rIns="0" bIns="0" rtlCol="0" anchor="ctr"/>
          <a:lstStyle/>
          <a:p>
            <a:pPr indent="0" marL="0">
              <a:buNone/>
            </a:pPr>
            <a:r>
              <a:rPr lang="en-US" sz="1900" b="1" dirty="0">
                <a:solidFill>
                  <a:srgbClr val="15803D"/>
                </a:solidFill>
                <a:latin typeface="Plus Jakarta Sans" pitchFamily="34" charset="0"/>
                <a:ea typeface="Plus Jakarta Sans" pitchFamily="34" charset="-122"/>
                <a:cs typeface="Plus Jakarta Sans" pitchFamily="34" charset="-120"/>
              </a:rPr>
              <a:t>$8M a year</a:t>
            </a:r>
            <a:endParaRPr lang="en-US" sz="1900" dirty="0"/>
          </a:p>
        </p:txBody>
      </p:sp>
      <p:sp>
        <p:nvSpPr>
          <p:cNvPr id="19" name="Text 17"/>
          <p:cNvSpPr/>
          <p:nvPr/>
        </p:nvSpPr>
        <p:spPr>
          <a:xfrm>
            <a:off x="6135624" y="1810512"/>
            <a:ext cx="2889504" cy="457200"/>
          </a:xfrm>
          <a:prstGeom prst="chevron">
            <a:avLst/>
          </a:prstGeom>
          <a:solidFill>
            <a:srgbClr val="0369A1"/>
          </a:solidFill>
          <a:ln>
            <a:solidFill>
              <a:srgbClr val="0369A1"/>
            </a:solidFill>
          </a:ln>
        </p:spPr>
        <p:txBody>
          <a:bodyPr wrap="square" lIns="0" tIns="0" rIns="0" bIns="0" rtlCol="0" anchor="ctr"/>
          <a:lstStyle/>
          <a:p>
            <a:pPr algn="ctr" indent="0" marL="0">
              <a:buNone/>
            </a:pPr>
            <a:r>
              <a:rPr lang="en-US" sz="1000" b="1" dirty="0">
                <a:solidFill>
                  <a:srgbClr val="FFFFFF"/>
                </a:solidFill>
                <a:latin typeface="Plus Jakarta Sans" pitchFamily="34" charset="0"/>
                <a:ea typeface="Plus Jakarta Sans" pitchFamily="34" charset="-122"/>
                <a:cs typeface="Plus Jakarta Sans" pitchFamily="34" charset="-120"/>
              </a:rPr>
              <a:t>MONTH 12  •  PHASE 3</a:t>
            </a:r>
            <a:endParaRPr lang="en-US" sz="1000" dirty="0"/>
          </a:p>
        </p:txBody>
      </p:sp>
      <p:sp>
        <p:nvSpPr>
          <p:cNvPr id="20" name="Shape 18"/>
          <p:cNvSpPr/>
          <p:nvPr/>
        </p:nvSpPr>
        <p:spPr>
          <a:xfrm>
            <a:off x="6181344" y="2432304"/>
            <a:ext cx="2651760" cy="3200400"/>
          </a:xfrm>
          <a:prstGeom prst="roundRect">
            <a:avLst>
              <a:gd name="adj" fmla="val 2759"/>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21" name="Text 19"/>
          <p:cNvSpPr txBox="1"/>
          <p:nvPr/>
        </p:nvSpPr>
        <p:spPr>
          <a:xfrm>
            <a:off x="6364224" y="2560320"/>
            <a:ext cx="2286000" cy="457200"/>
          </a:xfrm>
          <a:prstGeom prst="rect">
            <a:avLst/>
          </a:prstGeom>
          <a:noFill/>
          <a:ln/>
        </p:spPr>
        <p:txBody>
          <a:bodyPr wrap="square" lIns="0" tIns="0" rIns="0" bIns="0" rtlCol="0" anchor="t"/>
          <a:lstStyle/>
          <a:p>
            <a:pPr indent="0" marL="0">
              <a:buNone/>
            </a:pPr>
            <a:r>
              <a:rPr lang="en-US" sz="1350" b="1" dirty="0">
                <a:solidFill>
                  <a:srgbClr val="0F172A"/>
                </a:solidFill>
                <a:latin typeface="Plus Jakarta Sans" pitchFamily="34" charset="0"/>
                <a:ea typeface="Plus Jakarta Sans" pitchFamily="34" charset="-122"/>
                <a:cs typeface="Plus Jakarta Sans" pitchFamily="34" charset="-120"/>
              </a:rPr>
              <a:t>Every launch, setup gated</a:t>
            </a:r>
            <a:endParaRPr lang="en-US" sz="1350" dirty="0"/>
          </a:p>
        </p:txBody>
      </p:sp>
      <p:sp>
        <p:nvSpPr>
          <p:cNvPr id="22" name="Text 20"/>
          <p:cNvSpPr txBox="1"/>
          <p:nvPr/>
        </p:nvSpPr>
        <p:spPr>
          <a:xfrm>
            <a:off x="6364224" y="3035808"/>
            <a:ext cx="2286000" cy="1234440"/>
          </a:xfrm>
          <a:prstGeom prst="rect">
            <a:avLst/>
          </a:prstGeom>
          <a:noFill/>
          <a:ln/>
        </p:spPr>
        <p:txBody>
          <a:bodyPr wrap="square" lIns="0" tIns="0" rIns="0" bIns="0" rtlCol="0" anchor="t"/>
          <a:lstStyle/>
          <a:p>
            <a:pPr indent="0" marL="0">
              <a:buNone/>
            </a:pPr>
            <a:r>
              <a:rPr lang="en-US" sz="1000" dirty="0">
                <a:solidFill>
                  <a:srgbClr val="475569"/>
                </a:solidFill>
                <a:latin typeface="Plus Jakarta Sans" pitchFamily="34" charset="0"/>
                <a:ea typeface="Plus Jakarta Sans" pitchFamily="34" charset="-122"/>
                <a:cs typeface="Plus Jakarta Sans" pitchFamily="34" charset="-120"/>
              </a:rPr>
              <a:t>The setup agent writes the SAP project, WBS and billing plan after the partner’s bound approval and the client’s signature.</a:t>
            </a:r>
            <a:endParaRPr lang="en-US" sz="1000" dirty="0"/>
          </a:p>
        </p:txBody>
      </p:sp>
      <p:sp>
        <p:nvSpPr>
          <p:cNvPr id="23" name="Shape 21"/>
          <p:cNvSpPr/>
          <p:nvPr/>
        </p:nvSpPr>
        <p:spPr>
          <a:xfrm>
            <a:off x="6327648" y="4315968"/>
            <a:ext cx="2359152" cy="603504"/>
          </a:xfrm>
          <a:prstGeom prst="roundRect">
            <a:avLst>
              <a:gd name="adj" fmla="val 12121"/>
            </a:avLst>
          </a:prstGeom>
          <a:solidFill>
            <a:srgbClr val="F0F9FF"/>
          </a:solidFill>
          <a:ln w="9525">
            <a:solidFill>
              <a:srgbClr val="E0F2FE"/>
            </a:solidFill>
            <a:prstDash val="solid"/>
          </a:ln>
        </p:spPr>
      </p:sp>
      <p:sp>
        <p:nvSpPr>
          <p:cNvPr id="24" name="Text 22"/>
          <p:cNvSpPr txBox="1"/>
          <p:nvPr/>
        </p:nvSpPr>
        <p:spPr>
          <a:xfrm>
            <a:off x="6437376" y="4334256"/>
            <a:ext cx="2139696" cy="566928"/>
          </a:xfrm>
          <a:prstGeom prst="rect">
            <a:avLst/>
          </a:prstGeom>
          <a:noFill/>
          <a:ln/>
        </p:spPr>
        <p:txBody>
          <a:bodyPr wrap="square" lIns="0" tIns="0" rIns="0" bIns="0" rtlCol="0" anchor="ctr"/>
          <a:lstStyle/>
          <a:p>
            <a:pPr indent="0" marL="0">
              <a:buNone/>
            </a:pPr>
            <a:r>
              <a:rPr lang="en-US" sz="900" dirty="0">
                <a:solidFill>
                  <a:srgbClr val="334155"/>
                </a:solidFill>
                <a:latin typeface="Plus Jakarta Sans" pitchFamily="34" charset="0"/>
                <a:ea typeface="Plus Jakarta Sans" pitchFamily="34" charset="-122"/>
                <a:cs typeface="Plus Jakarta Sans" pitchFamily="34" charset="-120"/>
              </a:rPr>
              <a:t>All KPI targets met, including ready-to-charge in 2 days</a:t>
            </a:r>
            <a:endParaRPr lang="en-US" sz="900" dirty="0"/>
          </a:p>
        </p:txBody>
      </p:sp>
      <p:sp>
        <p:nvSpPr>
          <p:cNvPr id="25" name="Text 23"/>
          <p:cNvSpPr txBox="1"/>
          <p:nvPr/>
        </p:nvSpPr>
        <p:spPr>
          <a:xfrm>
            <a:off x="6364224" y="5010912"/>
            <a:ext cx="2286000" cy="530352"/>
          </a:xfrm>
          <a:prstGeom prst="rect">
            <a:avLst/>
          </a:prstGeom>
          <a:noFill/>
          <a:ln/>
        </p:spPr>
        <p:txBody>
          <a:bodyPr wrap="square" lIns="0" tIns="0" rIns="0" bIns="0" rtlCol="0" anchor="ctr"/>
          <a:lstStyle/>
          <a:p>
            <a:pPr indent="0" marL="0">
              <a:buNone/>
            </a:pPr>
            <a:r>
              <a:rPr lang="en-US" sz="1900" b="1" dirty="0">
                <a:solidFill>
                  <a:srgbClr val="15803D"/>
                </a:solidFill>
                <a:latin typeface="Plus Jakarta Sans" pitchFamily="34" charset="0"/>
                <a:ea typeface="Plus Jakarta Sans" pitchFamily="34" charset="-122"/>
                <a:cs typeface="Plus Jakarta Sans" pitchFamily="34" charset="-120"/>
              </a:rPr>
              <a:t>$30M a year</a:t>
            </a:r>
            <a:endParaRPr lang="en-US" sz="1900" dirty="0"/>
          </a:p>
        </p:txBody>
      </p:sp>
      <p:sp>
        <p:nvSpPr>
          <p:cNvPr id="26" name="Text 24"/>
          <p:cNvSpPr/>
          <p:nvPr/>
        </p:nvSpPr>
        <p:spPr>
          <a:xfrm>
            <a:off x="8951976" y="1810512"/>
            <a:ext cx="2889504" cy="457200"/>
          </a:xfrm>
          <a:prstGeom prst="chevron">
            <a:avLst/>
          </a:prstGeom>
          <a:solidFill>
            <a:srgbClr val="075985"/>
          </a:solidFill>
          <a:ln>
            <a:solidFill>
              <a:srgbClr val="075985"/>
            </a:solidFill>
          </a:ln>
        </p:spPr>
        <p:txBody>
          <a:bodyPr wrap="square" lIns="0" tIns="0" rIns="0" bIns="0" rtlCol="0" anchor="ctr"/>
          <a:lstStyle/>
          <a:p>
            <a:pPr algn="ctr" indent="0" marL="0">
              <a:buNone/>
            </a:pPr>
            <a:r>
              <a:rPr lang="en-US" sz="1000" b="1" dirty="0">
                <a:solidFill>
                  <a:srgbClr val="FFFFFF"/>
                </a:solidFill>
                <a:latin typeface="Plus Jakarta Sans" pitchFamily="34" charset="0"/>
                <a:ea typeface="Plus Jakarta Sans" pitchFamily="34" charset="-122"/>
                <a:cs typeface="Plus Jakarta Sans" pitchFamily="34" charset="-120"/>
              </a:rPr>
              <a:t>MONTH 24  •  PHASE 4</a:t>
            </a:r>
            <a:endParaRPr lang="en-US" sz="1000" dirty="0"/>
          </a:p>
        </p:txBody>
      </p:sp>
      <p:sp>
        <p:nvSpPr>
          <p:cNvPr id="27" name="Shape 25"/>
          <p:cNvSpPr/>
          <p:nvPr/>
        </p:nvSpPr>
        <p:spPr>
          <a:xfrm>
            <a:off x="8997696" y="2432304"/>
            <a:ext cx="2651760" cy="3200400"/>
          </a:xfrm>
          <a:prstGeom prst="roundRect">
            <a:avLst>
              <a:gd name="adj" fmla="val 2759"/>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28" name="Text 26"/>
          <p:cNvSpPr txBox="1"/>
          <p:nvPr/>
        </p:nvSpPr>
        <p:spPr>
          <a:xfrm>
            <a:off x="9180576" y="2560320"/>
            <a:ext cx="2286000" cy="457200"/>
          </a:xfrm>
          <a:prstGeom prst="rect">
            <a:avLst/>
          </a:prstGeom>
          <a:noFill/>
          <a:ln/>
        </p:spPr>
        <p:txBody>
          <a:bodyPr wrap="square" lIns="0" tIns="0" rIns="0" bIns="0" rtlCol="0" anchor="t"/>
          <a:lstStyle/>
          <a:p>
            <a:pPr indent="0" marL="0">
              <a:buNone/>
            </a:pPr>
            <a:r>
              <a:rPr lang="en-US" sz="1350" b="1" dirty="0">
                <a:solidFill>
                  <a:srgbClr val="0F172A"/>
                </a:solidFill>
                <a:latin typeface="Plus Jakarta Sans" pitchFamily="34" charset="0"/>
                <a:ea typeface="Plus Jakarta Sans" pitchFamily="34" charset="-122"/>
                <a:cs typeface="Plus Jakarta Sans" pitchFamily="34" charset="-120"/>
              </a:rPr>
              <a:t>All goals met</a:t>
            </a:r>
            <a:endParaRPr lang="en-US" sz="1350" dirty="0"/>
          </a:p>
        </p:txBody>
      </p:sp>
      <p:sp>
        <p:nvSpPr>
          <p:cNvPr id="29" name="Text 27"/>
          <p:cNvSpPr txBox="1"/>
          <p:nvPr/>
        </p:nvSpPr>
        <p:spPr>
          <a:xfrm>
            <a:off x="9180576" y="3035808"/>
            <a:ext cx="2286000" cy="1234440"/>
          </a:xfrm>
          <a:prstGeom prst="rect">
            <a:avLst/>
          </a:prstGeom>
          <a:noFill/>
          <a:ln/>
        </p:spPr>
        <p:txBody>
          <a:bodyPr wrap="square" lIns="0" tIns="0" rIns="0" bIns="0" rtlCol="0" anchor="t"/>
          <a:lstStyle/>
          <a:p>
            <a:pPr indent="0" marL="0">
              <a:buNone/>
            </a:pPr>
            <a:r>
              <a:rPr lang="en-US" sz="1000" dirty="0">
                <a:solidFill>
                  <a:srgbClr val="475569"/>
                </a:solidFill>
                <a:latin typeface="Plus Jakarta Sans" pitchFamily="34" charset="0"/>
                <a:ea typeface="Plus Jakarta Sans" pitchFamily="34" charset="-122"/>
                <a:cs typeface="Plus Jakarta Sans" pitchFamily="34" charset="-120"/>
              </a:rPr>
              <a:t>Run rate and targets sustained. Adjacent processes such as engagement changes and closure added on the same controls.</a:t>
            </a:r>
            <a:endParaRPr lang="en-US" sz="1000" dirty="0"/>
          </a:p>
        </p:txBody>
      </p:sp>
      <p:sp>
        <p:nvSpPr>
          <p:cNvPr id="30" name="Shape 28"/>
          <p:cNvSpPr/>
          <p:nvPr/>
        </p:nvSpPr>
        <p:spPr>
          <a:xfrm>
            <a:off x="9144000" y="4315968"/>
            <a:ext cx="2359152" cy="603504"/>
          </a:xfrm>
          <a:prstGeom prst="roundRect">
            <a:avLst>
              <a:gd name="adj" fmla="val 12121"/>
            </a:avLst>
          </a:prstGeom>
          <a:solidFill>
            <a:srgbClr val="F0F9FF"/>
          </a:solidFill>
          <a:ln w="9525">
            <a:solidFill>
              <a:srgbClr val="E0F2FE"/>
            </a:solidFill>
            <a:prstDash val="solid"/>
          </a:ln>
        </p:spPr>
      </p:sp>
      <p:sp>
        <p:nvSpPr>
          <p:cNvPr id="31" name="Text 29"/>
          <p:cNvSpPr txBox="1"/>
          <p:nvPr/>
        </p:nvSpPr>
        <p:spPr>
          <a:xfrm>
            <a:off x="9253728" y="4334256"/>
            <a:ext cx="2139696" cy="566928"/>
          </a:xfrm>
          <a:prstGeom prst="rect">
            <a:avLst/>
          </a:prstGeom>
          <a:noFill/>
          <a:ln/>
        </p:spPr>
        <p:txBody>
          <a:bodyPr wrap="square" lIns="0" tIns="0" rIns="0" bIns="0" rtlCol="0" anchor="ctr"/>
          <a:lstStyle/>
          <a:p>
            <a:pPr indent="0" marL="0">
              <a:buNone/>
            </a:pPr>
            <a:r>
              <a:rPr lang="en-US" sz="900" dirty="0">
                <a:solidFill>
                  <a:srgbClr val="334155"/>
                </a:solidFill>
                <a:latin typeface="Plus Jakarta Sans" pitchFamily="34" charset="0"/>
                <a:ea typeface="Plus Jakarta Sans" pitchFamily="34" charset="-122"/>
                <a:cs typeface="Plus Jakarta Sans" pitchFamily="34" charset="-120"/>
              </a:rPr>
              <a:t>All KPIs held at target</a:t>
            </a:r>
            <a:endParaRPr lang="en-US" sz="900" dirty="0"/>
          </a:p>
        </p:txBody>
      </p:sp>
      <p:sp>
        <p:nvSpPr>
          <p:cNvPr id="32" name="Text 30"/>
          <p:cNvSpPr txBox="1"/>
          <p:nvPr/>
        </p:nvSpPr>
        <p:spPr>
          <a:xfrm>
            <a:off x="9180576" y="5010912"/>
            <a:ext cx="2286000" cy="530352"/>
          </a:xfrm>
          <a:prstGeom prst="rect">
            <a:avLst/>
          </a:prstGeom>
          <a:noFill/>
          <a:ln/>
        </p:spPr>
        <p:txBody>
          <a:bodyPr wrap="square" lIns="0" tIns="0" rIns="0" bIns="0" rtlCol="0" anchor="ctr"/>
          <a:lstStyle/>
          <a:p>
            <a:pPr indent="0" marL="0">
              <a:buNone/>
            </a:pPr>
            <a:r>
              <a:rPr lang="en-US" sz="1900" b="1" dirty="0">
                <a:solidFill>
                  <a:srgbClr val="15803D"/>
                </a:solidFill>
                <a:latin typeface="Plus Jakarta Sans" pitchFamily="34" charset="0"/>
                <a:ea typeface="Plus Jakarta Sans" pitchFamily="34" charset="-122"/>
                <a:cs typeface="Plus Jakarta Sans" pitchFamily="34" charset="-120"/>
              </a:rPr>
              <a:t>$33M cumulative</a:t>
            </a:r>
            <a:endParaRPr lang="en-US" sz="1900" dirty="0"/>
          </a:p>
        </p:txBody>
      </p:sp>
      <p:sp>
        <p:nvSpPr>
          <p:cNvPr id="33" name="Shape 31"/>
          <p:cNvSpPr/>
          <p:nvPr/>
        </p:nvSpPr>
        <p:spPr>
          <a:xfrm>
            <a:off x="548640" y="5760720"/>
            <a:ext cx="11091672" cy="420624"/>
          </a:xfrm>
          <a:prstGeom prst="roundRect">
            <a:avLst>
              <a:gd name="adj" fmla="val 17391"/>
            </a:avLst>
          </a:prstGeom>
          <a:solidFill>
            <a:srgbClr val="0F172A"/>
          </a:solidFill>
          <a:ln w="9525">
            <a:solidFill>
              <a:srgbClr val="0F172A"/>
            </a:solidFill>
            <a:prstDash val="solid"/>
          </a:ln>
        </p:spPr>
      </p:sp>
      <p:sp>
        <p:nvSpPr>
          <p:cNvPr id="34" name="Text 32"/>
          <p:cNvSpPr txBox="1"/>
          <p:nvPr/>
        </p:nvSpPr>
        <p:spPr>
          <a:xfrm>
            <a:off x="777240" y="5760720"/>
            <a:ext cx="10698480" cy="420624"/>
          </a:xfrm>
          <a:prstGeom prst="rect">
            <a:avLst/>
          </a:prstGeom>
          <a:noFill/>
          <a:ln/>
        </p:spPr>
        <p:txBody>
          <a:bodyPr wrap="square" lIns="0" tIns="0" rIns="0" bIns="0" rtlCol="0" anchor="ctr"/>
          <a:lstStyle/>
          <a:p>
            <a:pPr indent="0" marL="0">
              <a:buNone/>
            </a:pPr>
            <a:r>
              <a:rPr lang="en-US" sz="1150" b="1" dirty="0">
                <a:solidFill>
                  <a:srgbClr val="FFFFFF"/>
                </a:solidFill>
                <a:latin typeface="Plus Jakarta Sans" pitchFamily="34" charset="0"/>
                <a:ea typeface="Plus Jakarta Sans" pitchFamily="34" charset="-122"/>
                <a:cs typeface="Plus Jakarta Sans" pitchFamily="34" charset="-120"/>
              </a:rPr>
              <a:t>Cumulative value by month 24: about $33M, before platform, model and change costs (illustrative)</a:t>
            </a:r>
            <a:endParaRPr lang="en-US" sz="1150" dirty="0"/>
          </a:p>
        </p:txBody>
      </p:sp>
      <p:sp>
        <p:nvSpPr>
          <p:cNvPr id="35" name="Text 33"/>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Illustrative, derived from the business case: 1,000 launches × 4 hours × $120 at month 3, capacity plus utilization at month 8, and the full case from month 12.</a:t>
            </a:r>
            <a:endParaRPr lang="en-US" sz="850" dirty="0"/>
          </a:p>
        </p:txBody>
      </p:sp>
      <p:sp>
        <p:nvSpPr>
          <p:cNvPr id="36" name="Text 34"/>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37</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Delivery plan and value by milestone</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37: Delivery plan and value by milestone</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