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91" r:id="rId37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37" Type="http://schemas.openxmlformats.org/officeDocument/2006/relationships/slide" Target="slides/slide36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deck/notices.html#permission" TargetMode="External"/></Relationship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Business case, illustrative for a firm launching 10,000 engagements a year: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Capacity released: manual assembly, checking and data entry falls from about 14 to 5 hours per launch across managers, Risk, resourcing and finance. 10,000 launches × 9 hours × $120 loaded cost is about $10.8M a year.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Revenue protected: charge codes exist when work starts, so early hours are billed instead of written off. 2,500 affected launches × 20 hours × $200 average rate is about $10.0M.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Higher utilization: teams are confirmed within days instead of weeks. 0.5 point × 5,000 client-facing staff × 1,800 hours × $200 is about $9.0M.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Risk avoided: every independence decision is made by a person before work starts, with evidence and lineage. Not quantified.</a:t>
            </a:r>
          </a:p>
          <a:p>
            <a:pPr>
              <a:spcAft>
                <a:spcPts val="600"/>
              </a:spcAft>
            </a:pPr>
            <a:r>
              <a:rPr lang="en-US" dirty="0"/>
              <a:t>Roughly $30M a year released or protected before platform, model and change costs, which should be estimated alongside the baseline.</a:t>
            </a:r>
          </a:p>
          <a:p>
            <a:pPr>
              <a:spcAft>
                <a:spcPts val="600"/>
              </a:spcAft>
            </a:pPr>
            <a:r>
              <a:rPr lang="en-US" dirty="0"/>
              <a:t>Expected business outcomes: faster time to revenue (about two business days from verbal win to ready-to-charge), lower cost to launch, no known independence exceptions at engagement start, and a better client and staff experience.</a:t>
            </a:r>
          </a:p>
          <a:p>
            <a:pPr>
              <a:spcAft>
                <a:spcPts val="600"/>
              </a:spcAft>
            </a:pPr>
            <a:r>
              <a:rPr lang="en-US" dirty="0"/>
              <a:t>KPIs: the baselines are illustrative. The KPIs that speak directly to the control plane are governed AI traffic (target: 100% of model and tool calls through the gateway) and AI cost per launch within target. Agent evaluation pass rate covers letter-clause accuracy and independence-finding recall.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36,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5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36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USE CASE 1  •  BUSINESS CASE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Expected business outcomes and KPIs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Illustrative for a firm launching 10,000 engagements a year. Replace with the firm’s own baseline during discovery.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801368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EXPECTED BUSINESS OUTCOMES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31520" y="217627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Capacity released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45059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Manual effort falls from about 14 to 5 hours per launch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3611880" y="213969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$10.8M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54203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10,000 launches × 9 hours × $120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548640" y="2907792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731520" y="299923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Revenue protected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327355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Charge codes exist when work starts, so early hours are billed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296265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$10.0M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3611880" y="336499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2,500 launches × 20 hours × $200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48640" y="3730752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731520" y="382219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Higher utilization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409651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Teams confirmed within days instead of weeks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3611880" y="378561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$9.0M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3611880" y="41879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0.5 pt × 5,000 staff × 1,800 h × $200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548640" y="4553712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731520" y="46451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Risk avoided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731520" y="491947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Independence decided by a person before work starts, with evidence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3611880" y="460857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Not quantified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3611880" y="50109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remediation, regulatory, reputational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548640" y="5376672"/>
            <a:ext cx="5029200" cy="795528"/>
          </a:xfrm>
          <a:prstGeom prst="roundRect">
            <a:avLst>
              <a:gd name="adj" fmla="val 9195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376672"/>
            <a:ext cx="46177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~$30M a year released or protected, before platform, model and change costs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806440" y="1801368"/>
            <a:ext cx="5760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KEY PERFORMANCE INDICATORS</a:t>
            </a:r>
            <a:endParaRPr lang="en-US" sz="105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06440" y="2084832"/>
          <a:ext cx="5833872" cy="914400"/>
        </p:xfrm>
        <a:graphic>
          <a:graphicData uri="http://schemas.openxmlformats.org/drawingml/2006/table">
            <a:tbl>
              <a:tblPr/>
              <a:tblGrid>
                <a:gridCol w="2880360"/>
                <a:gridCol w="1371600"/>
                <a:gridCol w="1581912"/>
              </a:tblGrid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KPI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Baseline*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Target (12 months)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Win-to-ready-to-charge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10 days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2 days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Manual effort per launch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14 hours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5 hours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Independence cleared before start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92%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100%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Post-start exceptions per 1,000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4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Below 0.5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First-time-right SAP setup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80%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97%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Staffing within 48 hours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55%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85%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Agent evaluation pass rate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Not measured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95% or higher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Governed AI traffic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Not measured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100%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087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AI cost per launch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Not measured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Within target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Text 27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*</a:t>
            </a: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Baselines and values are illustrative. Measure the firm’s baseline during discovery.</a:t>
            </a:r>
            <a:endParaRPr lang="en-US" sz="850" dirty="0"/>
          </a:p>
        </p:txBody>
      </p:sp>
      <p:sp>
        <p:nvSpPr>
          <p:cNvPr id="31" name="Text 28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Expected business outcomes and KPIs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36: Expected business outcomes and KPIs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