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90" r:id="rId36"/>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36" Type="http://schemas.openxmlformats.org/officeDocument/2006/relationships/slide" Target="slides/slide35.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How MuleSoft Agent Fabric and Informatica realize the vendor-neutral design. Colors show which vendor fills each role. Grey boxes remain the firm's choice (collaboration tools, models, agent frameworks and systems of record).</a:t>
            </a:r>
          </a:p>
          <a:p>
            <a:pPr marL="228600" indent="-228600">
              <a:spcAft>
                <a:spcPts val="300"/>
              </a:spcAft>
              <a:buFont typeface="Arial"/>
              <a:buChar char="•"/>
            </a:pPr>
            <a:r>
              <a:rPr lang="en-US" dirty="0"/>
              <a:t>Registry and discovery: Agent Registry and Agent Scanners register every launch agent, including agents other teams built on other platforms, with owner and autonomy tier [21].</a:t>
            </a:r>
          </a:p>
          <a:p>
            <a:pPr marL="228600" indent="-228600">
              <a:spcAft>
                <a:spcPts val="300"/>
              </a:spcAft>
              <a:buFont typeface="Arial"/>
              <a:buChar char="•"/>
            </a:pPr>
            <a:r>
              <a:rPr lang="en-US" dirty="0"/>
              <a:t>Orchestration: Agent Broker with guided determinism enforces the fixed gates for independence, approvals and signature. A2A support handles delegation [21].</a:t>
            </a:r>
          </a:p>
          <a:p>
            <a:pPr marL="228600" indent="-228600">
              <a:spcAft>
                <a:spcPts val="300"/>
              </a:spcAft>
              <a:buFont typeface="Arial"/>
              <a:buChar char="•"/>
            </a:pPr>
            <a:r>
              <a:rPr lang="en-US" dirty="0"/>
              <a:t>Gateway: AI Gateway is the single policy point for LLM and MCP traffic (routing, token limits, masking). Omni Gateway applies authentication, mTLS and rate-limit policies to APIs and A2A [21][78].</a:t>
            </a:r>
          </a:p>
          <a:p>
            <a:pPr marL="228600" indent="-228600">
              <a:spcAft>
                <a:spcPts val="300"/>
              </a:spcAft>
              <a:buFont typeface="Arial"/>
              <a:buChar char="•"/>
            </a:pPr>
            <a:r>
              <a:rPr lang="en-US" dirty="0"/>
              <a:t>Identity and control: Trusted Agent Identity lets agents act on behalf of Maya or the partner, with mobile approval for high-risk steps [21]. A custom Omni Gateway policy, built with the Policy Development Kit, binds each approval to the executed call [78]. Agent Kill Switch, Agent Visualizer and AI cost controls (token-based rate limits and spend attribution) operate the system [21], and letters and findings are tested before release with the firm's evaluation tool.</a:t>
            </a:r>
          </a:p>
          <a:p>
            <a:pPr marL="228600" indent="-228600">
              <a:spcAft>
                <a:spcPts val="300"/>
              </a:spcAft>
              <a:buFont typeface="Arial"/>
              <a:buChar char="•"/>
            </a:pPr>
            <a:r>
              <a:rPr lang="en-US" dirty="0"/>
              <a:t>Tools: MCP Bridge turns existing APIs into governed MCP tools, and MuleSoft connectors reach SAP S/4HANA, Workday, Snowflake and the CRM without rewriting integrations [21].</a:t>
            </a:r>
          </a:p>
          <a:p>
            <a:pPr marL="228600" indent="-228600">
              <a:spcAft>
                <a:spcPts val="300"/>
              </a:spcAft>
              <a:buFont typeface="Arial"/>
              <a:buChar char="•"/>
            </a:pPr>
            <a:r>
              <a:rPr lang="en-US" dirty="0"/>
              <a:t>Data foundation (Informatica): Multidomain MDM provides client, worker and engagement golden records that agents reach through governed APIs, while data quality rules validate entity data at the point of entry and the Address Verification MCP server validates and standardizes addresses. Data Governance and Catalog gives agents and people a shared glossary and lineage, and agents find data assets through the CDGC Metadata Search MCP server [77].</a:t>
            </a:r>
          </a:p>
          <a:p>
            <a:pPr marL="228600" indent="-228600">
              <a:spcAft>
                <a:spcPts val="300"/>
              </a:spcAft>
              <a:buFont typeface="Arial"/>
              <a:buChar char="•"/>
            </a:pPr>
            <a:r>
              <a:rPr lang="en-US" dirty="0"/>
              <a:t>Deployment: Runtime Fabric keeps gateways and MCP servers inside the firm's VPC where confidentiality requires [21].</a:t>
            </a:r>
          </a:p>
          <a:p>
            <a:pPr>
              <a:spcAft>
                <a:spcPts val="600"/>
              </a:spcAft>
            </a:pPr>
            <a:r>
              <a:rPr lang="en-US" dirty="0"/>
              <a:t>Credit: John Fisher, The AI Control Plane: Executive Briefing (2026), slide 35,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35</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1  •  REALIZING THE ARCHITECTURE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Realized with MuleSoft Agent Fabric and Informatica</a:t>
            </a:r>
            <a:endParaRPr lang="en-US" sz="2600" dirty="0"/>
          </a:p>
        </p:txBody>
      </p:sp>
      <p:sp>
        <p:nvSpPr>
          <p:cNvPr id="4" name="Shape 2"/>
          <p:cNvSpPr/>
          <p:nvPr/>
        </p:nvSpPr>
        <p:spPr>
          <a:xfrm>
            <a:off x="6834226" y="420624"/>
            <a:ext cx="155448" cy="155448"/>
          </a:xfrm>
          <a:prstGeom prst="roundRect">
            <a:avLst>
              <a:gd name="adj" fmla="val 17647"/>
            </a:avLst>
          </a:prstGeom>
          <a:solidFill>
            <a:srgbClr val="E0F2FE"/>
          </a:solidFill>
          <a:ln w="9525">
            <a:solidFill>
              <a:srgbClr val="00A0DF"/>
            </a:solidFill>
            <a:prstDash val="solid"/>
          </a:ln>
        </p:spPr>
      </p:sp>
      <p:sp>
        <p:nvSpPr>
          <p:cNvPr id="5" name="Text 3"/>
          <p:cNvSpPr txBox="1"/>
          <p:nvPr/>
        </p:nvSpPr>
        <p:spPr>
          <a:xfrm>
            <a:off x="7044538" y="393192"/>
            <a:ext cx="546811"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MuleSoft</a:t>
            </a:r>
            <a:endParaRPr lang="en-US" sz="900" dirty="0"/>
          </a:p>
        </p:txBody>
      </p:sp>
      <p:sp>
        <p:nvSpPr>
          <p:cNvPr id="6" name="Shape 4"/>
          <p:cNvSpPr/>
          <p:nvPr/>
        </p:nvSpPr>
        <p:spPr>
          <a:xfrm>
            <a:off x="7701077" y="420624"/>
            <a:ext cx="155448" cy="155448"/>
          </a:xfrm>
          <a:prstGeom prst="roundRect">
            <a:avLst>
              <a:gd name="adj" fmla="val 17647"/>
            </a:avLst>
          </a:prstGeom>
          <a:solidFill>
            <a:srgbClr val="FFF7ED"/>
          </a:solidFill>
          <a:ln w="9525">
            <a:solidFill>
              <a:srgbClr val="FB923C"/>
            </a:solidFill>
            <a:prstDash val="solid"/>
          </a:ln>
        </p:spPr>
      </p:sp>
      <p:sp>
        <p:nvSpPr>
          <p:cNvPr id="7" name="Text 5"/>
          <p:cNvSpPr txBox="1"/>
          <p:nvPr/>
        </p:nvSpPr>
        <p:spPr>
          <a:xfrm>
            <a:off x="7911389" y="393192"/>
            <a:ext cx="727862"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Informatica</a:t>
            </a:r>
            <a:endParaRPr lang="en-US" sz="900" dirty="0"/>
          </a:p>
        </p:txBody>
      </p:sp>
      <p:sp>
        <p:nvSpPr>
          <p:cNvPr id="8" name="Shape 6"/>
          <p:cNvSpPr/>
          <p:nvPr/>
        </p:nvSpPr>
        <p:spPr>
          <a:xfrm>
            <a:off x="8748979" y="420624"/>
            <a:ext cx="155448" cy="155448"/>
          </a:xfrm>
          <a:prstGeom prst="roundRect">
            <a:avLst>
              <a:gd name="adj" fmla="val 17647"/>
            </a:avLst>
          </a:prstGeom>
          <a:solidFill>
            <a:srgbClr val="F5F3FF"/>
          </a:solidFill>
          <a:ln w="9525">
            <a:solidFill>
              <a:srgbClr val="A78BFA"/>
            </a:solidFill>
            <a:prstDash val="solid"/>
          </a:ln>
        </p:spPr>
      </p:sp>
      <p:sp>
        <p:nvSpPr>
          <p:cNvPr id="9" name="Text 7"/>
          <p:cNvSpPr txBox="1"/>
          <p:nvPr/>
        </p:nvSpPr>
        <p:spPr>
          <a:xfrm>
            <a:off x="8959291" y="393192"/>
            <a:ext cx="1391717"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MuleSoft + Informatica</a:t>
            </a:r>
            <a:endParaRPr lang="en-US" sz="900" dirty="0"/>
          </a:p>
        </p:txBody>
      </p:sp>
      <p:sp>
        <p:nvSpPr>
          <p:cNvPr id="10" name="Shape 8"/>
          <p:cNvSpPr/>
          <p:nvPr/>
        </p:nvSpPr>
        <p:spPr>
          <a:xfrm>
            <a:off x="10460736" y="420624"/>
            <a:ext cx="155448" cy="155448"/>
          </a:xfrm>
          <a:prstGeom prst="roundRect">
            <a:avLst>
              <a:gd name="adj" fmla="val 17647"/>
            </a:avLst>
          </a:prstGeom>
          <a:solidFill>
            <a:srgbClr val="FFFFFF"/>
          </a:solidFill>
          <a:ln w="9525">
            <a:solidFill>
              <a:srgbClr val="CBD5E1"/>
            </a:solidFill>
            <a:prstDash val="solid"/>
          </a:ln>
        </p:spPr>
      </p:sp>
      <p:sp>
        <p:nvSpPr>
          <p:cNvPr id="11" name="Text 9"/>
          <p:cNvSpPr txBox="1"/>
          <p:nvPr/>
        </p:nvSpPr>
        <p:spPr>
          <a:xfrm>
            <a:off x="10671048" y="393192"/>
            <a:ext cx="969264"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Customer choice</a:t>
            </a:r>
            <a:endParaRPr lang="en-US" sz="900" dirty="0"/>
          </a:p>
        </p:txBody>
      </p:sp>
      <p:sp>
        <p:nvSpPr>
          <p:cNvPr id="12" name="Shape 10"/>
          <p:cNvSpPr/>
          <p:nvPr/>
        </p:nvSpPr>
        <p:spPr>
          <a:xfrm>
            <a:off x="548640" y="1325880"/>
            <a:ext cx="9427464" cy="566928"/>
          </a:xfrm>
          <a:prstGeom prst="roundRect">
            <a:avLst>
              <a:gd name="adj" fmla="val 9677"/>
            </a:avLst>
          </a:prstGeom>
          <a:solidFill>
            <a:srgbClr val="F8FAFC"/>
          </a:solidFill>
          <a:ln w="9525">
            <a:solidFill>
              <a:srgbClr val="E2E8F0"/>
            </a:solidFill>
            <a:prstDash val="solid"/>
          </a:ln>
        </p:spPr>
      </p:sp>
      <p:sp>
        <p:nvSpPr>
          <p:cNvPr id="13" name="Text 11"/>
          <p:cNvSpPr txBox="1"/>
          <p:nvPr/>
        </p:nvSpPr>
        <p:spPr>
          <a:xfrm>
            <a:off x="640080" y="1325880"/>
            <a:ext cx="1014984" cy="56692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USERS &amp; CLIENTS</a:t>
            </a:r>
            <a:endParaRPr lang="en-US" sz="1200" dirty="0"/>
          </a:p>
        </p:txBody>
      </p:sp>
      <p:sp>
        <p:nvSpPr>
          <p:cNvPr id="14" name="Text 12"/>
          <p:cNvSpPr/>
          <p:nvPr/>
        </p:nvSpPr>
        <p:spPr>
          <a:xfrm>
            <a:off x="1691640"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Chat copilot</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Slack or Teams</a:t>
            </a:r>
            <a:endParaRPr lang="en-US" sz="1050" dirty="0"/>
          </a:p>
        </p:txBody>
      </p:sp>
      <p:sp>
        <p:nvSpPr>
          <p:cNvPr id="15" name="Text 13"/>
          <p:cNvSpPr/>
          <p:nvPr/>
        </p:nvSpPr>
        <p:spPr>
          <a:xfrm>
            <a:off x="3765042" y="138074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Mobile approvals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Trusted Agent Identity</a:t>
            </a:r>
            <a:endParaRPr lang="en-US" sz="1050" dirty="0"/>
          </a:p>
        </p:txBody>
      </p:sp>
      <p:sp>
        <p:nvSpPr>
          <p:cNvPr id="16" name="Text 14"/>
          <p:cNvSpPr/>
          <p:nvPr/>
        </p:nvSpPr>
        <p:spPr>
          <a:xfrm>
            <a:off x="5838444"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Risk workspace</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firm application</a:t>
            </a:r>
            <a:endParaRPr lang="en-US" sz="1050" dirty="0"/>
          </a:p>
        </p:txBody>
      </p:sp>
      <p:sp>
        <p:nvSpPr>
          <p:cNvPr id="17" name="Text 15"/>
          <p:cNvSpPr/>
          <p:nvPr/>
        </p:nvSpPr>
        <p:spPr>
          <a:xfrm>
            <a:off x="7911846"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E-signature portal</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firm choice</a:t>
            </a:r>
            <a:endParaRPr lang="en-US" sz="1050" dirty="0"/>
          </a:p>
        </p:txBody>
      </p:sp>
      <p:sp>
        <p:nvSpPr>
          <p:cNvPr id="18" name="Shape 16"/>
          <p:cNvSpPr/>
          <p:nvPr/>
        </p:nvSpPr>
        <p:spPr>
          <a:xfrm>
            <a:off x="548640" y="1943100"/>
            <a:ext cx="9427464" cy="566928"/>
          </a:xfrm>
          <a:prstGeom prst="roundRect">
            <a:avLst>
              <a:gd name="adj" fmla="val 9677"/>
            </a:avLst>
          </a:prstGeom>
          <a:solidFill>
            <a:srgbClr val="F8FAFC"/>
          </a:solidFill>
          <a:ln w="9525">
            <a:solidFill>
              <a:srgbClr val="E2E8F0"/>
            </a:solidFill>
            <a:prstDash val="solid"/>
          </a:ln>
        </p:spPr>
      </p:sp>
      <p:sp>
        <p:nvSpPr>
          <p:cNvPr id="19" name="Text 17"/>
          <p:cNvSpPr txBox="1"/>
          <p:nvPr/>
        </p:nvSpPr>
        <p:spPr>
          <a:xfrm>
            <a:off x="640080" y="1943100"/>
            <a:ext cx="1014984" cy="56692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AGENTS</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built anywhere, governed centrally</a:t>
            </a:r>
            <a:endParaRPr lang="en-US" sz="1200" dirty="0"/>
          </a:p>
        </p:txBody>
      </p:sp>
      <p:sp>
        <p:nvSpPr>
          <p:cNvPr id="20" name="Text 18"/>
          <p:cNvSpPr/>
          <p:nvPr/>
        </p:nvSpPr>
        <p:spPr>
          <a:xfrm>
            <a:off x="1691640"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Entity Resolution</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1" name="Text 19"/>
          <p:cNvSpPr/>
          <p:nvPr/>
        </p:nvSpPr>
        <p:spPr>
          <a:xfrm>
            <a:off x="3073908"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Conflicts &amp; Independence</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2" name="Text 20"/>
          <p:cNvSpPr/>
          <p:nvPr/>
        </p:nvSpPr>
        <p:spPr>
          <a:xfrm>
            <a:off x="4456176"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Scoping &amp; Letter</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3" name="Text 21"/>
          <p:cNvSpPr/>
          <p:nvPr/>
        </p:nvSpPr>
        <p:spPr>
          <a:xfrm>
            <a:off x="5838444"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Pricing &amp; Budget</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4" name="Text 22"/>
          <p:cNvSpPr/>
          <p:nvPr/>
        </p:nvSpPr>
        <p:spPr>
          <a:xfrm>
            <a:off x="7220712"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Staffing</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5" name="Text 23"/>
          <p:cNvSpPr/>
          <p:nvPr/>
        </p:nvSpPr>
        <p:spPr>
          <a:xfrm>
            <a:off x="8602980" y="199796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Engagement Setup</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 MCP tools</a:t>
            </a:r>
            <a:endParaRPr lang="en-US" sz="950" dirty="0"/>
          </a:p>
        </p:txBody>
      </p:sp>
      <p:sp>
        <p:nvSpPr>
          <p:cNvPr id="26" name="Shape 24"/>
          <p:cNvSpPr/>
          <p:nvPr/>
        </p:nvSpPr>
        <p:spPr>
          <a:xfrm>
            <a:off x="548640" y="2560320"/>
            <a:ext cx="9427464" cy="566928"/>
          </a:xfrm>
          <a:prstGeom prst="roundRect">
            <a:avLst>
              <a:gd name="adj" fmla="val 9677"/>
            </a:avLst>
          </a:prstGeom>
          <a:solidFill>
            <a:srgbClr val="F8FAFC"/>
          </a:solidFill>
          <a:ln w="9525">
            <a:solidFill>
              <a:srgbClr val="E2E8F0"/>
            </a:solidFill>
            <a:prstDash val="solid"/>
          </a:ln>
        </p:spPr>
      </p:sp>
      <p:sp>
        <p:nvSpPr>
          <p:cNvPr id="27" name="Text 25"/>
          <p:cNvSpPr txBox="1"/>
          <p:nvPr/>
        </p:nvSpPr>
        <p:spPr>
          <a:xfrm>
            <a:off x="640080" y="2560320"/>
            <a:ext cx="1014984" cy="56692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ORCHESTRATION</a:t>
            </a:r>
            <a:endParaRPr lang="en-US" sz="1200" dirty="0"/>
          </a:p>
        </p:txBody>
      </p:sp>
      <p:sp>
        <p:nvSpPr>
          <p:cNvPr id="28" name="Text 26"/>
          <p:cNvSpPr/>
          <p:nvPr/>
        </p:nvSpPr>
        <p:spPr>
          <a:xfrm>
            <a:off x="1691640"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Launch orchestration</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Agent Broker</a:t>
            </a:r>
            <a:endParaRPr lang="en-US" sz="1050" dirty="0"/>
          </a:p>
        </p:txBody>
      </p:sp>
      <p:sp>
        <p:nvSpPr>
          <p:cNvPr id="29" name="Text 27"/>
          <p:cNvSpPr/>
          <p:nvPr/>
        </p:nvSpPr>
        <p:spPr>
          <a:xfrm>
            <a:off x="3765042"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Deterministic gates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guided determinism</a:t>
            </a:r>
            <a:endParaRPr lang="en-US" sz="1050" dirty="0"/>
          </a:p>
        </p:txBody>
      </p:sp>
      <p:sp>
        <p:nvSpPr>
          <p:cNvPr id="30" name="Text 28"/>
          <p:cNvSpPr/>
          <p:nvPr/>
        </p:nvSpPr>
        <p:spPr>
          <a:xfrm>
            <a:off x="5838444"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A2A delegation</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A2A support</a:t>
            </a:r>
            <a:endParaRPr lang="en-US" sz="1050" dirty="0"/>
          </a:p>
        </p:txBody>
      </p:sp>
      <p:sp>
        <p:nvSpPr>
          <p:cNvPr id="31" name="Text 29"/>
          <p:cNvSpPr/>
          <p:nvPr/>
        </p:nvSpPr>
        <p:spPr>
          <a:xfrm>
            <a:off x="7911846"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Event triggers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MuleSoft event APIs</a:t>
            </a:r>
            <a:endParaRPr lang="en-US" sz="1050" dirty="0"/>
          </a:p>
        </p:txBody>
      </p:sp>
      <p:sp>
        <p:nvSpPr>
          <p:cNvPr id="32" name="Shape 30"/>
          <p:cNvSpPr/>
          <p:nvPr/>
        </p:nvSpPr>
        <p:spPr>
          <a:xfrm>
            <a:off x="548640" y="3177540"/>
            <a:ext cx="9427464" cy="566928"/>
          </a:xfrm>
          <a:prstGeom prst="roundRect">
            <a:avLst>
              <a:gd name="adj" fmla="val 9677"/>
            </a:avLst>
          </a:prstGeom>
          <a:solidFill>
            <a:srgbClr val="F8FAFC"/>
          </a:solidFill>
          <a:ln w="9525">
            <a:solidFill>
              <a:srgbClr val="E2E8F0"/>
            </a:solidFill>
            <a:prstDash val="solid"/>
          </a:ln>
        </p:spPr>
      </p:sp>
      <p:sp>
        <p:nvSpPr>
          <p:cNvPr id="33" name="Text 31"/>
          <p:cNvSpPr txBox="1"/>
          <p:nvPr/>
        </p:nvSpPr>
        <p:spPr>
          <a:xfrm>
            <a:off x="640080" y="3177540"/>
            <a:ext cx="1014984" cy="566928"/>
          </a:xfrm>
          <a:prstGeom prst="rect">
            <a:avLst/>
          </a:prstGeom>
          <a:noFill/>
          <a:ln/>
        </p:spPr>
        <p:txBody>
          <a:bodyPr wrap="square" lIns="0" tIns="0" rIns="0" bIns="0" rtlCol="0" anchor="ctr"/>
          <a:lstStyle/>
          <a:p>
            <a:pPr indent="0" marL="0">
              <a:buNone/>
            </a:pPr>
            <a:r>
              <a:rPr lang="en-US" sz="850" b="1" spc="30" kern="0" dirty="0">
                <a:solidFill>
                  <a:srgbClr val="0F172A"/>
                </a:solidFill>
                <a:latin typeface="Plus Jakarta Sans" pitchFamily="34" charset="0"/>
                <a:ea typeface="Plus Jakarta Sans" pitchFamily="34" charset="-122"/>
                <a:cs typeface="Plus Jakarta Sans" pitchFamily="34" charset="-120"/>
              </a:rPr>
              <a:t>CONTROL PLANE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MuleSoft Agent Fabric</a:t>
            </a:r>
            <a:endParaRPr lang="en-US" sz="1200" dirty="0"/>
          </a:p>
        </p:txBody>
      </p:sp>
      <p:sp>
        <p:nvSpPr>
          <p:cNvPr id="34" name="Text 32"/>
          <p:cNvSpPr/>
          <p:nvPr/>
        </p:nvSpPr>
        <p:spPr>
          <a:xfrm>
            <a:off x="1691640"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Registry &amp; discovery</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Registry • Scanners</a:t>
            </a:r>
            <a:endParaRPr lang="en-US" sz="950" dirty="0"/>
          </a:p>
        </p:txBody>
      </p:sp>
      <p:sp>
        <p:nvSpPr>
          <p:cNvPr id="35" name="Text 33"/>
          <p:cNvSpPr/>
          <p:nvPr/>
        </p:nvSpPr>
        <p:spPr>
          <a:xfrm>
            <a:off x="3073908"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LLM &amp; MCP gateway</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AI Gateway</a:t>
            </a:r>
            <a:endParaRPr lang="en-US" sz="950" dirty="0"/>
          </a:p>
        </p:txBody>
      </p:sp>
      <p:sp>
        <p:nvSpPr>
          <p:cNvPr id="36" name="Text 34"/>
          <p:cNvSpPr/>
          <p:nvPr/>
        </p:nvSpPr>
        <p:spPr>
          <a:xfrm>
            <a:off x="4456176"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API &amp; A2A policies</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Omni Gateway</a:t>
            </a:r>
            <a:endParaRPr lang="en-US" sz="950" dirty="0"/>
          </a:p>
        </p:txBody>
      </p:sp>
      <p:sp>
        <p:nvSpPr>
          <p:cNvPr id="37" name="Text 35"/>
          <p:cNvSpPr/>
          <p:nvPr/>
        </p:nvSpPr>
        <p:spPr>
          <a:xfrm>
            <a:off x="5838444"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Agent identity</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Trusted Agent Identity</a:t>
            </a:r>
            <a:endParaRPr lang="en-US" sz="950" dirty="0"/>
          </a:p>
        </p:txBody>
      </p:sp>
      <p:sp>
        <p:nvSpPr>
          <p:cNvPr id="38" name="Text 36"/>
          <p:cNvSpPr/>
          <p:nvPr/>
        </p:nvSpPr>
        <p:spPr>
          <a:xfrm>
            <a:off x="7220712"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Visibility &amp; cost</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Visualizer • LLM Governance</a:t>
            </a:r>
            <a:endParaRPr lang="en-US" sz="950" dirty="0"/>
          </a:p>
        </p:txBody>
      </p:sp>
      <p:sp>
        <p:nvSpPr>
          <p:cNvPr id="39" name="Text 37"/>
          <p:cNvSpPr/>
          <p:nvPr/>
        </p:nvSpPr>
        <p:spPr>
          <a:xfrm>
            <a:off x="8602980"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Kill switch</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Agent Kill Switch</a:t>
            </a:r>
            <a:endParaRPr lang="en-US" sz="950" dirty="0"/>
          </a:p>
        </p:txBody>
      </p:sp>
      <p:sp>
        <p:nvSpPr>
          <p:cNvPr id="40" name="Shape 38"/>
          <p:cNvSpPr/>
          <p:nvPr/>
        </p:nvSpPr>
        <p:spPr>
          <a:xfrm>
            <a:off x="548640" y="3794760"/>
            <a:ext cx="9427464" cy="566928"/>
          </a:xfrm>
          <a:prstGeom prst="roundRect">
            <a:avLst>
              <a:gd name="adj" fmla="val 9677"/>
            </a:avLst>
          </a:prstGeom>
          <a:solidFill>
            <a:srgbClr val="F8FAFC"/>
          </a:solidFill>
          <a:ln w="9525">
            <a:solidFill>
              <a:srgbClr val="E2E8F0"/>
            </a:solidFill>
            <a:prstDash val="solid"/>
          </a:ln>
        </p:spPr>
      </p:sp>
      <p:sp>
        <p:nvSpPr>
          <p:cNvPr id="41" name="Text 39"/>
          <p:cNvSpPr txBox="1"/>
          <p:nvPr/>
        </p:nvSpPr>
        <p:spPr>
          <a:xfrm>
            <a:off x="640080" y="3794760"/>
            <a:ext cx="1014984" cy="566928"/>
          </a:xfrm>
          <a:prstGeom prst="rect">
            <a:avLst/>
          </a:prstGeom>
          <a:noFill/>
          <a:ln/>
        </p:spPr>
        <p:txBody>
          <a:bodyPr wrap="square" lIns="0" tIns="0" rIns="0" bIns="0" rtlCol="0" anchor="ctr"/>
          <a:lstStyle/>
          <a:p>
            <a:pPr indent="0" marL="0">
              <a:buNone/>
            </a:pPr>
            <a:r>
              <a:rPr lang="en-US" sz="850" b="1" spc="30" kern="0" dirty="0">
                <a:solidFill>
                  <a:srgbClr val="5B21B6"/>
                </a:solidFill>
                <a:latin typeface="Plus Jakarta Sans" pitchFamily="34" charset="0"/>
                <a:ea typeface="Plus Jakarta Sans" pitchFamily="34" charset="-122"/>
                <a:cs typeface="Plus Jakarta Sans" pitchFamily="34" charset="-120"/>
              </a:rPr>
              <a:t>MODELS</a:t>
            </a:r>
            <a:endParaRPr lang="en-US" sz="1200" dirty="0"/>
          </a:p>
        </p:txBody>
      </p:sp>
      <p:sp>
        <p:nvSpPr>
          <p:cNvPr id="42" name="Text 40"/>
          <p:cNvSpPr/>
          <p:nvPr/>
        </p:nvSpPr>
        <p:spPr>
          <a:xfrm>
            <a:off x="1691640"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Frontier LLMs</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any provider • via AI Gateway</a:t>
            </a:r>
            <a:endParaRPr lang="en-US" sz="1050" dirty="0"/>
          </a:p>
        </p:txBody>
      </p:sp>
      <p:sp>
        <p:nvSpPr>
          <p:cNvPr id="43" name="Text 41"/>
          <p:cNvSpPr/>
          <p:nvPr/>
        </p:nvSpPr>
        <p:spPr>
          <a:xfrm>
            <a:off x="3765042"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Failover LLM</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second provider</a:t>
            </a:r>
            <a:endParaRPr lang="en-US" sz="1050" dirty="0"/>
          </a:p>
        </p:txBody>
      </p:sp>
      <p:sp>
        <p:nvSpPr>
          <p:cNvPr id="44" name="Text 42"/>
          <p:cNvSpPr/>
          <p:nvPr/>
        </p:nvSpPr>
        <p:spPr>
          <a:xfrm>
            <a:off x="5838444"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Open-weight SLM</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firm VPC</a:t>
            </a:r>
            <a:endParaRPr lang="en-US" sz="1050" dirty="0"/>
          </a:p>
        </p:txBody>
      </p:sp>
      <p:sp>
        <p:nvSpPr>
          <p:cNvPr id="45" name="Text 43"/>
          <p:cNvSpPr/>
          <p:nvPr/>
        </p:nvSpPr>
        <p:spPr>
          <a:xfrm>
            <a:off x="7911846"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Embeddings</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private endpoint</a:t>
            </a:r>
            <a:endParaRPr lang="en-US" sz="1050" dirty="0"/>
          </a:p>
        </p:txBody>
      </p:sp>
      <p:sp>
        <p:nvSpPr>
          <p:cNvPr id="46" name="Shape 44"/>
          <p:cNvSpPr/>
          <p:nvPr/>
        </p:nvSpPr>
        <p:spPr>
          <a:xfrm>
            <a:off x="548640" y="4411980"/>
            <a:ext cx="9427464" cy="566928"/>
          </a:xfrm>
          <a:prstGeom prst="roundRect">
            <a:avLst>
              <a:gd name="adj" fmla="val 9677"/>
            </a:avLst>
          </a:prstGeom>
          <a:solidFill>
            <a:srgbClr val="F8FAFC"/>
          </a:solidFill>
          <a:ln w="9525">
            <a:solidFill>
              <a:srgbClr val="E2E8F0"/>
            </a:solidFill>
            <a:prstDash val="solid"/>
          </a:ln>
        </p:spPr>
      </p:sp>
      <p:sp>
        <p:nvSpPr>
          <p:cNvPr id="47" name="Text 45"/>
          <p:cNvSpPr txBox="1"/>
          <p:nvPr/>
        </p:nvSpPr>
        <p:spPr>
          <a:xfrm>
            <a:off x="640080" y="4411980"/>
            <a:ext cx="1014984" cy="566928"/>
          </a:xfrm>
          <a:prstGeom prst="rect">
            <a:avLst/>
          </a:prstGeom>
          <a:noFill/>
          <a:ln/>
        </p:spPr>
        <p:txBody>
          <a:bodyPr wrap="square" lIns="0" tIns="0" rIns="0" bIns="0" rtlCol="0" anchor="ctr"/>
          <a:lstStyle/>
          <a:p>
            <a:pPr indent="0" marL="0">
              <a:buNone/>
            </a:pPr>
            <a:r>
              <a:rPr lang="en-US" sz="850" b="1" spc="30" kern="0" dirty="0">
                <a:solidFill>
                  <a:srgbClr val="0F766E"/>
                </a:solidFill>
                <a:latin typeface="Plus Jakarta Sans" pitchFamily="34" charset="0"/>
                <a:ea typeface="Plus Jakarta Sans" pitchFamily="34" charset="-122"/>
                <a:cs typeface="Plus Jakarta Sans" pitchFamily="34" charset="-120"/>
              </a:rPr>
              <a:t>MCP SERVERS &amp; APIs</a:t>
            </a:r>
            <a:endParaRPr lang="en-US" sz="1200" dirty="0"/>
          </a:p>
        </p:txBody>
      </p:sp>
      <p:sp>
        <p:nvSpPr>
          <p:cNvPr id="48" name="Text 46"/>
          <p:cNvSpPr/>
          <p:nvPr/>
        </p:nvSpPr>
        <p:spPr>
          <a:xfrm>
            <a:off x="1691640"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MCP Bridge</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APIs become MCP tools</a:t>
            </a:r>
            <a:endParaRPr lang="en-US" sz="950" dirty="0"/>
          </a:p>
        </p:txBody>
      </p:sp>
      <p:sp>
        <p:nvSpPr>
          <p:cNvPr id="49" name="Text 47"/>
          <p:cNvSpPr/>
          <p:nvPr/>
        </p:nvSpPr>
        <p:spPr>
          <a:xfrm>
            <a:off x="3073908"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SAP S/4HANA API</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connector</a:t>
            </a:r>
            <a:endParaRPr lang="en-US" sz="950" dirty="0"/>
          </a:p>
        </p:txBody>
      </p:sp>
      <p:sp>
        <p:nvSpPr>
          <p:cNvPr id="50" name="Text 48"/>
          <p:cNvSpPr/>
          <p:nvPr/>
        </p:nvSpPr>
        <p:spPr>
          <a:xfrm>
            <a:off x="4456176"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Workday API</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connector</a:t>
            </a:r>
            <a:endParaRPr lang="en-US" sz="950" dirty="0"/>
          </a:p>
        </p:txBody>
      </p:sp>
      <p:sp>
        <p:nvSpPr>
          <p:cNvPr id="51" name="Text 49"/>
          <p:cNvSpPr/>
          <p:nvPr/>
        </p:nvSpPr>
        <p:spPr>
          <a:xfrm>
            <a:off x="5838444"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Snowflake API</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connector</a:t>
            </a:r>
            <a:endParaRPr lang="en-US" sz="950" dirty="0"/>
          </a:p>
        </p:txBody>
      </p:sp>
      <p:sp>
        <p:nvSpPr>
          <p:cNvPr id="52" name="Text 50"/>
          <p:cNvSpPr/>
          <p:nvPr/>
        </p:nvSpPr>
        <p:spPr>
          <a:xfrm>
            <a:off x="7220712"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Engagement APIs</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process APIs</a:t>
            </a:r>
            <a:endParaRPr lang="en-US" sz="950" dirty="0"/>
          </a:p>
        </p:txBody>
      </p:sp>
      <p:sp>
        <p:nvSpPr>
          <p:cNvPr id="53" name="Text 51"/>
          <p:cNvSpPr/>
          <p:nvPr/>
        </p:nvSpPr>
        <p:spPr>
          <a:xfrm>
            <a:off x="8602980" y="446684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Data MCP tools</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Informatica MCP servers</a:t>
            </a:r>
            <a:endParaRPr lang="en-US" sz="950" dirty="0"/>
          </a:p>
        </p:txBody>
      </p:sp>
      <p:sp>
        <p:nvSpPr>
          <p:cNvPr id="54" name="Shape 52"/>
          <p:cNvSpPr/>
          <p:nvPr/>
        </p:nvSpPr>
        <p:spPr>
          <a:xfrm>
            <a:off x="548640" y="5029200"/>
            <a:ext cx="9427464" cy="566928"/>
          </a:xfrm>
          <a:prstGeom prst="roundRect">
            <a:avLst>
              <a:gd name="adj" fmla="val 9677"/>
            </a:avLst>
          </a:prstGeom>
          <a:solidFill>
            <a:srgbClr val="F8FAFC"/>
          </a:solidFill>
          <a:ln w="9525">
            <a:solidFill>
              <a:srgbClr val="E2E8F0"/>
            </a:solidFill>
            <a:prstDash val="solid"/>
          </a:ln>
        </p:spPr>
      </p:sp>
      <p:sp>
        <p:nvSpPr>
          <p:cNvPr id="55" name="Text 53"/>
          <p:cNvSpPr txBox="1"/>
          <p:nvPr/>
        </p:nvSpPr>
        <p:spPr>
          <a:xfrm>
            <a:off x="640080" y="5029200"/>
            <a:ext cx="1014984" cy="566928"/>
          </a:xfrm>
          <a:prstGeom prst="rect">
            <a:avLst/>
          </a:prstGeom>
          <a:noFill/>
          <a:ln/>
        </p:spPr>
        <p:txBody>
          <a:bodyPr wrap="square" lIns="0" tIns="0" rIns="0" bIns="0" rtlCol="0" anchor="ctr"/>
          <a:lstStyle/>
          <a:p>
            <a:pPr indent="0" marL="0">
              <a:buNone/>
            </a:pPr>
            <a:r>
              <a:rPr lang="en-US" sz="850" b="1" spc="30" kern="0" dirty="0">
                <a:solidFill>
                  <a:srgbClr val="166534"/>
                </a:solidFill>
                <a:latin typeface="Plus Jakarta Sans" pitchFamily="34" charset="0"/>
                <a:ea typeface="Plus Jakarta Sans" pitchFamily="34" charset="-122"/>
                <a:cs typeface="Plus Jakarta Sans" pitchFamily="34" charset="-120"/>
              </a:rPr>
              <a:t>DATA GOVERNANCE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Informatica</a:t>
            </a:r>
            <a:endParaRPr lang="en-US" sz="1200" dirty="0"/>
          </a:p>
        </p:txBody>
      </p:sp>
      <p:sp>
        <p:nvSpPr>
          <p:cNvPr id="56" name="Text 54"/>
          <p:cNvSpPr/>
          <p:nvPr/>
        </p:nvSpPr>
        <p:spPr>
          <a:xfrm>
            <a:off x="1691640"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Golden records</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Multidomain MDM</a:t>
            </a:r>
            <a:endParaRPr lang="en-US" sz="950" dirty="0"/>
          </a:p>
        </p:txBody>
      </p:sp>
      <p:sp>
        <p:nvSpPr>
          <p:cNvPr id="57" name="Text 55"/>
          <p:cNvSpPr/>
          <p:nvPr/>
        </p:nvSpPr>
        <p:spPr>
          <a:xfrm>
            <a:off x="3073908"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Glossary &amp; lineage</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Governance &amp; Catalog</a:t>
            </a:r>
            <a:endParaRPr lang="en-US" sz="950" dirty="0"/>
          </a:p>
        </p:txBody>
      </p:sp>
      <p:sp>
        <p:nvSpPr>
          <p:cNvPr id="58" name="Text 56"/>
          <p:cNvSpPr/>
          <p:nvPr/>
        </p:nvSpPr>
        <p:spPr>
          <a:xfrm>
            <a:off x="4456176"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Data quality</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Informatica Data Quality</a:t>
            </a:r>
            <a:endParaRPr lang="en-US" sz="950" dirty="0"/>
          </a:p>
        </p:txBody>
      </p:sp>
      <p:sp>
        <p:nvSpPr>
          <p:cNvPr id="59" name="Text 57"/>
          <p:cNvSpPr/>
          <p:nvPr/>
        </p:nvSpPr>
        <p:spPr>
          <a:xfrm>
            <a:off x="5838444"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Address checks</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Address Verification MCP</a:t>
            </a:r>
            <a:endParaRPr lang="en-US" sz="950" dirty="0"/>
          </a:p>
        </p:txBody>
      </p:sp>
      <p:sp>
        <p:nvSpPr>
          <p:cNvPr id="60" name="Text 58"/>
          <p:cNvSpPr/>
          <p:nvPr/>
        </p:nvSpPr>
        <p:spPr>
          <a:xfrm>
            <a:off x="7220712" y="5084064"/>
            <a:ext cx="1318260" cy="457200"/>
          </a:xfrm>
          <a:prstGeom prst="roundRect">
            <a:avLst>
              <a:gd name="adj" fmla="val 10000"/>
            </a:avLst>
          </a:prstGeom>
          <a:solidFill>
            <a:srgbClr val="F5F3FF"/>
          </a:solidFill>
          <a:ln w="9525">
            <a:solidFill>
              <a:srgbClr val="A78BFA"/>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Catalog search</a:t>
            </a:r>
            <a:endParaRPr lang="en-US" sz="950" dirty="0"/>
          </a:p>
          <a:p>
            <a:pPr algn="ctr" indent="0" marL="0">
              <a:buNone/>
            </a:pPr>
            <a:r>
              <a:rPr lang="en-US" sz="800" dirty="0">
                <a:solidFill>
                  <a:srgbClr val="6D28D9"/>
                </a:solidFill>
                <a:latin typeface="Plus Jakarta Sans" pitchFamily="34" charset="0"/>
                <a:ea typeface="Plus Jakarta Sans" pitchFamily="34" charset="-122"/>
                <a:cs typeface="Plus Jakarta Sans" pitchFamily="34" charset="-120"/>
              </a:rPr>
              <a:t>CDGC MCP • AI Gateway</a:t>
            </a:r>
            <a:endParaRPr lang="en-US" sz="950" dirty="0"/>
          </a:p>
        </p:txBody>
      </p:sp>
      <p:sp>
        <p:nvSpPr>
          <p:cNvPr id="61" name="Text 59"/>
          <p:cNvSpPr/>
          <p:nvPr/>
        </p:nvSpPr>
        <p:spPr>
          <a:xfrm>
            <a:off x="8602980" y="50840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Access &amp; masking</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Snowflake + gateway</a:t>
            </a:r>
            <a:endParaRPr lang="en-US" sz="950" dirty="0"/>
          </a:p>
        </p:txBody>
      </p:sp>
      <p:sp>
        <p:nvSpPr>
          <p:cNvPr id="62" name="Shape 60"/>
          <p:cNvSpPr/>
          <p:nvPr/>
        </p:nvSpPr>
        <p:spPr>
          <a:xfrm>
            <a:off x="548640" y="5646420"/>
            <a:ext cx="9427464" cy="566928"/>
          </a:xfrm>
          <a:prstGeom prst="roundRect">
            <a:avLst>
              <a:gd name="adj" fmla="val 9677"/>
            </a:avLst>
          </a:prstGeom>
          <a:solidFill>
            <a:srgbClr val="F8FAFC"/>
          </a:solidFill>
          <a:ln w="9525">
            <a:solidFill>
              <a:srgbClr val="E2E8F0"/>
            </a:solidFill>
            <a:prstDash val="solid"/>
          </a:ln>
        </p:spPr>
      </p:sp>
      <p:sp>
        <p:nvSpPr>
          <p:cNvPr id="63" name="Text 61"/>
          <p:cNvSpPr txBox="1"/>
          <p:nvPr/>
        </p:nvSpPr>
        <p:spPr>
          <a:xfrm>
            <a:off x="640080" y="5646420"/>
            <a:ext cx="1014984" cy="56692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SYSTEMS OF RECORD</a:t>
            </a:r>
            <a:endParaRPr lang="en-US" sz="1200" dirty="0"/>
          </a:p>
        </p:txBody>
      </p:sp>
      <p:sp>
        <p:nvSpPr>
          <p:cNvPr id="64" name="Text 62"/>
          <p:cNvSpPr/>
          <p:nvPr/>
        </p:nvSpPr>
        <p:spPr>
          <a:xfrm>
            <a:off x="1691640"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CRM</a:t>
            </a:r>
            <a:endParaRPr lang="en-US" sz="950" dirty="0"/>
          </a:p>
        </p:txBody>
      </p:sp>
      <p:sp>
        <p:nvSpPr>
          <p:cNvPr id="65" name="Text 63"/>
          <p:cNvSpPr/>
          <p:nvPr/>
        </p:nvSpPr>
        <p:spPr>
          <a:xfrm>
            <a:off x="3073908"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Independence system</a:t>
            </a:r>
            <a:endParaRPr lang="en-US" sz="950" dirty="0"/>
          </a:p>
        </p:txBody>
      </p:sp>
      <p:sp>
        <p:nvSpPr>
          <p:cNvPr id="66" name="Text 64"/>
          <p:cNvSpPr/>
          <p:nvPr/>
        </p:nvSpPr>
        <p:spPr>
          <a:xfrm>
            <a:off x="4456176"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DMS &amp; e-signature</a:t>
            </a:r>
            <a:endParaRPr lang="en-US" sz="950" dirty="0"/>
          </a:p>
        </p:txBody>
      </p:sp>
      <p:sp>
        <p:nvSpPr>
          <p:cNvPr id="67" name="Text 65"/>
          <p:cNvSpPr/>
          <p:nvPr/>
        </p:nvSpPr>
        <p:spPr>
          <a:xfrm>
            <a:off x="5838444"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Workday HCM</a:t>
            </a:r>
            <a:endParaRPr lang="en-US" sz="950" dirty="0"/>
          </a:p>
        </p:txBody>
      </p:sp>
      <p:sp>
        <p:nvSpPr>
          <p:cNvPr id="68" name="Text 66"/>
          <p:cNvSpPr/>
          <p:nvPr/>
        </p:nvSpPr>
        <p:spPr>
          <a:xfrm>
            <a:off x="7220712"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SAP S/4HANA</a:t>
            </a:r>
            <a:endParaRPr lang="en-US" sz="950" dirty="0"/>
          </a:p>
        </p:txBody>
      </p:sp>
      <p:sp>
        <p:nvSpPr>
          <p:cNvPr id="69" name="Text 67"/>
          <p:cNvSpPr/>
          <p:nvPr/>
        </p:nvSpPr>
        <p:spPr>
          <a:xfrm>
            <a:off x="8602980"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Snowflake</a:t>
            </a:r>
            <a:endParaRPr lang="en-US" sz="950" dirty="0"/>
          </a:p>
        </p:txBody>
      </p:sp>
      <p:sp>
        <p:nvSpPr>
          <p:cNvPr id="70" name="Shape 68"/>
          <p:cNvSpPr/>
          <p:nvPr/>
        </p:nvSpPr>
        <p:spPr>
          <a:xfrm>
            <a:off x="10058400" y="1325880"/>
            <a:ext cx="1581912" cy="2486829"/>
          </a:xfrm>
          <a:prstGeom prst="roundRect">
            <a:avLst>
              <a:gd name="adj" fmla="val 3468"/>
            </a:avLst>
          </a:prstGeom>
          <a:solidFill>
            <a:srgbClr val="FEF2F2"/>
          </a:solidFill>
          <a:ln w="9525">
            <a:solidFill>
              <a:srgbClr val="FECACA"/>
            </a:solidFill>
            <a:prstDash val="solid"/>
          </a:ln>
        </p:spPr>
      </p:sp>
      <p:sp>
        <p:nvSpPr>
          <p:cNvPr id="71" name="Text 69"/>
          <p:cNvSpPr txBox="1"/>
          <p:nvPr/>
        </p:nvSpPr>
        <p:spPr>
          <a:xfrm>
            <a:off x="10149840" y="1417320"/>
            <a:ext cx="1399032" cy="310896"/>
          </a:xfrm>
          <a:prstGeom prst="rect">
            <a:avLst/>
          </a:prstGeom>
          <a:noFill/>
          <a:ln/>
        </p:spPr>
        <p:txBody>
          <a:bodyPr wrap="square" lIns="0" tIns="0" rIns="0" bIns="0" rtlCol="0" anchor="t"/>
          <a:lstStyle/>
          <a:p>
            <a:pPr indent="0" marL="0">
              <a:buNone/>
            </a:pPr>
            <a:r>
              <a:rPr lang="en-US" sz="850" b="1" spc="50" kern="0" dirty="0">
                <a:solidFill>
                  <a:srgbClr val="B91C1C"/>
                </a:solidFill>
                <a:latin typeface="Plus Jakarta Sans" pitchFamily="34" charset="0"/>
                <a:ea typeface="Plus Jakarta Sans" pitchFamily="34" charset="-122"/>
                <a:cs typeface="Plus Jakarta Sans" pitchFamily="34" charset="-120"/>
              </a:rPr>
              <a:t>DEPLOY &amp; SECURE</a:t>
            </a:r>
            <a:endParaRPr lang="en-US" sz="850" dirty="0"/>
          </a:p>
        </p:txBody>
      </p:sp>
      <p:sp>
        <p:nvSpPr>
          <p:cNvPr id="72" name="Text 70"/>
          <p:cNvSpPr txBox="1"/>
          <p:nvPr/>
        </p:nvSpPr>
        <p:spPr>
          <a:xfrm>
            <a:off x="10113264" y="1746504"/>
            <a:ext cx="1490472" cy="2011341"/>
          </a:xfrm>
          <a:prstGeom prst="rect">
            <a:avLst/>
          </a:prstGeom>
          <a:noFill/>
          <a:ln/>
        </p:spPr>
        <p:txBody>
          <a:bodyPr wrap="square" lIns="0" tIns="0" rIns="0" bIns="0" rtlCol="0" anchor="t"/>
          <a:lstStyle/>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Runtime Fabric in the firm VPC</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Omni Gateway: OAuth, mTLS, rate limits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AI Gateway: token limits, masking</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Trusted Agent Identity: OBO + mobile approval</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Keys in the firm KMS / HSM</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Informatica: classification &amp; lineage</a:t>
            </a:r>
            <a:endParaRPr lang="en-US" sz="850" dirty="0"/>
          </a:p>
        </p:txBody>
      </p:sp>
      <p:sp>
        <p:nvSpPr>
          <p:cNvPr id="73" name="Shape 71"/>
          <p:cNvSpPr/>
          <p:nvPr/>
        </p:nvSpPr>
        <p:spPr>
          <a:xfrm>
            <a:off x="10058400" y="3904149"/>
            <a:ext cx="1581912" cy="2309199"/>
          </a:xfrm>
          <a:prstGeom prst="roundRect">
            <a:avLst>
              <a:gd name="adj" fmla="val 3468"/>
            </a:avLst>
          </a:prstGeom>
          <a:solidFill>
            <a:srgbClr val="FFFBEB"/>
          </a:solidFill>
          <a:ln w="9525">
            <a:solidFill>
              <a:srgbClr val="FDE68A"/>
            </a:solidFill>
            <a:prstDash val="solid"/>
          </a:ln>
        </p:spPr>
      </p:sp>
      <p:sp>
        <p:nvSpPr>
          <p:cNvPr id="74" name="Text 72"/>
          <p:cNvSpPr txBox="1"/>
          <p:nvPr/>
        </p:nvSpPr>
        <p:spPr>
          <a:xfrm>
            <a:off x="10149840" y="3995589"/>
            <a:ext cx="1399032" cy="310896"/>
          </a:xfrm>
          <a:prstGeom prst="rect">
            <a:avLst/>
          </a:prstGeom>
          <a:noFill/>
          <a:ln/>
        </p:spPr>
        <p:txBody>
          <a:bodyPr wrap="square" lIns="0" tIns="0" rIns="0" bIns="0" rtlCol="0" anchor="t"/>
          <a:lstStyle/>
          <a:p>
            <a:pPr indent="0" marL="0">
              <a:buNone/>
            </a:pPr>
            <a:r>
              <a:rPr lang="en-US" sz="850" b="1" spc="50" kern="0" dirty="0">
                <a:solidFill>
                  <a:srgbClr val="B45309"/>
                </a:solidFill>
                <a:latin typeface="Plus Jakarta Sans" pitchFamily="34" charset="0"/>
                <a:ea typeface="Plus Jakarta Sans" pitchFamily="34" charset="-122"/>
                <a:cs typeface="Plus Jakarta Sans" pitchFamily="34" charset="-120"/>
              </a:rPr>
              <a:t>OPERATE &amp; GOVERN</a:t>
            </a:r>
            <a:endParaRPr lang="en-US" sz="850" dirty="0"/>
          </a:p>
        </p:txBody>
      </p:sp>
      <p:sp>
        <p:nvSpPr>
          <p:cNvPr id="75" name="Text 73"/>
          <p:cNvSpPr txBox="1"/>
          <p:nvPr/>
        </p:nvSpPr>
        <p:spPr>
          <a:xfrm>
            <a:off x="10113264" y="4324773"/>
            <a:ext cx="1490472" cy="1833711"/>
          </a:xfrm>
          <a:prstGeom prst="rect">
            <a:avLst/>
          </a:prstGeom>
          <a:noFill/>
          <a:ln/>
        </p:spPr>
        <p:txBody>
          <a:bodyPr wrap="square" lIns="0" tIns="0" rIns="0" bIns="0" rtlCol="0" anchor="t"/>
          <a:lstStyle/>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Agent Visualizer: traces &amp; risk</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Evaluation before release (firm tool)</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Token rate limits and spend per launch</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Agent Kill Switch</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Agent Registry: owners &amp; tiers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Telemetry to the firm SIEM</a:t>
            </a:r>
            <a:endParaRPr lang="en-US" sz="850" dirty="0"/>
          </a:p>
        </p:txBody>
      </p:sp>
      <p:sp>
        <p:nvSpPr>
          <p:cNvPr id="76" name="Text 74"/>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21, 77, 78.</a:t>
            </a:r>
            <a:endParaRPr lang="en-US" sz="850" dirty="0"/>
          </a:p>
        </p:txBody>
      </p:sp>
      <p:sp>
        <p:nvSpPr>
          <p:cNvPr id="77" name="Text 75"/>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35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Realized with MuleSoft Agent Fabric and Informatica</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35: Realized with MuleSoft Agent Fabric and Informatica</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