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89" r:id="rId35"/>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35" Type="http://schemas.openxmlformats.org/officeDocument/2006/relationships/slide" Target="slides/slide34.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Read the numbered steps top to bottom. They follow Maya's day.</a:t>
            </a:r>
          </a:p>
          <a:p>
            <a:pPr>
              <a:spcAft>
                <a:spcPts val="600"/>
              </a:spcAft>
            </a:pPr>
            <a:r>
              <a:rPr lang="en-US" dirty="0"/>
              <a:t>Steps 1–6 (08:05–08:12): the CRM event starts the orchestrator, which delegates entity resolution and the independence check over A2A [27]. The agent's MCP calls carry a delegated, on-behalf-of token [92], and the control plane authorizes read scopes only [26]. The MDM returns the golden record and flags the affiliate of an audit client, and lineage is captured.</a:t>
            </a:r>
          </a:p>
          <a:p>
            <a:pPr>
              <a:spcAft>
                <a:spcPts val="600"/>
              </a:spcAft>
            </a:pPr>
            <a:r>
              <a:rPr lang="en-US" dirty="0"/>
              <a:t>Steps 7–9 (09:40): a private small language model summarizes the findings, and a Tier 1 review task goes to Risk &amp; Quality. The decision is made there, never by the agent, and it is signed and logged.</a:t>
            </a:r>
          </a:p>
          <a:p>
            <a:pPr>
              <a:spcAft>
                <a:spcPts val="600"/>
              </a:spcAft>
            </a:pPr>
            <a:r>
              <a:rPr lang="en-US" dirty="0"/>
              <a:t>Steps 10–13 (10:30–13:05): the orchestrator delegates drafting, pricing and staffing. Drafting uses the frontier model with personal data masked, and retrieval is filtered by information barriers. Rate cards, actuals and availability are read through MCP under row-access policies. Staffing sees only a yes/no clearance flag, never the underlying personal financial interests.</a:t>
            </a:r>
          </a:p>
          <a:p>
            <a:pPr>
              <a:spcAft>
                <a:spcPts val="600"/>
              </a:spcAft>
            </a:pPr>
            <a:r>
              <a:rPr lang="en-US" dirty="0"/>
              <a:t>Steps 14–18 (14:30–16:10): the partner approves with step-up MFA, and the policy decision point confirms that the engagement is cleared, approved and signed. Only then does the gateway allow the SAP write tools, and the setup agent creates the project, WBS and billing plan with idempotent calls. The partner's approval is bound to the exact setup request and expires at the end of the business day.</a:t>
            </a:r>
          </a:p>
          <a:p>
            <a:pPr>
              <a:spcAft>
                <a:spcPts val="600"/>
              </a:spcAft>
            </a:pPr>
            <a:r>
              <a:rPr lang="en-US" dirty="0"/>
              <a:t>Every hop emits an OpenTelemetry span and an audit event [94], tokens are metered against the launch budget, evaluations are sampled, and the kill switch is available throughout.</a:t>
            </a:r>
          </a:p>
          <a:p>
            <a:pPr>
              <a:spcAft>
                <a:spcPts val="600"/>
              </a:spcAft>
            </a:pPr>
            <a:r>
              <a:rPr lang="en-US" dirty="0"/>
              <a:t>Credit: John Fisher, The AI Control Plane: Executive Briefing (2026), slide 34,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34</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1  •  COMPONENT INTERACTION</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How the components work together in Maya’s day</a:t>
            </a:r>
            <a:endParaRPr lang="en-US" sz="2600" dirty="0"/>
          </a:p>
        </p:txBody>
      </p:sp>
      <p:sp>
        <p:nvSpPr>
          <p:cNvPr id="4" name="Shape 2"/>
          <p:cNvSpPr/>
          <p:nvPr/>
        </p:nvSpPr>
        <p:spPr>
          <a:xfrm>
            <a:off x="594360" y="1325880"/>
            <a:ext cx="1493085" cy="512064"/>
          </a:xfrm>
          <a:prstGeom prst="roundRect">
            <a:avLst>
              <a:gd name="adj" fmla="val 10714"/>
            </a:avLst>
          </a:prstGeom>
          <a:solidFill>
            <a:srgbClr val="F1F5F9"/>
          </a:solidFill>
          <a:ln w="9525">
            <a:solidFill>
              <a:srgbClr val="CBD5E1"/>
            </a:solidFill>
            <a:prstDash val="solid"/>
          </a:ln>
        </p:spPr>
      </p:sp>
      <p:sp>
        <p:nvSpPr>
          <p:cNvPr id="5" name="Text 3"/>
          <p:cNvSpPr txBox="1"/>
          <p:nvPr/>
        </p:nvSpPr>
        <p:spPr>
          <a:xfrm>
            <a:off x="621792"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Engagement team</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chat • mobile</a:t>
            </a:r>
            <a:endParaRPr lang="en-US" sz="1200" dirty="0"/>
          </a:p>
        </p:txBody>
      </p:sp>
      <p:sp>
        <p:nvSpPr>
          <p:cNvPr id="6" name="Shape 4"/>
          <p:cNvSpPr/>
          <p:nvPr/>
        </p:nvSpPr>
        <p:spPr>
          <a:xfrm>
            <a:off x="1340902" y="1837944"/>
            <a:ext cx="0" cy="4425696"/>
          </a:xfrm>
          <a:prstGeom prst="line">
            <a:avLst/>
          </a:prstGeom>
          <a:noFill/>
          <a:ln w="12700">
            <a:solidFill>
              <a:srgbClr val="CBD5E1"/>
            </a:solidFill>
            <a:prstDash val="dash"/>
          </a:ln>
        </p:spPr>
      </p:sp>
      <p:sp>
        <p:nvSpPr>
          <p:cNvPr id="7" name="Shape 5"/>
          <p:cNvSpPr/>
          <p:nvPr/>
        </p:nvSpPr>
        <p:spPr>
          <a:xfrm>
            <a:off x="2178885" y="1325880"/>
            <a:ext cx="1493085" cy="512064"/>
          </a:xfrm>
          <a:prstGeom prst="roundRect">
            <a:avLst>
              <a:gd name="adj" fmla="val 10714"/>
            </a:avLst>
          </a:prstGeom>
          <a:solidFill>
            <a:srgbClr val="E0F2FE"/>
          </a:solidFill>
          <a:ln w="9525">
            <a:solidFill>
              <a:srgbClr val="BAE6FD"/>
            </a:solidFill>
            <a:prstDash val="solid"/>
          </a:ln>
        </p:spPr>
      </p:sp>
      <p:sp>
        <p:nvSpPr>
          <p:cNvPr id="8" name="Text 6"/>
          <p:cNvSpPr txBox="1"/>
          <p:nvPr/>
        </p:nvSpPr>
        <p:spPr>
          <a:xfrm>
            <a:off x="2206317"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Orchestrator</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supervisor agent</a:t>
            </a:r>
            <a:endParaRPr lang="en-US" sz="1200" dirty="0"/>
          </a:p>
        </p:txBody>
      </p:sp>
      <p:sp>
        <p:nvSpPr>
          <p:cNvPr id="9" name="Shape 7"/>
          <p:cNvSpPr/>
          <p:nvPr/>
        </p:nvSpPr>
        <p:spPr>
          <a:xfrm>
            <a:off x="2925427" y="1837944"/>
            <a:ext cx="0" cy="4425696"/>
          </a:xfrm>
          <a:prstGeom prst="line">
            <a:avLst/>
          </a:prstGeom>
          <a:noFill/>
          <a:ln w="12700">
            <a:solidFill>
              <a:srgbClr val="CBD5E1"/>
            </a:solidFill>
            <a:prstDash val="dash"/>
          </a:ln>
        </p:spPr>
      </p:sp>
      <p:sp>
        <p:nvSpPr>
          <p:cNvPr id="10" name="Shape 8"/>
          <p:cNvSpPr/>
          <p:nvPr/>
        </p:nvSpPr>
        <p:spPr>
          <a:xfrm>
            <a:off x="3763409" y="1325880"/>
            <a:ext cx="1493085" cy="512064"/>
          </a:xfrm>
          <a:prstGeom prst="roundRect">
            <a:avLst>
              <a:gd name="adj" fmla="val 10714"/>
            </a:avLst>
          </a:prstGeom>
          <a:solidFill>
            <a:srgbClr val="F0F9FF"/>
          </a:solidFill>
          <a:ln w="9525">
            <a:solidFill>
              <a:srgbClr val="BAE6FD"/>
            </a:solidFill>
            <a:prstDash val="solid"/>
          </a:ln>
        </p:spPr>
      </p:sp>
      <p:sp>
        <p:nvSpPr>
          <p:cNvPr id="11" name="Text 9"/>
          <p:cNvSpPr txBox="1"/>
          <p:nvPr/>
        </p:nvSpPr>
        <p:spPr>
          <a:xfrm>
            <a:off x="3790841"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Specialist agents</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A2A workers</a:t>
            </a:r>
            <a:endParaRPr lang="en-US" sz="1200" dirty="0"/>
          </a:p>
        </p:txBody>
      </p:sp>
      <p:sp>
        <p:nvSpPr>
          <p:cNvPr id="12" name="Shape 10"/>
          <p:cNvSpPr/>
          <p:nvPr/>
        </p:nvSpPr>
        <p:spPr>
          <a:xfrm>
            <a:off x="4509951" y="1837944"/>
            <a:ext cx="0" cy="4425696"/>
          </a:xfrm>
          <a:prstGeom prst="line">
            <a:avLst/>
          </a:prstGeom>
          <a:noFill/>
          <a:ln w="12700">
            <a:solidFill>
              <a:srgbClr val="CBD5E1"/>
            </a:solidFill>
            <a:prstDash val="dash"/>
          </a:ln>
        </p:spPr>
      </p:sp>
      <p:sp>
        <p:nvSpPr>
          <p:cNvPr id="13" name="Shape 11"/>
          <p:cNvSpPr/>
          <p:nvPr/>
        </p:nvSpPr>
        <p:spPr>
          <a:xfrm>
            <a:off x="5347934" y="1325880"/>
            <a:ext cx="1493085" cy="512064"/>
          </a:xfrm>
          <a:prstGeom prst="roundRect">
            <a:avLst>
              <a:gd name="adj" fmla="val 10714"/>
            </a:avLst>
          </a:prstGeom>
          <a:solidFill>
            <a:srgbClr val="0F172A"/>
          </a:solidFill>
          <a:ln w="9525">
            <a:solidFill>
              <a:srgbClr val="0F172A"/>
            </a:solidFill>
            <a:prstDash val="solid"/>
          </a:ln>
        </p:spPr>
      </p:sp>
      <p:sp>
        <p:nvSpPr>
          <p:cNvPr id="14" name="Text 12"/>
          <p:cNvSpPr txBox="1"/>
          <p:nvPr/>
        </p:nvSpPr>
        <p:spPr>
          <a:xfrm>
            <a:off x="5375366" y="1325880"/>
            <a:ext cx="1438221" cy="512064"/>
          </a:xfrm>
          <a:prstGeom prst="rect">
            <a:avLst/>
          </a:prstGeom>
          <a:noFill/>
          <a:ln/>
        </p:spPr>
        <p:txBody>
          <a:bodyPr wrap="square" lIns="0" tIns="0" rIns="0" bIns="0" rtlCol="0" anchor="ctr"/>
          <a:lstStyle/>
          <a:p>
            <a:pPr algn="ctr" indent="0" marL="0">
              <a:buNone/>
            </a:pPr>
            <a:r>
              <a:rPr lang="en-US" sz="1050" b="1" dirty="0">
                <a:solidFill>
                  <a:srgbClr val="FFFFFF"/>
                </a:solidFill>
                <a:latin typeface="Plus Jakarta Sans" pitchFamily="34" charset="0"/>
                <a:ea typeface="Plus Jakarta Sans" pitchFamily="34" charset="-122"/>
                <a:cs typeface="Plus Jakarta Sans" pitchFamily="34" charset="-120"/>
              </a:rPr>
              <a:t>Control plane</a:t>
            </a:r>
            <a:endParaRPr lang="en-US" sz="1200" dirty="0"/>
          </a:p>
          <a:p>
            <a:pPr algn="ctr" indent="0" marL="0">
              <a:buNone/>
            </a:pPr>
            <a:r>
              <a:rPr lang="en-US" sz="850" dirty="0">
                <a:solidFill>
                  <a:srgbClr val="7DD3FC"/>
                </a:solidFill>
                <a:latin typeface="Plus Jakarta Sans" pitchFamily="34" charset="0"/>
                <a:ea typeface="Plus Jakarta Sans" pitchFamily="34" charset="-122"/>
                <a:cs typeface="Plus Jakarta Sans" pitchFamily="34" charset="-120"/>
              </a:rPr>
              <a:t>gateway • policy • identity</a:t>
            </a:r>
            <a:endParaRPr lang="en-US" sz="1200" dirty="0"/>
          </a:p>
        </p:txBody>
      </p:sp>
      <p:sp>
        <p:nvSpPr>
          <p:cNvPr id="15" name="Shape 13"/>
          <p:cNvSpPr/>
          <p:nvPr/>
        </p:nvSpPr>
        <p:spPr>
          <a:xfrm>
            <a:off x="6094476" y="1837944"/>
            <a:ext cx="0" cy="4425696"/>
          </a:xfrm>
          <a:prstGeom prst="line">
            <a:avLst/>
          </a:prstGeom>
          <a:noFill/>
          <a:ln w="12700">
            <a:solidFill>
              <a:srgbClr val="CBD5E1"/>
            </a:solidFill>
            <a:prstDash val="dash"/>
          </a:ln>
        </p:spPr>
      </p:sp>
      <p:sp>
        <p:nvSpPr>
          <p:cNvPr id="16" name="Shape 14"/>
          <p:cNvSpPr/>
          <p:nvPr/>
        </p:nvSpPr>
        <p:spPr>
          <a:xfrm>
            <a:off x="6932458" y="1325880"/>
            <a:ext cx="1493085" cy="512064"/>
          </a:xfrm>
          <a:prstGeom prst="roundRect">
            <a:avLst>
              <a:gd name="adj" fmla="val 10714"/>
            </a:avLst>
          </a:prstGeom>
          <a:solidFill>
            <a:srgbClr val="F5F3FF"/>
          </a:solidFill>
          <a:ln w="9525">
            <a:solidFill>
              <a:srgbClr val="DDD6FE"/>
            </a:solidFill>
            <a:prstDash val="solid"/>
          </a:ln>
        </p:spPr>
      </p:sp>
      <p:sp>
        <p:nvSpPr>
          <p:cNvPr id="17" name="Text 15"/>
          <p:cNvSpPr txBox="1"/>
          <p:nvPr/>
        </p:nvSpPr>
        <p:spPr>
          <a:xfrm>
            <a:off x="6959890"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Models</a:t>
            </a:r>
            <a:endParaRPr lang="en-US" sz="12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SLM • frontier</a:t>
            </a:r>
            <a:endParaRPr lang="en-US" sz="1200" dirty="0"/>
          </a:p>
        </p:txBody>
      </p:sp>
      <p:sp>
        <p:nvSpPr>
          <p:cNvPr id="18" name="Shape 16"/>
          <p:cNvSpPr/>
          <p:nvPr/>
        </p:nvSpPr>
        <p:spPr>
          <a:xfrm>
            <a:off x="7679001" y="1837944"/>
            <a:ext cx="0" cy="4425696"/>
          </a:xfrm>
          <a:prstGeom prst="line">
            <a:avLst/>
          </a:prstGeom>
          <a:noFill/>
          <a:ln w="12700">
            <a:solidFill>
              <a:srgbClr val="CBD5E1"/>
            </a:solidFill>
            <a:prstDash val="dash"/>
          </a:ln>
        </p:spPr>
      </p:sp>
      <p:sp>
        <p:nvSpPr>
          <p:cNvPr id="19" name="Shape 17"/>
          <p:cNvSpPr/>
          <p:nvPr/>
        </p:nvSpPr>
        <p:spPr>
          <a:xfrm>
            <a:off x="8516983" y="1325880"/>
            <a:ext cx="1493085" cy="512064"/>
          </a:xfrm>
          <a:prstGeom prst="roundRect">
            <a:avLst>
              <a:gd name="adj" fmla="val 10714"/>
            </a:avLst>
          </a:prstGeom>
          <a:solidFill>
            <a:srgbClr val="F0FDFA"/>
          </a:solidFill>
          <a:ln w="9525">
            <a:solidFill>
              <a:srgbClr val="99F6E4"/>
            </a:solidFill>
            <a:prstDash val="solid"/>
          </a:ln>
        </p:spPr>
      </p:sp>
      <p:sp>
        <p:nvSpPr>
          <p:cNvPr id="20" name="Text 18"/>
          <p:cNvSpPr txBox="1"/>
          <p:nvPr/>
        </p:nvSpPr>
        <p:spPr>
          <a:xfrm>
            <a:off x="8544415"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MCP servers &amp; APIs</a:t>
            </a:r>
            <a:endParaRPr lang="en-US" sz="1200" dirty="0"/>
          </a:p>
          <a:p>
            <a:pPr algn="ctr" indent="0" marL="0">
              <a:buNone/>
            </a:pPr>
            <a:r>
              <a:rPr lang="en-US" sz="850" dirty="0">
                <a:solidFill>
                  <a:srgbClr val="0F766E"/>
                </a:solidFill>
                <a:latin typeface="Plus Jakarta Sans" pitchFamily="34" charset="0"/>
                <a:ea typeface="Plus Jakarta Sans" pitchFamily="34" charset="-122"/>
                <a:cs typeface="Plus Jakarta Sans" pitchFamily="34" charset="-120"/>
              </a:rPr>
              <a:t>governed tools</a:t>
            </a:r>
            <a:endParaRPr lang="en-US" sz="1200" dirty="0"/>
          </a:p>
        </p:txBody>
      </p:sp>
      <p:sp>
        <p:nvSpPr>
          <p:cNvPr id="21" name="Shape 19"/>
          <p:cNvSpPr/>
          <p:nvPr/>
        </p:nvSpPr>
        <p:spPr>
          <a:xfrm>
            <a:off x="9263525" y="1837944"/>
            <a:ext cx="0" cy="4425696"/>
          </a:xfrm>
          <a:prstGeom prst="line">
            <a:avLst/>
          </a:prstGeom>
          <a:noFill/>
          <a:ln w="12700">
            <a:solidFill>
              <a:srgbClr val="CBD5E1"/>
            </a:solidFill>
            <a:prstDash val="dash"/>
          </a:ln>
        </p:spPr>
      </p:sp>
      <p:sp>
        <p:nvSpPr>
          <p:cNvPr id="22" name="Shape 20"/>
          <p:cNvSpPr/>
          <p:nvPr/>
        </p:nvSpPr>
        <p:spPr>
          <a:xfrm>
            <a:off x="10101507" y="1325880"/>
            <a:ext cx="1493085" cy="512064"/>
          </a:xfrm>
          <a:prstGeom prst="roundRect">
            <a:avLst>
              <a:gd name="adj" fmla="val 10714"/>
            </a:avLst>
          </a:prstGeom>
          <a:solidFill>
            <a:srgbClr val="F1F5F9"/>
          </a:solidFill>
          <a:ln w="9525">
            <a:solidFill>
              <a:srgbClr val="CBD5E1"/>
            </a:solidFill>
            <a:prstDash val="solid"/>
          </a:ln>
        </p:spPr>
      </p:sp>
      <p:sp>
        <p:nvSpPr>
          <p:cNvPr id="23" name="Text 21"/>
          <p:cNvSpPr txBox="1"/>
          <p:nvPr/>
        </p:nvSpPr>
        <p:spPr>
          <a:xfrm>
            <a:off x="10128939"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Systems &amp; MDM</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systems of record</a:t>
            </a:r>
            <a:endParaRPr lang="en-US" sz="1200" dirty="0"/>
          </a:p>
        </p:txBody>
      </p:sp>
      <p:sp>
        <p:nvSpPr>
          <p:cNvPr id="24" name="Shape 22"/>
          <p:cNvSpPr/>
          <p:nvPr/>
        </p:nvSpPr>
        <p:spPr>
          <a:xfrm>
            <a:off x="10848050" y="1837944"/>
            <a:ext cx="0" cy="4425696"/>
          </a:xfrm>
          <a:prstGeom prst="line">
            <a:avLst/>
          </a:prstGeom>
          <a:noFill/>
          <a:ln w="12700">
            <a:solidFill>
              <a:srgbClr val="CBD5E1"/>
            </a:solidFill>
            <a:prstDash val="dash"/>
          </a:ln>
        </p:spPr>
      </p:sp>
      <p:sp>
        <p:nvSpPr>
          <p:cNvPr id="25" name="Shape 23"/>
          <p:cNvSpPr/>
          <p:nvPr/>
        </p:nvSpPr>
        <p:spPr>
          <a:xfrm flipH="1">
            <a:off x="2980291" y="2130552"/>
            <a:ext cx="7812895" cy="0"/>
          </a:xfrm>
          <a:prstGeom prst="line">
            <a:avLst/>
          </a:prstGeom>
          <a:noFill/>
          <a:ln w="15875">
            <a:solidFill>
              <a:srgbClr val="0369A1"/>
            </a:solidFill>
            <a:prstDash val="solid"/>
            <a:tailEnd type="triangle"/>
          </a:ln>
        </p:spPr>
      </p:sp>
      <p:sp>
        <p:nvSpPr>
          <p:cNvPr id="26" name="Text 24"/>
          <p:cNvSpPr txBox="1"/>
          <p:nvPr/>
        </p:nvSpPr>
        <p:spPr>
          <a:xfrm>
            <a:off x="2925427" y="1924812"/>
            <a:ext cx="7922623"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CRM event: verbal win</a:t>
            </a:r>
            <a:endParaRPr lang="en-US" sz="900" dirty="0"/>
          </a:p>
        </p:txBody>
      </p:sp>
      <p:sp>
        <p:nvSpPr>
          <p:cNvPr id="27" name="Shape 25"/>
          <p:cNvSpPr/>
          <p:nvPr/>
        </p:nvSpPr>
        <p:spPr>
          <a:xfrm>
            <a:off x="2980291" y="2369910"/>
            <a:ext cx="1474797" cy="0"/>
          </a:xfrm>
          <a:prstGeom prst="line">
            <a:avLst/>
          </a:prstGeom>
          <a:noFill/>
          <a:ln w="15875">
            <a:solidFill>
              <a:srgbClr val="0369A1"/>
            </a:solidFill>
            <a:prstDash val="solid"/>
            <a:tailEnd type="triangle"/>
          </a:ln>
        </p:spPr>
      </p:sp>
      <p:sp>
        <p:nvSpPr>
          <p:cNvPr id="28" name="Text 26"/>
          <p:cNvSpPr txBox="1"/>
          <p:nvPr/>
        </p:nvSpPr>
        <p:spPr>
          <a:xfrm>
            <a:off x="2346089" y="2164170"/>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A2A: resolve entity, check independence</a:t>
            </a:r>
            <a:endParaRPr lang="en-US" sz="900" dirty="0"/>
          </a:p>
        </p:txBody>
      </p:sp>
      <p:sp>
        <p:nvSpPr>
          <p:cNvPr id="29" name="Shape 27"/>
          <p:cNvSpPr/>
          <p:nvPr/>
        </p:nvSpPr>
        <p:spPr>
          <a:xfrm>
            <a:off x="4564815" y="2609267"/>
            <a:ext cx="1474797" cy="0"/>
          </a:xfrm>
          <a:prstGeom prst="line">
            <a:avLst/>
          </a:prstGeom>
          <a:noFill/>
          <a:ln w="15875">
            <a:solidFill>
              <a:srgbClr val="0369A1"/>
            </a:solidFill>
            <a:prstDash val="solid"/>
            <a:tailEnd type="triangle"/>
          </a:ln>
        </p:spPr>
      </p:sp>
      <p:sp>
        <p:nvSpPr>
          <p:cNvPr id="30" name="Text 28"/>
          <p:cNvSpPr txBox="1"/>
          <p:nvPr/>
        </p:nvSpPr>
        <p:spPr>
          <a:xfrm>
            <a:off x="3930614" y="2403527"/>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3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MCP calls with delegated token</a:t>
            </a:r>
            <a:endParaRPr lang="en-US" sz="900" dirty="0"/>
          </a:p>
        </p:txBody>
      </p:sp>
      <p:sp>
        <p:nvSpPr>
          <p:cNvPr id="31" name="Shape 29"/>
          <p:cNvSpPr/>
          <p:nvPr/>
        </p:nvSpPr>
        <p:spPr>
          <a:xfrm>
            <a:off x="6149340" y="2848625"/>
            <a:ext cx="3059321" cy="0"/>
          </a:xfrm>
          <a:prstGeom prst="line">
            <a:avLst/>
          </a:prstGeom>
          <a:noFill/>
          <a:ln w="15875">
            <a:solidFill>
              <a:srgbClr val="0369A1"/>
            </a:solidFill>
            <a:prstDash val="solid"/>
            <a:tailEnd type="triangle"/>
          </a:ln>
        </p:spPr>
      </p:sp>
      <p:sp>
        <p:nvSpPr>
          <p:cNvPr id="32" name="Text 30"/>
          <p:cNvSpPr txBox="1"/>
          <p:nvPr/>
        </p:nvSpPr>
        <p:spPr>
          <a:xfrm>
            <a:off x="6094476" y="2642885"/>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4  </a:t>
            </a:r>
            <a:r>
              <a:rPr lang="en-US" sz="900" dirty="0">
                <a:solidFill>
                  <a:srgbClr val="0F172A"/>
                </a:solidFill>
                <a:latin typeface="Plus Jakarta Sans" pitchFamily="34" charset="0"/>
                <a:ea typeface="Plus Jakarta Sans" pitchFamily="34" charset="-122"/>
                <a:cs typeface="Plus Jakarta Sans" pitchFamily="34" charset="-120"/>
              </a:rPr>
              <a:t>Allow read scopes and forward</a:t>
            </a:r>
            <a:endParaRPr lang="en-US" sz="900" dirty="0"/>
          </a:p>
        </p:txBody>
      </p:sp>
      <p:sp>
        <p:nvSpPr>
          <p:cNvPr id="33" name="Shape 31"/>
          <p:cNvSpPr/>
          <p:nvPr/>
        </p:nvSpPr>
        <p:spPr>
          <a:xfrm>
            <a:off x="9318389" y="3087983"/>
            <a:ext cx="1474797" cy="0"/>
          </a:xfrm>
          <a:prstGeom prst="line">
            <a:avLst/>
          </a:prstGeom>
          <a:noFill/>
          <a:ln w="15875">
            <a:solidFill>
              <a:srgbClr val="0369A1"/>
            </a:solidFill>
            <a:prstDash val="solid"/>
            <a:tailEnd type="triangle"/>
          </a:ln>
        </p:spPr>
      </p:sp>
      <p:sp>
        <p:nvSpPr>
          <p:cNvPr id="34" name="Text 32"/>
          <p:cNvSpPr txBox="1"/>
          <p:nvPr/>
        </p:nvSpPr>
        <p:spPr>
          <a:xfrm>
            <a:off x="8684187" y="2882243"/>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5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Query MDM hierarchy &amp; restricted list</a:t>
            </a:r>
            <a:endParaRPr lang="en-US" sz="900" dirty="0"/>
          </a:p>
        </p:txBody>
      </p:sp>
      <p:sp>
        <p:nvSpPr>
          <p:cNvPr id="35" name="Shape 33"/>
          <p:cNvSpPr/>
          <p:nvPr/>
        </p:nvSpPr>
        <p:spPr>
          <a:xfrm flipH="1">
            <a:off x="4564815" y="3327340"/>
            <a:ext cx="6228370" cy="0"/>
          </a:xfrm>
          <a:prstGeom prst="line">
            <a:avLst/>
          </a:prstGeom>
          <a:noFill/>
          <a:ln w="15875">
            <a:solidFill>
              <a:srgbClr val="64748B"/>
            </a:solidFill>
            <a:prstDash val="dash"/>
            <a:tailEnd type="triangle"/>
          </a:ln>
        </p:spPr>
      </p:sp>
      <p:sp>
        <p:nvSpPr>
          <p:cNvPr id="36" name="Text 34"/>
          <p:cNvSpPr txBox="1"/>
          <p:nvPr/>
        </p:nvSpPr>
        <p:spPr>
          <a:xfrm>
            <a:off x="4509951" y="3121600"/>
            <a:ext cx="6338098"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Golden record: affiliate of audit client</a:t>
            </a:r>
            <a:endParaRPr lang="en-US" sz="900" dirty="0"/>
          </a:p>
        </p:txBody>
      </p:sp>
      <p:sp>
        <p:nvSpPr>
          <p:cNvPr id="37" name="Shape 35"/>
          <p:cNvSpPr/>
          <p:nvPr/>
        </p:nvSpPr>
        <p:spPr>
          <a:xfrm>
            <a:off x="4564815" y="3566698"/>
            <a:ext cx="3059321" cy="0"/>
          </a:xfrm>
          <a:prstGeom prst="line">
            <a:avLst/>
          </a:prstGeom>
          <a:noFill/>
          <a:ln w="15875">
            <a:solidFill>
              <a:srgbClr val="0369A1"/>
            </a:solidFill>
            <a:prstDash val="solid"/>
            <a:tailEnd type="triangle"/>
          </a:ln>
        </p:spPr>
      </p:sp>
      <p:sp>
        <p:nvSpPr>
          <p:cNvPr id="38" name="Text 36"/>
          <p:cNvSpPr txBox="1"/>
          <p:nvPr/>
        </p:nvSpPr>
        <p:spPr>
          <a:xfrm>
            <a:off x="4509951" y="3360958"/>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Summarize findings (private SLM)</a:t>
            </a:r>
            <a:endParaRPr lang="en-US" sz="900" dirty="0"/>
          </a:p>
        </p:txBody>
      </p:sp>
      <p:sp>
        <p:nvSpPr>
          <p:cNvPr id="39" name="Shape 37"/>
          <p:cNvSpPr/>
          <p:nvPr/>
        </p:nvSpPr>
        <p:spPr>
          <a:xfrm flipH="1">
            <a:off x="1395766" y="3806056"/>
            <a:ext cx="3059321" cy="0"/>
          </a:xfrm>
          <a:prstGeom prst="line">
            <a:avLst/>
          </a:prstGeom>
          <a:noFill/>
          <a:ln w="15875">
            <a:solidFill>
              <a:srgbClr val="0369A1"/>
            </a:solidFill>
            <a:prstDash val="solid"/>
            <a:tailEnd type="triangle"/>
          </a:ln>
        </p:spPr>
      </p:sp>
      <p:sp>
        <p:nvSpPr>
          <p:cNvPr id="40" name="Text 38"/>
          <p:cNvSpPr txBox="1"/>
          <p:nvPr/>
        </p:nvSpPr>
        <p:spPr>
          <a:xfrm>
            <a:off x="1340902" y="3600316"/>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Tier 1 review task to Risk</a:t>
            </a:r>
            <a:endParaRPr lang="en-US" sz="900" dirty="0"/>
          </a:p>
        </p:txBody>
      </p:sp>
      <p:sp>
        <p:nvSpPr>
          <p:cNvPr id="41" name="Shape 39"/>
          <p:cNvSpPr/>
          <p:nvPr/>
        </p:nvSpPr>
        <p:spPr>
          <a:xfrm>
            <a:off x="1395766" y="4045413"/>
            <a:ext cx="1474797" cy="0"/>
          </a:xfrm>
          <a:prstGeom prst="line">
            <a:avLst/>
          </a:prstGeom>
          <a:noFill/>
          <a:ln w="15875">
            <a:solidFill>
              <a:srgbClr val="0369A1"/>
            </a:solidFill>
            <a:prstDash val="solid"/>
            <a:tailEnd type="triangle"/>
          </a:ln>
        </p:spPr>
      </p:sp>
      <p:sp>
        <p:nvSpPr>
          <p:cNvPr id="42" name="Text 40"/>
          <p:cNvSpPr txBox="1"/>
          <p:nvPr/>
        </p:nvSpPr>
        <p:spPr>
          <a:xfrm>
            <a:off x="761565" y="3839673"/>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9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Risk approves with a condition</a:t>
            </a:r>
            <a:endParaRPr lang="en-US" sz="900" dirty="0"/>
          </a:p>
        </p:txBody>
      </p:sp>
      <p:sp>
        <p:nvSpPr>
          <p:cNvPr id="43" name="Shape 41"/>
          <p:cNvSpPr/>
          <p:nvPr/>
        </p:nvSpPr>
        <p:spPr>
          <a:xfrm>
            <a:off x="2980291" y="4284771"/>
            <a:ext cx="1474797" cy="0"/>
          </a:xfrm>
          <a:prstGeom prst="line">
            <a:avLst/>
          </a:prstGeom>
          <a:noFill/>
          <a:ln w="15875">
            <a:solidFill>
              <a:srgbClr val="0369A1"/>
            </a:solidFill>
            <a:prstDash val="solid"/>
            <a:tailEnd type="triangle"/>
          </a:ln>
        </p:spPr>
      </p:sp>
      <p:sp>
        <p:nvSpPr>
          <p:cNvPr id="44" name="Text 42"/>
          <p:cNvSpPr txBox="1"/>
          <p:nvPr/>
        </p:nvSpPr>
        <p:spPr>
          <a:xfrm>
            <a:off x="2346089" y="4079031"/>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10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A2A: draft letter, price, staff</a:t>
            </a:r>
            <a:endParaRPr lang="en-US" sz="900" dirty="0"/>
          </a:p>
        </p:txBody>
      </p:sp>
      <p:sp>
        <p:nvSpPr>
          <p:cNvPr id="45" name="Shape 43"/>
          <p:cNvSpPr/>
          <p:nvPr/>
        </p:nvSpPr>
        <p:spPr>
          <a:xfrm>
            <a:off x="4564815" y="4524128"/>
            <a:ext cx="3059321" cy="0"/>
          </a:xfrm>
          <a:prstGeom prst="line">
            <a:avLst/>
          </a:prstGeom>
          <a:noFill/>
          <a:ln w="15875">
            <a:solidFill>
              <a:srgbClr val="0369A1"/>
            </a:solidFill>
            <a:prstDash val="solid"/>
            <a:tailEnd type="triangle"/>
          </a:ln>
        </p:spPr>
      </p:sp>
      <p:sp>
        <p:nvSpPr>
          <p:cNvPr id="46" name="Text 44"/>
          <p:cNvSpPr txBox="1"/>
          <p:nvPr/>
        </p:nvSpPr>
        <p:spPr>
          <a:xfrm>
            <a:off x="4509951" y="4318388"/>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11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Draft letter (frontier, PII masked)</a:t>
            </a:r>
            <a:endParaRPr lang="en-US" sz="900" dirty="0"/>
          </a:p>
        </p:txBody>
      </p:sp>
      <p:sp>
        <p:nvSpPr>
          <p:cNvPr id="47" name="Shape 45"/>
          <p:cNvSpPr/>
          <p:nvPr/>
        </p:nvSpPr>
        <p:spPr>
          <a:xfrm>
            <a:off x="4564815" y="4763486"/>
            <a:ext cx="4643846" cy="0"/>
          </a:xfrm>
          <a:prstGeom prst="line">
            <a:avLst/>
          </a:prstGeom>
          <a:noFill/>
          <a:ln w="15875">
            <a:solidFill>
              <a:srgbClr val="0369A1"/>
            </a:solidFill>
            <a:prstDash val="solid"/>
            <a:tailEnd type="triangle"/>
          </a:ln>
        </p:spPr>
      </p:sp>
      <p:sp>
        <p:nvSpPr>
          <p:cNvPr id="48" name="Text 46"/>
          <p:cNvSpPr txBox="1"/>
          <p:nvPr/>
        </p:nvSpPr>
        <p:spPr>
          <a:xfrm>
            <a:off x="4509951" y="4557746"/>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Read rates, actuals, availability</a:t>
            </a:r>
            <a:endParaRPr lang="en-US" sz="900" dirty="0"/>
          </a:p>
        </p:txBody>
      </p:sp>
      <p:sp>
        <p:nvSpPr>
          <p:cNvPr id="49" name="Shape 47"/>
          <p:cNvSpPr/>
          <p:nvPr/>
        </p:nvSpPr>
        <p:spPr>
          <a:xfrm flipH="1">
            <a:off x="1395766" y="5002844"/>
            <a:ext cx="3059321" cy="0"/>
          </a:xfrm>
          <a:prstGeom prst="line">
            <a:avLst/>
          </a:prstGeom>
          <a:noFill/>
          <a:ln w="15875">
            <a:solidFill>
              <a:srgbClr val="0369A1"/>
            </a:solidFill>
            <a:prstDash val="solid"/>
            <a:tailEnd type="triangle"/>
          </a:ln>
        </p:spPr>
      </p:sp>
      <p:sp>
        <p:nvSpPr>
          <p:cNvPr id="50" name="Text 48"/>
          <p:cNvSpPr txBox="1"/>
          <p:nvPr/>
        </p:nvSpPr>
        <p:spPr>
          <a:xfrm>
            <a:off x="1340902" y="4797104"/>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13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Letter, budget and team for review</a:t>
            </a:r>
            <a:endParaRPr lang="en-US" sz="900" dirty="0"/>
          </a:p>
        </p:txBody>
      </p:sp>
      <p:sp>
        <p:nvSpPr>
          <p:cNvPr id="51" name="Shape 49"/>
          <p:cNvSpPr/>
          <p:nvPr/>
        </p:nvSpPr>
        <p:spPr>
          <a:xfrm>
            <a:off x="1395766" y="5242201"/>
            <a:ext cx="4643846" cy="0"/>
          </a:xfrm>
          <a:prstGeom prst="line">
            <a:avLst/>
          </a:prstGeom>
          <a:noFill/>
          <a:ln w="15875">
            <a:solidFill>
              <a:srgbClr val="0369A1"/>
            </a:solidFill>
            <a:prstDash val="solid"/>
            <a:tailEnd type="triangle"/>
          </a:ln>
        </p:spPr>
      </p:sp>
      <p:sp>
        <p:nvSpPr>
          <p:cNvPr id="52" name="Text 50"/>
          <p:cNvSpPr txBox="1"/>
          <p:nvPr/>
        </p:nvSpPr>
        <p:spPr>
          <a:xfrm>
            <a:off x="1340902" y="5036461"/>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14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Partner approves (step-up MFA)</a:t>
            </a:r>
            <a:endParaRPr lang="en-US" sz="900" dirty="0"/>
          </a:p>
        </p:txBody>
      </p:sp>
      <p:sp>
        <p:nvSpPr>
          <p:cNvPr id="53" name="Shape 51"/>
          <p:cNvSpPr/>
          <p:nvPr/>
        </p:nvSpPr>
        <p:spPr>
          <a:xfrm>
            <a:off x="2980291" y="5481559"/>
            <a:ext cx="3059321" cy="0"/>
          </a:xfrm>
          <a:prstGeom prst="line">
            <a:avLst/>
          </a:prstGeom>
          <a:noFill/>
          <a:ln w="15875">
            <a:solidFill>
              <a:srgbClr val="0369A1"/>
            </a:solidFill>
            <a:prstDash val="solid"/>
            <a:tailEnd type="triangle"/>
          </a:ln>
        </p:spPr>
      </p:sp>
      <p:sp>
        <p:nvSpPr>
          <p:cNvPr id="54" name="Text 52"/>
          <p:cNvSpPr txBox="1"/>
          <p:nvPr/>
        </p:nvSpPr>
        <p:spPr>
          <a:xfrm>
            <a:off x="2925427" y="5275819"/>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15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Policy check: cleared and approved?</a:t>
            </a:r>
            <a:endParaRPr lang="en-US" sz="900" dirty="0"/>
          </a:p>
        </p:txBody>
      </p:sp>
      <p:sp>
        <p:nvSpPr>
          <p:cNvPr id="55" name="Shape 53"/>
          <p:cNvSpPr/>
          <p:nvPr/>
        </p:nvSpPr>
        <p:spPr>
          <a:xfrm>
            <a:off x="6149340" y="5720917"/>
            <a:ext cx="3059321" cy="0"/>
          </a:xfrm>
          <a:prstGeom prst="line">
            <a:avLst/>
          </a:prstGeom>
          <a:noFill/>
          <a:ln w="15875">
            <a:solidFill>
              <a:srgbClr val="0369A1"/>
            </a:solidFill>
            <a:prstDash val="solid"/>
            <a:tailEnd type="triangle"/>
          </a:ln>
        </p:spPr>
      </p:sp>
      <p:sp>
        <p:nvSpPr>
          <p:cNvPr id="56" name="Text 54"/>
          <p:cNvSpPr txBox="1"/>
          <p:nvPr/>
        </p:nvSpPr>
        <p:spPr>
          <a:xfrm>
            <a:off x="6094476" y="5515177"/>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Allow gated SAP write tools</a:t>
            </a:r>
            <a:endParaRPr lang="en-US" sz="900" dirty="0"/>
          </a:p>
        </p:txBody>
      </p:sp>
      <p:sp>
        <p:nvSpPr>
          <p:cNvPr id="57" name="Shape 55"/>
          <p:cNvSpPr/>
          <p:nvPr/>
        </p:nvSpPr>
        <p:spPr>
          <a:xfrm>
            <a:off x="9318389" y="5960274"/>
            <a:ext cx="1474797" cy="0"/>
          </a:xfrm>
          <a:prstGeom prst="line">
            <a:avLst/>
          </a:prstGeom>
          <a:noFill/>
          <a:ln w="15875">
            <a:solidFill>
              <a:srgbClr val="0369A1"/>
            </a:solidFill>
            <a:prstDash val="solid"/>
            <a:tailEnd type="triangle"/>
          </a:ln>
        </p:spPr>
      </p:sp>
      <p:sp>
        <p:nvSpPr>
          <p:cNvPr id="58" name="Text 56"/>
          <p:cNvSpPr txBox="1"/>
          <p:nvPr/>
        </p:nvSpPr>
        <p:spPr>
          <a:xfrm>
            <a:off x="8684187" y="5754534"/>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Create project, WBS, billing plan</a:t>
            </a:r>
            <a:endParaRPr lang="en-US" sz="900" dirty="0"/>
          </a:p>
        </p:txBody>
      </p:sp>
      <p:sp>
        <p:nvSpPr>
          <p:cNvPr id="59" name="Shape 57"/>
          <p:cNvSpPr/>
          <p:nvPr/>
        </p:nvSpPr>
        <p:spPr>
          <a:xfrm flipH="1">
            <a:off x="1395766" y="6199632"/>
            <a:ext cx="1474797" cy="0"/>
          </a:xfrm>
          <a:prstGeom prst="line">
            <a:avLst/>
          </a:prstGeom>
          <a:noFill/>
          <a:ln w="15875">
            <a:solidFill>
              <a:srgbClr val="0369A1"/>
            </a:solidFill>
            <a:prstDash val="solid"/>
            <a:tailEnd type="triangle"/>
          </a:ln>
        </p:spPr>
      </p:sp>
      <p:sp>
        <p:nvSpPr>
          <p:cNvPr id="60" name="Text 58"/>
          <p:cNvSpPr txBox="1"/>
          <p:nvPr/>
        </p:nvSpPr>
        <p:spPr>
          <a:xfrm>
            <a:off x="761565" y="5993892"/>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Launch summary and charge codes</a:t>
            </a:r>
            <a:endParaRPr lang="en-US" sz="900" dirty="0"/>
          </a:p>
        </p:txBody>
      </p:sp>
      <p:sp>
        <p:nvSpPr>
          <p:cNvPr id="61" name="Text 59"/>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Every hop emits an OpenTelemetry span and an audit event tied to the engagement ID. Tokens are metered and evals sampled. Endnotes 26, 27, 92, 94.</a:t>
            </a:r>
            <a:endParaRPr lang="en-US" sz="850" dirty="0"/>
          </a:p>
        </p:txBody>
      </p:sp>
      <p:sp>
        <p:nvSpPr>
          <p:cNvPr id="62" name="Text 60"/>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34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How the components work together in Maya’s day</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34: How the components work together in Maya’s day</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