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86" r:id="rId32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32" Type="http://schemas.openxmlformats.org/officeDocument/2006/relationships/slide" Target="slides/slide31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deck/notices.html#permission" TargetMode="External"/></Relationship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Walk the six stages left to right. For each, point to the human step (amber), the agent and its autonomy tier (blue), and the governed path underneath: every agent reaches its system of record only through the control plane and a governed MCP tool or API.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Verbal win: the CRM event starts the Launch Orchestrator, which posts a launch plan to the engagement manager.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Accept client: the Entity Resolution agent matches the client to its MDM golden record and corporate hierarchy (read-only).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Risk clearance: the Conflicts &amp; Independence agent assembles findings and precedent. Risk &amp; Quality decides (Tier 1).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Scope &amp; price: the letter is drafted from approved clauses. The budget comes from SAP rate cards and Snowflake actuals. The manager edits.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Staff team: a proposal from Workday skills and availability plus a yes/no independence-clearance flag. The manager confirms.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Approve &amp; set up: partner approval and client signature open the gate. Only then does the Setup agent write to SAP S/4HANA (Tier 3, policy-gated).</a:t>
            </a:r>
          </a:p>
          <a:p>
            <a:pPr>
              <a:spcAft>
                <a:spcPts val="600"/>
              </a:spcAft>
            </a:pPr>
            <a:r>
              <a:rPr lang="en-US" dirty="0"/>
              <a:t>The outcome to land: verbal win to ready-to-charge in about two days instead of two weeks (illustrative), with every independence decision made by a person, before work starts, with evidence attached.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31,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5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31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USE CASE 1  •  AT A GLANCE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Each launch stage and the systems it touches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1188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STAGE</a:t>
            </a:r>
            <a:endParaRPr lang="en-US" sz="9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11680"/>
            <a:ext cx="11887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PEOPLE</a:t>
            </a:r>
            <a:endParaRPr lang="en-US" sz="9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542032"/>
            <a:ext cx="1188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AGENT</a:t>
            </a:r>
            <a:endParaRPr lang="en-US" sz="9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593592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CONTROL PLANE</a:t>
            </a:r>
            <a:endParaRPr lang="en-US" sz="9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325112"/>
            <a:ext cx="1188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MCP / API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965192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SYSTEM OF RECORD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605272"/>
            <a:ext cx="1188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OUTCOME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764792" y="1325880"/>
            <a:ext cx="1697736" cy="566928"/>
          </a:xfrm>
          <a:prstGeom prst="chevron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Verbal win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1856232" y="2011680"/>
            <a:ext cx="1496568" cy="402336"/>
          </a:xfrm>
          <a:prstGeom prst="roundRect">
            <a:avLst>
              <a:gd name="adj" fmla="val 13636"/>
            </a:avLst>
          </a:prstGeom>
          <a:solidFill>
            <a:srgbClr val="FFFBEB"/>
          </a:solidFill>
          <a:ln w="9525">
            <a:solidFill>
              <a:srgbClr val="FDE68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901952" y="2011680"/>
            <a:ext cx="14051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Manager sees launch plan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1856232" y="2542032"/>
            <a:ext cx="1496568" cy="822960"/>
          </a:xfrm>
          <a:prstGeom prst="roundRect">
            <a:avLst>
              <a:gd name="adj" fmla="val 8889"/>
            </a:avLst>
          </a:prstGeom>
          <a:solidFill>
            <a:srgbClr val="F0F9FF"/>
          </a:solidFill>
          <a:ln w="9525">
            <a:solidFill>
              <a:srgbClr val="BAE6FD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1901952" y="2542032"/>
            <a:ext cx="14051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Launch Orchestrator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Supervisor • Tier 2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604516" y="3383280"/>
            <a:ext cx="0" cy="19202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2604516" y="4069080"/>
            <a:ext cx="0" cy="23774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18" name="Text 16"/>
          <p:cNvSpPr/>
          <p:nvPr/>
        </p:nvSpPr>
        <p:spPr>
          <a:xfrm>
            <a:off x="1856232" y="4325112"/>
            <a:ext cx="1496568" cy="420624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CRM MCP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604516" y="4764024"/>
            <a:ext cx="0" cy="182880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20" name="Text 18"/>
          <p:cNvSpPr/>
          <p:nvPr/>
        </p:nvSpPr>
        <p:spPr>
          <a:xfrm>
            <a:off x="1856232" y="4965192"/>
            <a:ext cx="149656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CRM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407664" y="1325880"/>
            <a:ext cx="1697736" cy="566928"/>
          </a:xfrm>
          <a:prstGeom prst="chevron">
            <a:avLst/>
          </a:prstGeom>
          <a:solidFill>
            <a:srgbClr val="0284C7"/>
          </a:solidFill>
          <a:ln>
            <a:solidFill>
              <a:srgbClr val="0284C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Accept client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499104" y="2011680"/>
            <a:ext cx="1496568" cy="402336"/>
          </a:xfrm>
          <a:prstGeom prst="roundRect">
            <a:avLst>
              <a:gd name="adj" fmla="val 13636"/>
            </a:avLst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3544824" y="2011680"/>
            <a:ext cx="14051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No human step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499104" y="2542032"/>
            <a:ext cx="1496568" cy="822960"/>
          </a:xfrm>
          <a:prstGeom prst="roundRect">
            <a:avLst>
              <a:gd name="adj" fmla="val 8889"/>
            </a:avLst>
          </a:prstGeom>
          <a:solidFill>
            <a:srgbClr val="F0F9FF"/>
          </a:solidFill>
          <a:ln w="9525">
            <a:solidFill>
              <a:srgbClr val="BAE6FD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25" name="Text 23"/>
          <p:cNvSpPr txBox="1"/>
          <p:nvPr/>
        </p:nvSpPr>
        <p:spPr>
          <a:xfrm>
            <a:off x="3544824" y="2542032"/>
            <a:ext cx="14051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Entity Resolution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2 • read-only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247388" y="3383280"/>
            <a:ext cx="0" cy="19202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27" name="Shape 25"/>
          <p:cNvSpPr/>
          <p:nvPr/>
        </p:nvSpPr>
        <p:spPr>
          <a:xfrm>
            <a:off x="4247388" y="4069080"/>
            <a:ext cx="0" cy="23774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28" name="Text 26"/>
          <p:cNvSpPr/>
          <p:nvPr/>
        </p:nvSpPr>
        <p:spPr>
          <a:xfrm>
            <a:off x="3499104" y="4325112"/>
            <a:ext cx="1496568" cy="420624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MDM MCP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247388" y="4764024"/>
            <a:ext cx="0" cy="182880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30" name="Text 28"/>
          <p:cNvSpPr/>
          <p:nvPr/>
        </p:nvSpPr>
        <p:spPr>
          <a:xfrm>
            <a:off x="3499104" y="4965192"/>
            <a:ext cx="149656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Client master (MDM)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050536" y="1325880"/>
            <a:ext cx="1697736" cy="566928"/>
          </a:xfrm>
          <a:prstGeom prst="chevron">
            <a:avLst/>
          </a:prstGeom>
          <a:solidFill>
            <a:srgbClr val="0369A1"/>
          </a:solidFill>
          <a:ln>
            <a:solidFill>
              <a:srgbClr val="0369A1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Risk clearance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5141976" y="2011680"/>
            <a:ext cx="1496568" cy="402336"/>
          </a:xfrm>
          <a:prstGeom prst="roundRect">
            <a:avLst>
              <a:gd name="adj" fmla="val 13636"/>
            </a:avLst>
          </a:prstGeom>
          <a:solidFill>
            <a:srgbClr val="FFFBEB"/>
          </a:solidFill>
          <a:ln w="9525">
            <a:solidFill>
              <a:srgbClr val="FDE68A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5187696" y="2011680"/>
            <a:ext cx="14051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Risk decides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5141976" y="2542032"/>
            <a:ext cx="1496568" cy="822960"/>
          </a:xfrm>
          <a:prstGeom prst="roundRect">
            <a:avLst>
              <a:gd name="adj" fmla="val 8889"/>
            </a:avLst>
          </a:prstGeom>
          <a:solidFill>
            <a:srgbClr val="F0F9FF"/>
          </a:solidFill>
          <a:ln w="9525">
            <a:solidFill>
              <a:srgbClr val="BAE6FD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35" name="Text 33"/>
          <p:cNvSpPr txBox="1"/>
          <p:nvPr/>
        </p:nvSpPr>
        <p:spPr>
          <a:xfrm>
            <a:off x="5187696" y="2542032"/>
            <a:ext cx="14051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Conflicts &amp; Independence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1 • assist only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5890260" y="3383280"/>
            <a:ext cx="0" cy="19202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37" name="Shape 35"/>
          <p:cNvSpPr/>
          <p:nvPr/>
        </p:nvSpPr>
        <p:spPr>
          <a:xfrm>
            <a:off x="5890260" y="4069080"/>
            <a:ext cx="0" cy="23774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38" name="Text 36"/>
          <p:cNvSpPr/>
          <p:nvPr/>
        </p:nvSpPr>
        <p:spPr>
          <a:xfrm>
            <a:off x="5141976" y="4325112"/>
            <a:ext cx="1496568" cy="420624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Independence API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5890260" y="4764024"/>
            <a:ext cx="0" cy="182880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40" name="Text 38"/>
          <p:cNvSpPr/>
          <p:nvPr/>
        </p:nvSpPr>
        <p:spPr>
          <a:xfrm>
            <a:off x="5141976" y="4965192"/>
            <a:ext cx="149656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Independence system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6693408" y="1325880"/>
            <a:ext cx="1697736" cy="566928"/>
          </a:xfrm>
          <a:prstGeom prst="chevron">
            <a:avLst/>
          </a:prstGeom>
          <a:solidFill>
            <a:srgbClr val="075985"/>
          </a:solidFill>
          <a:ln>
            <a:solidFill>
              <a:srgbClr val="0759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Scope &amp; price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6784848" y="2011680"/>
            <a:ext cx="1496568" cy="402336"/>
          </a:xfrm>
          <a:prstGeom prst="roundRect">
            <a:avLst>
              <a:gd name="adj" fmla="val 13636"/>
            </a:avLst>
          </a:prstGeom>
          <a:solidFill>
            <a:srgbClr val="FFFBEB"/>
          </a:solidFill>
          <a:ln w="9525">
            <a:solidFill>
              <a:srgbClr val="FDE68A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6830568" y="2011680"/>
            <a:ext cx="14051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Manager edits letter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6784848" y="2542032"/>
            <a:ext cx="1496568" cy="822960"/>
          </a:xfrm>
          <a:prstGeom prst="roundRect">
            <a:avLst>
              <a:gd name="adj" fmla="val 8889"/>
            </a:avLst>
          </a:prstGeom>
          <a:solidFill>
            <a:srgbClr val="F0F9FF"/>
          </a:solidFill>
          <a:ln w="9525">
            <a:solidFill>
              <a:srgbClr val="BAE6FD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45" name="Text 43"/>
          <p:cNvSpPr txBox="1"/>
          <p:nvPr/>
        </p:nvSpPr>
        <p:spPr>
          <a:xfrm>
            <a:off x="6830568" y="2542032"/>
            <a:ext cx="14051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Scoping &amp; Pricing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1–2 • drafts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7533132" y="3383280"/>
            <a:ext cx="0" cy="19202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47" name="Shape 45"/>
          <p:cNvSpPr/>
          <p:nvPr/>
        </p:nvSpPr>
        <p:spPr>
          <a:xfrm>
            <a:off x="7533132" y="4069080"/>
            <a:ext cx="0" cy="23774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48" name="Text 46"/>
          <p:cNvSpPr/>
          <p:nvPr/>
        </p:nvSpPr>
        <p:spPr>
          <a:xfrm>
            <a:off x="6784848" y="4325112"/>
            <a:ext cx="1496568" cy="420624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Knowledge &amp; SAP MCP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7533132" y="4764024"/>
            <a:ext cx="0" cy="182880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50" name="Text 48"/>
          <p:cNvSpPr/>
          <p:nvPr/>
        </p:nvSpPr>
        <p:spPr>
          <a:xfrm>
            <a:off x="6784848" y="4965192"/>
            <a:ext cx="149656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DMS • SAP • Snowflake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8336280" y="1325880"/>
            <a:ext cx="1697736" cy="566928"/>
          </a:xfrm>
          <a:prstGeom prst="chevron">
            <a:avLst/>
          </a:prstGeom>
          <a:solidFill>
            <a:srgbClr val="0C4A6E"/>
          </a:solidFill>
          <a:ln>
            <a:solidFill>
              <a:srgbClr val="0C4A6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Staff team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8427720" y="2011680"/>
            <a:ext cx="1496568" cy="402336"/>
          </a:xfrm>
          <a:prstGeom prst="roundRect">
            <a:avLst>
              <a:gd name="adj" fmla="val 13636"/>
            </a:avLst>
          </a:prstGeom>
          <a:solidFill>
            <a:srgbClr val="FFFBEB"/>
          </a:solidFill>
          <a:ln w="9525">
            <a:solidFill>
              <a:srgbClr val="FDE68A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8473440" y="2011680"/>
            <a:ext cx="14051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Manager confirms</a:t>
            </a:r>
            <a:endParaRPr lang="en-US" sz="1050" dirty="0"/>
          </a:p>
        </p:txBody>
      </p:sp>
      <p:sp>
        <p:nvSpPr>
          <p:cNvPr id="54" name="Shape 52"/>
          <p:cNvSpPr/>
          <p:nvPr/>
        </p:nvSpPr>
        <p:spPr>
          <a:xfrm>
            <a:off x="8427720" y="2542032"/>
            <a:ext cx="1496568" cy="822960"/>
          </a:xfrm>
          <a:prstGeom prst="roundRect">
            <a:avLst>
              <a:gd name="adj" fmla="val 8889"/>
            </a:avLst>
          </a:prstGeom>
          <a:solidFill>
            <a:srgbClr val="F0F9FF"/>
          </a:solidFill>
          <a:ln w="9525">
            <a:solidFill>
              <a:srgbClr val="BAE6FD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55" name="Text 53"/>
          <p:cNvSpPr txBox="1"/>
          <p:nvPr/>
        </p:nvSpPr>
        <p:spPr>
          <a:xfrm>
            <a:off x="8473440" y="2542032"/>
            <a:ext cx="14051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Staffing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2 • proposes</a:t>
            </a:r>
            <a:endParaRPr lang="en-US" sz="1200" dirty="0"/>
          </a:p>
        </p:txBody>
      </p:sp>
      <p:sp>
        <p:nvSpPr>
          <p:cNvPr id="56" name="Shape 54"/>
          <p:cNvSpPr/>
          <p:nvPr/>
        </p:nvSpPr>
        <p:spPr>
          <a:xfrm>
            <a:off x="9176004" y="3383280"/>
            <a:ext cx="0" cy="19202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57" name="Shape 55"/>
          <p:cNvSpPr/>
          <p:nvPr/>
        </p:nvSpPr>
        <p:spPr>
          <a:xfrm>
            <a:off x="9176004" y="4069080"/>
            <a:ext cx="0" cy="23774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58" name="Text 56"/>
          <p:cNvSpPr/>
          <p:nvPr/>
        </p:nvSpPr>
        <p:spPr>
          <a:xfrm>
            <a:off x="8427720" y="4325112"/>
            <a:ext cx="1496568" cy="420624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Workday MCP</a:t>
            </a:r>
            <a:endParaRPr lang="en-US" sz="1100" dirty="0"/>
          </a:p>
        </p:txBody>
      </p:sp>
      <p:sp>
        <p:nvSpPr>
          <p:cNvPr id="59" name="Shape 57"/>
          <p:cNvSpPr/>
          <p:nvPr/>
        </p:nvSpPr>
        <p:spPr>
          <a:xfrm>
            <a:off x="9176004" y="4764024"/>
            <a:ext cx="0" cy="182880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60" name="Text 58"/>
          <p:cNvSpPr/>
          <p:nvPr/>
        </p:nvSpPr>
        <p:spPr>
          <a:xfrm>
            <a:off x="8427720" y="4965192"/>
            <a:ext cx="149656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Workday HCM</a:t>
            </a:r>
            <a:endParaRPr lang="en-US" sz="1100" dirty="0"/>
          </a:p>
        </p:txBody>
      </p:sp>
      <p:sp>
        <p:nvSpPr>
          <p:cNvPr id="61" name="Text 59"/>
          <p:cNvSpPr/>
          <p:nvPr/>
        </p:nvSpPr>
        <p:spPr>
          <a:xfrm>
            <a:off x="9979152" y="1325880"/>
            <a:ext cx="1697736" cy="566928"/>
          </a:xfrm>
          <a:prstGeom prst="chevron">
            <a:avLst/>
          </a:prstGeom>
          <a:solidFill>
            <a:srgbClr val="082F49"/>
          </a:solidFill>
          <a:ln>
            <a:solidFill>
              <a:srgbClr val="082F4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Approve &amp;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set up</a:t>
            </a:r>
            <a:endParaRPr lang="en-US" sz="1200" dirty="0"/>
          </a:p>
        </p:txBody>
      </p:sp>
      <p:sp>
        <p:nvSpPr>
          <p:cNvPr id="62" name="Shape 60"/>
          <p:cNvSpPr/>
          <p:nvPr/>
        </p:nvSpPr>
        <p:spPr>
          <a:xfrm>
            <a:off x="10070592" y="2011680"/>
            <a:ext cx="1496568" cy="402336"/>
          </a:xfrm>
          <a:prstGeom prst="roundRect">
            <a:avLst>
              <a:gd name="adj" fmla="val 13636"/>
            </a:avLst>
          </a:prstGeom>
          <a:solidFill>
            <a:srgbClr val="FFFBEB"/>
          </a:solidFill>
          <a:ln w="9525">
            <a:solidFill>
              <a:srgbClr val="FDE68A"/>
            </a:solidFill>
            <a:prstDash val="solid"/>
          </a:ln>
        </p:spPr>
      </p:sp>
      <p:sp>
        <p:nvSpPr>
          <p:cNvPr id="63" name="Text 61"/>
          <p:cNvSpPr txBox="1"/>
          <p:nvPr/>
        </p:nvSpPr>
        <p:spPr>
          <a:xfrm>
            <a:off x="10116312" y="2011680"/>
            <a:ext cx="14051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Partner approves • client signs</a:t>
            </a:r>
            <a:endParaRPr lang="en-US" sz="1050" dirty="0"/>
          </a:p>
        </p:txBody>
      </p:sp>
      <p:sp>
        <p:nvSpPr>
          <p:cNvPr id="64" name="Shape 62"/>
          <p:cNvSpPr/>
          <p:nvPr/>
        </p:nvSpPr>
        <p:spPr>
          <a:xfrm>
            <a:off x="10070592" y="2542032"/>
            <a:ext cx="1496568" cy="822960"/>
          </a:xfrm>
          <a:prstGeom prst="roundRect">
            <a:avLst>
              <a:gd name="adj" fmla="val 8889"/>
            </a:avLst>
          </a:prstGeom>
          <a:solidFill>
            <a:srgbClr val="F0F9FF"/>
          </a:solidFill>
          <a:ln w="9525">
            <a:solidFill>
              <a:srgbClr val="BAE6FD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65" name="Text 63"/>
          <p:cNvSpPr txBox="1"/>
          <p:nvPr/>
        </p:nvSpPr>
        <p:spPr>
          <a:xfrm>
            <a:off x="10116312" y="2542032"/>
            <a:ext cx="14051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Engagement Setup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3 • gated</a:t>
            </a:r>
            <a:endParaRPr lang="en-US" sz="1200" dirty="0"/>
          </a:p>
        </p:txBody>
      </p:sp>
      <p:sp>
        <p:nvSpPr>
          <p:cNvPr id="66" name="Shape 64"/>
          <p:cNvSpPr/>
          <p:nvPr/>
        </p:nvSpPr>
        <p:spPr>
          <a:xfrm>
            <a:off x="10818876" y="3383280"/>
            <a:ext cx="0" cy="19202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67" name="Shape 65"/>
          <p:cNvSpPr/>
          <p:nvPr/>
        </p:nvSpPr>
        <p:spPr>
          <a:xfrm>
            <a:off x="10818876" y="4069080"/>
            <a:ext cx="0" cy="23774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68" name="Text 66"/>
          <p:cNvSpPr/>
          <p:nvPr/>
        </p:nvSpPr>
        <p:spPr>
          <a:xfrm>
            <a:off x="10070592" y="4325112"/>
            <a:ext cx="1496568" cy="420624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SAP MCP (write)</a:t>
            </a:r>
            <a:endParaRPr lang="en-US" sz="1100" dirty="0"/>
          </a:p>
        </p:txBody>
      </p:sp>
      <p:sp>
        <p:nvSpPr>
          <p:cNvPr id="69" name="Shape 67"/>
          <p:cNvSpPr/>
          <p:nvPr/>
        </p:nvSpPr>
        <p:spPr>
          <a:xfrm>
            <a:off x="10818876" y="4764024"/>
            <a:ext cx="0" cy="182880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70" name="Text 68"/>
          <p:cNvSpPr/>
          <p:nvPr/>
        </p:nvSpPr>
        <p:spPr>
          <a:xfrm>
            <a:off x="10070592" y="4965192"/>
            <a:ext cx="149656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SAP S/4HANA</a:t>
            </a:r>
            <a:endParaRPr lang="en-US" sz="1100" dirty="0"/>
          </a:p>
        </p:txBody>
      </p:sp>
      <p:sp>
        <p:nvSpPr>
          <p:cNvPr id="71" name="Shape 69"/>
          <p:cNvSpPr/>
          <p:nvPr/>
        </p:nvSpPr>
        <p:spPr>
          <a:xfrm>
            <a:off x="1783080" y="3593592"/>
            <a:ext cx="9857232" cy="457200"/>
          </a:xfrm>
          <a:prstGeom prst="roundRect">
            <a:avLst>
              <a:gd name="adj" fmla="val 12000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72" name="Text 70"/>
          <p:cNvSpPr txBox="1"/>
          <p:nvPr/>
        </p:nvSpPr>
        <p:spPr>
          <a:xfrm>
            <a:off x="1965960" y="3593592"/>
            <a:ext cx="9491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Enterprise AI control plane: registry • AI gateway (LLM, MCP, A2A) • policy • agent identity • evals • cost • observability</a:t>
            </a:r>
            <a:endParaRPr lang="en-US" sz="1150" dirty="0"/>
          </a:p>
        </p:txBody>
      </p:sp>
      <p:sp>
        <p:nvSpPr>
          <p:cNvPr id="73" name="Shape 71"/>
          <p:cNvSpPr/>
          <p:nvPr/>
        </p:nvSpPr>
        <p:spPr>
          <a:xfrm>
            <a:off x="1783080" y="5605272"/>
            <a:ext cx="9857232" cy="566928"/>
          </a:xfrm>
          <a:prstGeom prst="roundRect">
            <a:avLst>
              <a:gd name="adj" fmla="val 9677"/>
            </a:avLst>
          </a:prstGeom>
          <a:solidFill>
            <a:srgbClr val="F0FDF4"/>
          </a:solidFill>
          <a:ln w="9525">
            <a:solidFill>
              <a:srgbClr val="BBF7D0"/>
            </a:solidFill>
            <a:prstDash val="solid"/>
          </a:ln>
        </p:spPr>
      </p:sp>
      <p:sp>
        <p:nvSpPr>
          <p:cNvPr id="74" name="Text 72"/>
          <p:cNvSpPr txBox="1"/>
          <p:nvPr/>
        </p:nvSpPr>
        <p:spPr>
          <a:xfrm>
            <a:off x="2011680" y="5605272"/>
            <a:ext cx="94000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4532D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Verbal win to ready-to-charge in about 2 days instead of 2 weeks, with every independence decision made by a person, before work starts</a:t>
            </a:r>
            <a:endParaRPr lang="en-US" sz="1250" dirty="0"/>
          </a:p>
        </p:txBody>
      </p:sp>
      <p:sp>
        <p:nvSpPr>
          <p:cNvPr id="75" name="Text 73"/>
          <p:cNvSpPr txBox="1"/>
          <p:nvPr/>
        </p:nvSpPr>
        <p:spPr>
          <a:xfrm>
            <a:off x="548640" y="6382512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Illustrative. Amber = human decision. Blue = agent and autonomy tier. Every call passes through the control plane.</a:t>
            </a:r>
            <a:endParaRPr lang="en-US" sz="850" dirty="0"/>
          </a:p>
        </p:txBody>
      </p:sp>
      <p:sp>
        <p:nvSpPr>
          <p:cNvPr id="76" name="Text 74"/>
          <p:cNvSpPr txBox="1"/>
          <p:nvPr/>
        </p:nvSpPr>
        <p:spPr>
          <a:xfrm>
            <a:off x="11183112" y="64190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31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Each launch stage and the systems it touches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31: Each launch stage and the systems it touches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