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85" r:id="rId31"/>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31" Type="http://schemas.openxmlformats.org/officeDocument/2006/relationships/slide" Target="slides/slide30.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Talk track (two minutes): This is the first of three reference use cases that show the control plane working end to end on a real process. It is written for a global audit, tax and advisory firm, and the architecture is vendor-neutral except for the transactional systems the process already runs on: a CRM, SAP S/4HANA, Workday and Snowflake.</a:t>
            </a:r>
          </a:p>
          <a:p>
            <a:pPr>
              <a:spcAft>
                <a:spcPts val="600"/>
              </a:spcAft>
            </a:pPr>
            <a:r>
              <a:rPr lang="en-US" dirty="0"/>
              <a:t>The problem: between a verbal win and the first chargeable hour sits a chain of manual, risk-sensitive steps owned by different functions in different systems. Delays leave people on the bench and let early work go unbilled, and a missed affiliate relationship can become an auditor-independence breach, with regulatory consequences, when the client or its parent is an audit client [89].</a:t>
            </a:r>
          </a:p>
          <a:p>
            <a:pPr>
              <a:spcAft>
                <a:spcPts val="600"/>
              </a:spcAft>
            </a:pPr>
            <a:r>
              <a:rPr lang="en-US" dirty="0"/>
              <a:t>In the target state, an Engagement Launch Orchestrator coordinates six specialist agents: Entity Resolution, Conflicts &amp; Independence, Scoping &amp; Letter, Pricing &amp; Budget, Staffing and Engagement Setup. People keep every judgment that carries professional or regulatory accountability (independence decisions, engagement terms, partner approval). Agents do the assembly, checking, drafting and system updates, and the control plane makes every step governed, observable and auditable.</a:t>
            </a:r>
          </a:p>
          <a:p>
            <a:pPr>
              <a:spcAft>
                <a:spcPts val="600"/>
              </a:spcAft>
            </a:pPr>
            <a:r>
              <a:rPr lang="en-US" dirty="0"/>
              <a:t>All figures in this use case are illustrative. Replace them with the firm's own baseline during discovery. The companion handbook (Section 11) has the full detail.</a:t>
            </a:r>
          </a:p>
          <a:p>
            <a:pPr>
              <a:spcAft>
                <a:spcPts val="600"/>
              </a:spcAft>
            </a:pPr>
            <a:r>
              <a:rPr lang="en-US" dirty="0"/>
              <a:t>Credit: John Fisher, The AI Control Plane: Executive Briefing (2026), slide 30,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30</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slideLayout" Target="../slideLayouts/slideLayout1.xml"/><Relationship Id="rId5" Type="http://schemas.openxmlformats.org/officeDocument/2006/relationships/notesSlide" Target="../notesSlides/notesSlide30.xml"/></Relationships>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REFERENCE USE CASE 1  •  PROFESSIONAL SERVICES</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Taking an engagement from verbal win to ready-to-charge</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A global audit, tax and advisory firm uses governed agents to accept, staff and set up new engagements in days instead of weeks.</a:t>
            </a:r>
            <a:endParaRPr lang="en-US" sz="1350" dirty="0"/>
          </a:p>
        </p:txBody>
      </p:sp>
      <p:sp>
        <p:nvSpPr>
          <p:cNvPr id="5" name="Text 3"/>
          <p:cNvSpPr txBox="1"/>
          <p:nvPr/>
        </p:nvSpPr>
        <p:spPr>
          <a:xfrm>
            <a:off x="548640" y="1828800"/>
            <a:ext cx="6583680" cy="237744"/>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THE CHALLENGE</a:t>
            </a:r>
            <a:endParaRPr lang="en-US" sz="1050" dirty="0"/>
          </a:p>
        </p:txBody>
      </p:sp>
      <p:sp>
        <p:nvSpPr>
          <p:cNvPr id="6" name="Text 4"/>
          <p:cNvSpPr txBox="1"/>
          <p:nvPr/>
        </p:nvSpPr>
        <p:spPr>
          <a:xfrm>
            <a:off x="548640" y="2103120"/>
            <a:ext cx="6675120" cy="896112"/>
          </a:xfrm>
          <a:prstGeom prst="rect">
            <a:avLst/>
          </a:prstGeom>
          <a:noFill/>
          <a:ln/>
        </p:spPr>
        <p:txBody>
          <a:bodyPr wrap="square" lIns="0" tIns="0" rIns="0" bIns="0" rtlCol="0" anchor="t"/>
          <a:lstStyle/>
          <a:p>
            <a:pPr indent="0" marL="0">
              <a:buNone/>
            </a:pPr>
            <a:r>
              <a:rPr lang="en-US" sz="1250" dirty="0">
                <a:solidFill>
                  <a:srgbClr val="334155"/>
                </a:solidFill>
                <a:latin typeface="Plus Jakarta Sans" pitchFamily="34" charset="0"/>
                <a:ea typeface="Plus Jakarta Sans" pitchFamily="34" charset="-122"/>
                <a:cs typeface="Plus Jakarta Sans" pitchFamily="34" charset="-120"/>
              </a:rPr>
              <a:t>Between a verbal win and the first chargeable hour sits a chain of manual, risk-sensitive steps: resolving the legal entity, checking conflicts and auditor independence, drafting the letter, pricing, staffing, and creating the SAP project and billing plan. Each step lives in a different system and function.</a:t>
            </a:r>
            <a:endParaRPr lang="en-US" sz="1250" dirty="0"/>
          </a:p>
        </p:txBody>
      </p:sp>
      <p:sp>
        <p:nvSpPr>
          <p:cNvPr id="7" name="Shape 5"/>
          <p:cNvSpPr/>
          <p:nvPr/>
        </p:nvSpPr>
        <p:spPr>
          <a:xfrm>
            <a:off x="548640" y="3090672"/>
            <a:ext cx="2133600" cy="1298448"/>
          </a:xfrm>
          <a:prstGeom prst="roundRect">
            <a:avLst>
              <a:gd name="adj" fmla="val 5634"/>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8" name="Shape 6"/>
          <p:cNvSpPr/>
          <p:nvPr/>
        </p:nvSpPr>
        <p:spPr>
          <a:xfrm>
            <a:off x="713232" y="3246120"/>
            <a:ext cx="384048" cy="384048"/>
          </a:xfrm>
          <a:prstGeom prst="ellipse">
            <a:avLst/>
          </a:prstGeom>
          <a:solidFill>
            <a:srgbClr val="F0F9FF"/>
          </a:solidFill>
          <a:ln w="6350">
            <a:solidFill>
              <a:srgbClr val="F0F9FF"/>
            </a:solidFill>
            <a:prstDash val="solid"/>
          </a:ln>
        </p:spPr>
      </p:sp>
      <p:pic>
        <p:nvPicPr>
          <p:cNvPr id="9" name="Icon 0" descr="">
            <a:extLst>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809244" y="3342132"/>
            <a:ext cx="192024" cy="192024"/>
          </a:xfrm>
          <a:prstGeom prst="rect">
            <a:avLst/>
          </a:prstGeom>
        </p:spPr>
      </p:pic>
      <p:sp>
        <p:nvSpPr>
          <p:cNvPr id="10" name="Text 7"/>
          <p:cNvSpPr txBox="1"/>
          <p:nvPr/>
        </p:nvSpPr>
        <p:spPr>
          <a:xfrm>
            <a:off x="1207008" y="3273552"/>
            <a:ext cx="1356360" cy="329184"/>
          </a:xfrm>
          <a:prstGeom prst="rect">
            <a:avLst/>
          </a:prstGeom>
          <a:noFill/>
          <a:ln/>
        </p:spPr>
        <p:txBody>
          <a:bodyPr wrap="square" lIns="0" tIns="0" rIns="0" bIns="0" rtlCol="0" anchor="ctr"/>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Slow</a:t>
            </a:r>
            <a:endParaRPr lang="en-US" sz="1500" dirty="0"/>
          </a:p>
        </p:txBody>
      </p:sp>
      <p:sp>
        <p:nvSpPr>
          <p:cNvPr id="11" name="Text 8"/>
          <p:cNvSpPr txBox="1"/>
          <p:nvPr/>
        </p:nvSpPr>
        <p:spPr>
          <a:xfrm>
            <a:off x="713232" y="3730752"/>
            <a:ext cx="1840992" cy="621792"/>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Days to weeks from verbal win to the first chargeable hour.</a:t>
            </a:r>
            <a:endParaRPr lang="en-US" sz="1100" dirty="0"/>
          </a:p>
        </p:txBody>
      </p:sp>
      <p:sp>
        <p:nvSpPr>
          <p:cNvPr id="12" name="Shape 9"/>
          <p:cNvSpPr/>
          <p:nvPr/>
        </p:nvSpPr>
        <p:spPr>
          <a:xfrm>
            <a:off x="2819400" y="3090672"/>
            <a:ext cx="2133600" cy="1298448"/>
          </a:xfrm>
          <a:prstGeom prst="roundRect">
            <a:avLst>
              <a:gd name="adj" fmla="val 5634"/>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3" name="Shape 10"/>
          <p:cNvSpPr/>
          <p:nvPr/>
        </p:nvSpPr>
        <p:spPr>
          <a:xfrm>
            <a:off x="2983992" y="3246120"/>
            <a:ext cx="384048" cy="384048"/>
          </a:xfrm>
          <a:prstGeom prst="ellipse">
            <a:avLst/>
          </a:prstGeom>
          <a:solidFill>
            <a:srgbClr val="F0F9FF"/>
          </a:solidFill>
          <a:ln w="6350">
            <a:solidFill>
              <a:srgbClr val="F0F9FF"/>
            </a:solidFill>
            <a:prstDash val="solid"/>
          </a:ln>
        </p:spPr>
      </p:sp>
      <p:pic>
        <p:nvPicPr>
          <p:cNvPr id="14" name="Icon 1" descr="">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080004" y="3342132"/>
            <a:ext cx="192024" cy="192024"/>
          </a:xfrm>
          <a:prstGeom prst="rect">
            <a:avLst/>
          </a:prstGeom>
        </p:spPr>
      </p:pic>
      <p:sp>
        <p:nvSpPr>
          <p:cNvPr id="15" name="Text 11"/>
          <p:cNvSpPr txBox="1"/>
          <p:nvPr/>
        </p:nvSpPr>
        <p:spPr>
          <a:xfrm>
            <a:off x="3477768" y="3273552"/>
            <a:ext cx="1356360" cy="329184"/>
          </a:xfrm>
          <a:prstGeom prst="rect">
            <a:avLst/>
          </a:prstGeom>
          <a:noFill/>
          <a:ln/>
        </p:spPr>
        <p:txBody>
          <a:bodyPr wrap="square" lIns="0" tIns="0" rIns="0" bIns="0" rtlCol="0" anchor="ctr"/>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Costly</a:t>
            </a:r>
            <a:endParaRPr lang="en-US" sz="1500" dirty="0"/>
          </a:p>
        </p:txBody>
      </p:sp>
      <p:sp>
        <p:nvSpPr>
          <p:cNvPr id="16" name="Text 12"/>
          <p:cNvSpPr txBox="1"/>
          <p:nvPr/>
        </p:nvSpPr>
        <p:spPr>
          <a:xfrm>
            <a:off x="2983992" y="3730752"/>
            <a:ext cx="1840992" cy="621792"/>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People wait on the bench and early work goes unbilled.</a:t>
            </a:r>
            <a:endParaRPr lang="en-US" sz="1100" dirty="0"/>
          </a:p>
        </p:txBody>
      </p:sp>
      <p:sp>
        <p:nvSpPr>
          <p:cNvPr id="17" name="Shape 13"/>
          <p:cNvSpPr/>
          <p:nvPr/>
        </p:nvSpPr>
        <p:spPr>
          <a:xfrm>
            <a:off x="5090160" y="3090672"/>
            <a:ext cx="2133600" cy="1298448"/>
          </a:xfrm>
          <a:prstGeom prst="roundRect">
            <a:avLst>
              <a:gd name="adj" fmla="val 5634"/>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8" name="Shape 14"/>
          <p:cNvSpPr/>
          <p:nvPr/>
        </p:nvSpPr>
        <p:spPr>
          <a:xfrm>
            <a:off x="5254752" y="3246120"/>
            <a:ext cx="384048" cy="384048"/>
          </a:xfrm>
          <a:prstGeom prst="ellipse">
            <a:avLst/>
          </a:prstGeom>
          <a:solidFill>
            <a:srgbClr val="F0F9FF"/>
          </a:solidFill>
          <a:ln w="6350">
            <a:solidFill>
              <a:srgbClr val="F0F9FF"/>
            </a:solidFill>
            <a:prstDash val="solid"/>
          </a:ln>
        </p:spPr>
      </p:sp>
      <p:pic>
        <p:nvPicPr>
          <p:cNvPr id="19" name="Icon 2" descr="">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50764" y="3342132"/>
            <a:ext cx="192024" cy="192024"/>
          </a:xfrm>
          <a:prstGeom prst="rect">
            <a:avLst/>
          </a:prstGeom>
        </p:spPr>
      </p:pic>
      <p:sp>
        <p:nvSpPr>
          <p:cNvPr id="20" name="Text 15"/>
          <p:cNvSpPr txBox="1"/>
          <p:nvPr/>
        </p:nvSpPr>
        <p:spPr>
          <a:xfrm>
            <a:off x="5748528" y="3273552"/>
            <a:ext cx="1356360" cy="329184"/>
          </a:xfrm>
          <a:prstGeom prst="rect">
            <a:avLst/>
          </a:prstGeom>
          <a:noFill/>
          <a:ln/>
        </p:spPr>
        <p:txBody>
          <a:bodyPr wrap="square" lIns="0" tIns="0" rIns="0" bIns="0" rtlCol="0" anchor="ctr"/>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Risky</a:t>
            </a:r>
            <a:endParaRPr lang="en-US" sz="1500" dirty="0"/>
          </a:p>
        </p:txBody>
      </p:sp>
      <p:sp>
        <p:nvSpPr>
          <p:cNvPr id="21" name="Text 16"/>
          <p:cNvSpPr txBox="1"/>
          <p:nvPr/>
        </p:nvSpPr>
        <p:spPr>
          <a:xfrm>
            <a:off x="5254752" y="3730752"/>
            <a:ext cx="1840992" cy="621792"/>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A missed affiliate can become an independence breach.</a:t>
            </a:r>
            <a:pPr indent="0" marL="0">
              <a:buNone/>
            </a:pPr>
            <a:r>
              <a:rPr lang="en-US" sz="1100" baseline="30000" dirty="0">
                <a:solidFill>
                  <a:srgbClr val="475569"/>
                </a:solidFill>
                <a:latin typeface="Plus Jakarta Sans" pitchFamily="34" charset="0"/>
                <a:ea typeface="Plus Jakarta Sans" pitchFamily="34" charset="-122"/>
                <a:cs typeface="Plus Jakarta Sans" pitchFamily="34" charset="-120"/>
              </a:rPr>
              <a:t>89</a:t>
            </a:r>
            <a:endParaRPr lang="en-US" sz="1100" dirty="0"/>
          </a:p>
        </p:txBody>
      </p:sp>
      <p:sp>
        <p:nvSpPr>
          <p:cNvPr id="22" name="Text 17"/>
          <p:cNvSpPr txBox="1"/>
          <p:nvPr/>
        </p:nvSpPr>
        <p:spPr>
          <a:xfrm>
            <a:off x="548640" y="4590288"/>
            <a:ext cx="6583680" cy="237744"/>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THE TARGET STATE</a:t>
            </a:r>
            <a:endParaRPr lang="en-US" sz="1050" dirty="0"/>
          </a:p>
        </p:txBody>
      </p:sp>
      <p:sp>
        <p:nvSpPr>
          <p:cNvPr id="23" name="Text 18"/>
          <p:cNvSpPr txBox="1"/>
          <p:nvPr/>
        </p:nvSpPr>
        <p:spPr>
          <a:xfrm>
            <a:off x="548640" y="4864608"/>
            <a:ext cx="6675120" cy="1325880"/>
          </a:xfrm>
          <a:prstGeom prst="rect">
            <a:avLst/>
          </a:prstGeom>
          <a:noFill/>
          <a:ln/>
        </p:spPr>
        <p:txBody>
          <a:bodyPr wrap="square" lIns="0" tIns="0" rIns="0" bIns="0" rtlCol="0" anchor="t"/>
          <a:lstStyle/>
          <a:p>
            <a:pPr indent="0" marL="0">
              <a:buNone/>
            </a:pPr>
            <a:r>
              <a:rPr lang="en-US" sz="1250" dirty="0">
                <a:solidFill>
                  <a:srgbClr val="334155"/>
                </a:solidFill>
                <a:latin typeface="Plus Jakarta Sans" pitchFamily="34" charset="0"/>
                <a:ea typeface="Plus Jakarta Sans" pitchFamily="34" charset="-122"/>
                <a:cs typeface="Plus Jakarta Sans" pitchFamily="34" charset="-120"/>
              </a:rPr>
              <a:t>An Engagement Launch Orchestrator coordinates six specialist agents across the CRM, the independence system, document management, Workday, SAP S/4HANA and Snowflake. People keep every judgment that carries professional or regulatory accountability. Agents assemble, check, draft and update, and the control plane governs every step.</a:t>
            </a:r>
            <a:endParaRPr lang="en-US" sz="1250" dirty="0"/>
          </a:p>
        </p:txBody>
      </p:sp>
      <p:sp>
        <p:nvSpPr>
          <p:cNvPr id="24" name="Shape 19"/>
          <p:cNvSpPr/>
          <p:nvPr/>
        </p:nvSpPr>
        <p:spPr>
          <a:xfrm>
            <a:off x="7498080" y="1828800"/>
            <a:ext cx="4142232" cy="4370832"/>
          </a:xfrm>
          <a:prstGeom prst="roundRect">
            <a:avLst>
              <a:gd name="adj" fmla="val 1766"/>
            </a:avLst>
          </a:prstGeom>
          <a:solidFill>
            <a:srgbClr val="0F172A"/>
          </a:solidFill>
          <a:ln w="9525">
            <a:solidFill>
              <a:srgbClr val="0F172A"/>
            </a:solidFill>
            <a:prstDash val="solid"/>
          </a:ln>
        </p:spPr>
      </p:sp>
      <p:sp>
        <p:nvSpPr>
          <p:cNvPr id="25" name="Text 20"/>
          <p:cNvSpPr txBox="1"/>
          <p:nvPr/>
        </p:nvSpPr>
        <p:spPr>
          <a:xfrm>
            <a:off x="7772400" y="2011680"/>
            <a:ext cx="3566160" cy="237744"/>
          </a:xfrm>
          <a:prstGeom prst="rect">
            <a:avLst/>
          </a:prstGeom>
          <a:noFill/>
          <a:ln/>
        </p:spPr>
        <p:txBody>
          <a:bodyPr wrap="square" lIns="0" tIns="0" rIns="0" bIns="0" rtlCol="0" anchor="t"/>
          <a:lstStyle/>
          <a:p>
            <a:pPr indent="0" marL="0">
              <a:buNone/>
            </a:pPr>
            <a:r>
              <a:rPr lang="en-US" sz="1050" b="1" spc="150" kern="0" dirty="0">
                <a:solidFill>
                  <a:srgbClr val="38BDF8"/>
                </a:solidFill>
                <a:latin typeface="Plus Jakarta Sans" pitchFamily="34" charset="0"/>
                <a:ea typeface="Plus Jakarta Sans" pitchFamily="34" charset="-122"/>
                <a:cs typeface="Plus Jakarta Sans" pitchFamily="34" charset="-120"/>
              </a:rPr>
              <a:t>SCOPE</a:t>
            </a:r>
            <a:endParaRPr lang="en-US" sz="1050" dirty="0"/>
          </a:p>
        </p:txBody>
      </p:sp>
      <p:sp>
        <p:nvSpPr>
          <p:cNvPr id="26" name="Text 21"/>
          <p:cNvSpPr txBox="1"/>
          <p:nvPr/>
        </p:nvSpPr>
        <p:spPr>
          <a:xfrm>
            <a:off x="7772400" y="2377440"/>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TRIGGER</a:t>
            </a:r>
            <a:endParaRPr lang="en-US" sz="900" dirty="0"/>
          </a:p>
        </p:txBody>
      </p:sp>
      <p:sp>
        <p:nvSpPr>
          <p:cNvPr id="27" name="Text 22"/>
          <p:cNvSpPr txBox="1"/>
          <p:nvPr/>
        </p:nvSpPr>
        <p:spPr>
          <a:xfrm>
            <a:off x="7772400" y="2596896"/>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An opportunity reaches verbal win in the CRM</a:t>
            </a:r>
            <a:endParaRPr lang="en-US" sz="1150" dirty="0"/>
          </a:p>
        </p:txBody>
      </p:sp>
      <p:sp>
        <p:nvSpPr>
          <p:cNvPr id="28" name="Text 23"/>
          <p:cNvSpPr txBox="1"/>
          <p:nvPr/>
        </p:nvSpPr>
        <p:spPr>
          <a:xfrm>
            <a:off x="7772400" y="3163824"/>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END STATE</a:t>
            </a:r>
            <a:endParaRPr lang="en-US" sz="900" dirty="0"/>
          </a:p>
        </p:txBody>
      </p:sp>
      <p:sp>
        <p:nvSpPr>
          <p:cNvPr id="29" name="Text 24"/>
          <p:cNvSpPr txBox="1"/>
          <p:nvPr/>
        </p:nvSpPr>
        <p:spPr>
          <a:xfrm>
            <a:off x="7772400" y="3383280"/>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Independence cleared, letter signed, team soft-booked, SAP project and charge codes active</a:t>
            </a:r>
            <a:endParaRPr lang="en-US" sz="1150" dirty="0"/>
          </a:p>
        </p:txBody>
      </p:sp>
      <p:sp>
        <p:nvSpPr>
          <p:cNvPr id="30" name="Text 25"/>
          <p:cNvSpPr txBox="1"/>
          <p:nvPr/>
        </p:nvSpPr>
        <p:spPr>
          <a:xfrm>
            <a:off x="7772400" y="3950208"/>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USERS</a:t>
            </a:r>
            <a:endParaRPr lang="en-US" sz="900" dirty="0"/>
          </a:p>
        </p:txBody>
      </p:sp>
      <p:sp>
        <p:nvSpPr>
          <p:cNvPr id="31" name="Text 26"/>
          <p:cNvSpPr txBox="1"/>
          <p:nvPr/>
        </p:nvSpPr>
        <p:spPr>
          <a:xfrm>
            <a:off x="7772400" y="4169664"/>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Engagement managers and partners, Risk &amp; Quality, resource management, finance</a:t>
            </a:r>
            <a:endParaRPr lang="en-US" sz="1150" dirty="0"/>
          </a:p>
        </p:txBody>
      </p:sp>
      <p:sp>
        <p:nvSpPr>
          <p:cNvPr id="32" name="Text 27"/>
          <p:cNvSpPr txBox="1"/>
          <p:nvPr/>
        </p:nvSpPr>
        <p:spPr>
          <a:xfrm>
            <a:off x="7772400" y="4736592"/>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SYSTEMS OF RECORD</a:t>
            </a:r>
            <a:endParaRPr lang="en-US" sz="900" dirty="0"/>
          </a:p>
        </p:txBody>
      </p:sp>
      <p:sp>
        <p:nvSpPr>
          <p:cNvPr id="33" name="Text 28"/>
          <p:cNvSpPr txBox="1"/>
          <p:nvPr/>
        </p:nvSpPr>
        <p:spPr>
          <a:xfrm>
            <a:off x="7772400" y="4956048"/>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CRM • independence system • DMS • Workday • SAP S/4HANA • Snowflake</a:t>
            </a:r>
            <a:endParaRPr lang="en-US" sz="1150" dirty="0"/>
          </a:p>
        </p:txBody>
      </p:sp>
      <p:sp>
        <p:nvSpPr>
          <p:cNvPr id="34" name="Text 29"/>
          <p:cNvSpPr txBox="1"/>
          <p:nvPr/>
        </p:nvSpPr>
        <p:spPr>
          <a:xfrm>
            <a:off x="7772400" y="5522976"/>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OUT OF SCOPE</a:t>
            </a:r>
            <a:endParaRPr lang="en-US" sz="900" dirty="0"/>
          </a:p>
        </p:txBody>
      </p:sp>
      <p:sp>
        <p:nvSpPr>
          <p:cNvPr id="35" name="Text 30"/>
          <p:cNvSpPr txBox="1"/>
          <p:nvPr/>
        </p:nvSpPr>
        <p:spPr>
          <a:xfrm>
            <a:off x="7772400" y="5742432"/>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Delivering the engagement and invoicing after launch</a:t>
            </a:r>
            <a:endParaRPr lang="en-US" sz="1150" dirty="0"/>
          </a:p>
        </p:txBody>
      </p:sp>
      <p:sp>
        <p:nvSpPr>
          <p:cNvPr id="36" name="Text 31"/>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 endnote 89. All figures in this use case are illustrative.</a:t>
            </a:r>
            <a:endParaRPr lang="en-US" sz="850" dirty="0"/>
          </a:p>
        </p:txBody>
      </p:sp>
      <p:sp>
        <p:nvSpPr>
          <p:cNvPr id="37" name="Text 32"/>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30</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Taking an engagement from verbal win to ready-to-charge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30: Taking an engagement from verbal win to ready-to-charge</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