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84" r:id="rId30"/>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30" Type="http://schemas.openxmlformats.org/officeDocument/2006/relationships/slide" Target="slides/slide29.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Treat the control plane as a product with an owner, a plan and a scorecard. Arrows show the desired direction. Reporting cadence follows the CDO Magazine plan [29].</a:t>
            </a:r>
          </a:p>
          <a:p>
            <a:pPr>
              <a:spcAft>
                <a:spcPts val="600"/>
              </a:spcAft>
            </a:pPr>
            <a:r>
              <a:rPr lang="en-US" dirty="0"/>
              <a:t>Stress AI cost visibility, because in KPMG's Q2 2026 pulse only 26% of organizations had full, real-time visibility into AI operating costs [8]. Also stress time to contain, which includes handing the stopped agent's open work to a named person, tested in takeover drills.</a:t>
            </a:r>
          </a:p>
          <a:p>
            <a:pPr>
              <a:spcAft>
                <a:spcPts val="600"/>
              </a:spcAft>
            </a:pPr>
            <a:r>
              <a:rPr lang="en-US" dirty="0"/>
              <a:t>Leading indicators, one per metric, so delivery teams see movement within weeks: unregistered agents found (coverage), new agents launched behind the gateway (governed traffic), cost per successful task (cost per outcome) [60], spend attributed within a day (cost visibility), acceptance rate counting undo and revert as rejections (value) [60], blocked calls per 1,000, with exposure-limit refusals counted separately (policy enforcement), drill time (time to contain), tool-selection accuracy and plan adherence on sampled traces (eval pass rate) [60], verification latency (oversight coverage), takeover rate (oversight effectiveness) [60], and algorithm agility (crypto readiness). Evaluate the trajectory as well as the answer [60], and measure value instead of adoption. In BCG's 2026 survey of close to 12,000 employees and leaders, organizations with agents in their workflows rose from 13% to 30% in a year, yet half said governance for teams of people and AI is unclear [88].</a:t>
            </a:r>
          </a:p>
          <a:p>
            <a:pPr>
              <a:spcAft>
                <a:spcPts val="600"/>
              </a:spcAft>
            </a:pPr>
            <a:r>
              <a:rPr lang="en-US" dirty="0"/>
              <a:t>Questions the board should be able to ask, and management should be able to answer:</a:t>
            </a:r>
          </a:p>
          <a:p>
            <a:pPr marL="228600" indent="-228600">
              <a:spcAft>
                <a:spcPts val="300"/>
              </a:spcAft>
              <a:buFont typeface="+mj-lt"/>
              <a:buAutoNum type="arabicPeriod" startAt="1"/>
            </a:pPr>
            <a:r>
              <a:rPr lang="en-US" dirty="0"/>
              <a:t>Which agents are running today, who owns and sponsors each one, what tier is it, and when was it last recertified?</a:t>
            </a:r>
          </a:p>
          <a:p>
            <a:pPr marL="228600" indent="-228600">
              <a:spcAft>
                <a:spcPts val="300"/>
              </a:spcAft>
              <a:buFont typeface="+mj-lt"/>
              <a:buAutoNum type="arabicPeriod" startAt="2"/>
            </a:pPr>
            <a:r>
              <a:rPr lang="en-US" dirty="0"/>
              <a:t>What share of our model and tool traffic is governed by a single policy point?</a:t>
            </a:r>
          </a:p>
          <a:p>
            <a:pPr marL="228600" indent="-228600">
              <a:spcAft>
                <a:spcPts val="300"/>
              </a:spcAft>
              <a:buFont typeface="+mj-lt"/>
              <a:buAutoNum type="arabicPeriod" startAt="3"/>
            </a:pPr>
            <a:r>
              <a:rPr lang="en-US" dirty="0"/>
              <a:t>Which system is the authoritative record for our agents' inventory, identity and policy across Microsoft, AWS, Google and Salesforce?</a:t>
            </a:r>
          </a:p>
          <a:p>
            <a:pPr marL="228600" indent="-228600">
              <a:spcAft>
                <a:spcPts val="300"/>
              </a:spcAft>
              <a:buFont typeface="+mj-lt"/>
              <a:buAutoNum type="arabicPeriod" startAt="4"/>
            </a:pPr>
            <a:r>
              <a:rPr lang="en-US" dirty="0"/>
              <a:t>What do we spend per resolved task, by use case, and is it falling?</a:t>
            </a:r>
          </a:p>
          <a:p>
            <a:pPr marL="228600" indent="-228600">
              <a:spcAft>
                <a:spcPts val="300"/>
              </a:spcAft>
              <a:buFont typeface="+mj-lt"/>
              <a:buAutoNum type="arabicPeriod" startAt="5"/>
            </a:pPr>
            <a:r>
              <a:rPr lang="en-US" dirty="0"/>
              <a:t>What share of our AI spend can we attribute to an owner and a use case today?</a:t>
            </a:r>
          </a:p>
          <a:p>
            <a:pPr marL="228600" indent="-228600">
              <a:spcAft>
                <a:spcPts val="300"/>
              </a:spcAft>
              <a:buFont typeface="+mj-lt"/>
              <a:buAutoNum type="arabicPeriod" startAt="6"/>
            </a:pPr>
            <a:r>
              <a:rPr lang="en-US" dirty="0"/>
              <a:t>Which phase of the plan are we in, and what value has each live use-case slice delivered against its business case?</a:t>
            </a:r>
          </a:p>
          <a:p>
            <a:pPr marL="228600" indent="-228600">
              <a:spcAft>
                <a:spcPts val="300"/>
              </a:spcAft>
              <a:buFont typeface="+mj-lt"/>
              <a:buAutoNum type="arabicPeriod" startAt="7"/>
            </a:pPr>
            <a:r>
              <a:rPr lang="en-US" dirty="0"/>
              <a:t>Before any decision on roles or headcount, have we agreed which work stays human-led, which is AI-assisted and which AI-led, and why?</a:t>
            </a:r>
          </a:p>
          <a:p>
            <a:pPr marL="228600" indent="-228600">
              <a:spcAft>
                <a:spcPts val="300"/>
              </a:spcAft>
              <a:buFont typeface="+mj-lt"/>
              <a:buAutoNum type="arabicPeriod" startAt="8"/>
            </a:pPr>
            <a:r>
              <a:rPr lang="en-US" dirty="0"/>
              <a:t>How quickly can we stop an agent or revoke its credentials?</a:t>
            </a:r>
          </a:p>
          <a:p>
            <a:pPr marL="228600" indent="-228600">
              <a:spcAft>
                <a:spcPts val="300"/>
              </a:spcAft>
              <a:buFont typeface="+mj-lt"/>
              <a:buAutoNum type="arabicPeriod" startAt="9"/>
            </a:pPr>
            <a:r>
              <a:rPr lang="en-US" dirty="0"/>
              <a:t>If we switched off our most important agent today, who would take over its work, and when did we last rehearse that?</a:t>
            </a:r>
          </a:p>
          <a:p>
            <a:pPr marL="228600" indent="-228600">
              <a:spcAft>
                <a:spcPts val="300"/>
              </a:spcAft>
              <a:buFont typeface="+mj-lt"/>
              <a:buAutoNum type="arabicPeriod" startAt="10"/>
            </a:pPr>
            <a:r>
              <a:rPr lang="en-US" dirty="0"/>
              <a:t>Can we prove who, or what, authorized a given action, and on whose behalf?</a:t>
            </a:r>
          </a:p>
          <a:p>
            <a:pPr marL="228600" indent="-228600">
              <a:spcAft>
                <a:spcPts val="300"/>
              </a:spcAft>
              <a:buFont typeface="+mj-lt"/>
              <a:buAutoNum type="arabicPeriod" startAt="11"/>
            </a:pPr>
            <a:r>
              <a:rPr lang="en-US" dirty="0"/>
              <a:t>Could the people who approve our riskiest agent actions actually stop one in time, and when did we last prove it?</a:t>
            </a:r>
          </a:p>
          <a:p>
            <a:pPr marL="228600" indent="-228600">
              <a:spcAft>
                <a:spcPts val="300"/>
              </a:spcAft>
              <a:buFont typeface="+mj-lt"/>
              <a:buAutoNum type="arabicPeriod" startAt="12"/>
            </a:pPr>
            <a:r>
              <a:rPr lang="en-US" dirty="0"/>
              <a:t>What happens by default when an approval expires or monitoring goes quiet?</a:t>
            </a:r>
          </a:p>
          <a:p>
            <a:pPr marL="228600" indent="-228600">
              <a:spcAft>
                <a:spcPts val="300"/>
              </a:spcAft>
              <a:buFont typeface="+mj-lt"/>
              <a:buAutoNum type="arabicPeriod" startAt="13"/>
            </a:pPr>
            <a:r>
              <a:rPr lang="en-US" dirty="0"/>
              <a:t>Which agents passed evaluation before promotion to production?</a:t>
            </a:r>
          </a:p>
          <a:p>
            <a:pPr marL="228600" indent="-228600">
              <a:spcAft>
                <a:spcPts val="300"/>
              </a:spcAft>
              <a:buFont typeface="+mj-lt"/>
              <a:buAutoNum type="arabicPeriod" startAt="14"/>
            </a:pPr>
            <a:r>
              <a:rPr lang="en-US" dirty="0"/>
              <a:t>Which recognized agentic threats does our design cover, and who owns the gaps?</a:t>
            </a:r>
          </a:p>
          <a:p>
            <a:pPr marL="228600" indent="-228600">
              <a:spcAft>
                <a:spcPts val="300"/>
              </a:spcAft>
              <a:buFont typeface="+mj-lt"/>
              <a:buAutoNum type="arabicPeriod" startAt="15"/>
            </a:pPr>
            <a:r>
              <a:rPr lang="en-US" dirty="0"/>
              <a:t>If a model provider changed its pricing or suffered an eight-hour outage tomorrow, would our business halt?</a:t>
            </a:r>
          </a:p>
          <a:p>
            <a:pPr marL="228600" indent="-228600">
              <a:spcAft>
                <a:spcPts val="300"/>
              </a:spcAft>
              <a:buFont typeface="+mj-lt"/>
              <a:buAutoNum type="arabicPeriod" startAt="16"/>
            </a:pPr>
            <a:r>
              <a:rPr lang="en-US" dirty="0"/>
              <a:t>Where does asymmetric cryptography protect our most sensitive data, and what is the migration plan for the 2030–2031 horizon?</a:t>
            </a:r>
          </a:p>
          <a:p>
            <a:pPr marL="228600" indent="-228600">
              <a:spcAft>
                <a:spcPts val="300"/>
              </a:spcAft>
              <a:buFont typeface="+mj-lt"/>
              <a:buAutoNum type="arabicPeriod" startAt="17"/>
            </a:pPr>
            <a:r>
              <a:rPr lang="en-US" dirty="0"/>
              <a:t>Where can an agent's action reach physical equipment, and what independent layer stops it if the agent is wrong?</a:t>
            </a:r>
          </a:p>
          <a:p>
            <a:pPr>
              <a:spcAft>
                <a:spcPts val="600"/>
              </a:spcAft>
            </a:pPr>
            <a:r>
              <a:rPr lang="en-US" dirty="0"/>
              <a:t>Data sources in Agent Fabric: Agent Registry (coverage, owners, tiers), AI Gateway and LLM Governance (traffic, tokens, cost, cost attribution, policy events), Agent Kill Switch and Trusted Agent Identity (containment and authorization records), Agent Visualizer and evaluation results (quality and risk signals). Oversight effectiveness comes from the approval-binding policy's events and from kill-switch and approver drill records. Policy enforcement also counts the exposure-limit breaches that the custom aggregate-risk policy refuses, so the scorecard tracks limits on what agents do as well as on what they spend. Coverage counts who is assigned, while effectiveness shows they could intervene in time [30][31][32]. Value realized comes from business-case tracking agreed with finance: the run-rate value of each live use-case slice against its plan, reported at every milestone.</a:t>
            </a:r>
          </a:p>
          <a:p>
            <a:pPr>
              <a:spcAft>
                <a:spcPts val="600"/>
              </a:spcAft>
            </a:pPr>
            <a:r>
              <a:rPr lang="en-US" dirty="0"/>
              <a:t>Credit: John Fisher, The AI Control Plane: Executive Briefing (2026), slide 29,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29</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image" Target="../media/image-29-7.png"/><Relationship Id="rId8" Type="http://schemas.openxmlformats.org/officeDocument/2006/relationships/image" Target="../media/image-29-8.png"/><Relationship Id="rId9" Type="http://schemas.openxmlformats.org/officeDocument/2006/relationships/image" Target="../media/image-29-9.png"/><Relationship Id="rId10" Type="http://schemas.openxmlformats.org/officeDocument/2006/relationships/image" Target="../media/image-29-10.png"/><Relationship Id="rId11" Type="http://schemas.openxmlformats.org/officeDocument/2006/relationships/image" Target="../media/image-29-11.png"/><Relationship Id="rId12" Type="http://schemas.openxmlformats.org/officeDocument/2006/relationships/slideLayout" Target="../slideLayouts/slideLayout1.xml"/><Relationship Id="rId13" Type="http://schemas.openxmlformats.org/officeDocument/2006/relationships/notesSlide" Target="../notesSlides/notesSlide29.xml"/></Relationships>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MEASURING SUCCESS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Measure the control plane like a product</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 balanced scorecard, reported monthly to the executive committee and quarterly to the AI governance board.</a:t>
            </a:r>
            <a:endParaRPr lang="en-US" sz="1350" dirty="0"/>
          </a:p>
        </p:txBody>
      </p:sp>
      <p:sp>
        <p:nvSpPr>
          <p:cNvPr id="5" name="Shape 3"/>
          <p:cNvSpPr/>
          <p:nvPr/>
        </p:nvSpPr>
        <p:spPr>
          <a:xfrm>
            <a:off x="548640" y="1810512"/>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Shape 4"/>
          <p:cNvSpPr/>
          <p:nvPr/>
        </p:nvSpPr>
        <p:spPr>
          <a:xfrm>
            <a:off x="694944" y="1956816"/>
            <a:ext cx="384048" cy="384048"/>
          </a:xfrm>
          <a:prstGeom prst="ellipse">
            <a:avLst/>
          </a:prstGeom>
          <a:solidFill>
            <a:srgbClr val="F0F9FF"/>
          </a:solidFill>
          <a:ln w="6350">
            <a:solidFill>
              <a:srgbClr val="F0F9FF"/>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790956" y="2052828"/>
            <a:ext cx="192024" cy="192024"/>
          </a:xfrm>
          <a:prstGeom prst="rect">
            <a:avLst/>
          </a:prstGeom>
        </p:spPr>
      </p:pic>
      <p:sp>
        <p:nvSpPr>
          <p:cNvPr id="8" name="Text 5"/>
          <p:cNvSpPr txBox="1"/>
          <p:nvPr/>
        </p:nvSpPr>
        <p:spPr>
          <a:xfrm>
            <a:off x="1708404" y="1883664"/>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9" name="Text 6"/>
          <p:cNvSpPr txBox="1"/>
          <p:nvPr/>
        </p:nvSpPr>
        <p:spPr>
          <a:xfrm>
            <a:off x="694944" y="2450592"/>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Agent coverage</a:t>
            </a:r>
            <a:endParaRPr lang="en-US" sz="1200" dirty="0"/>
          </a:p>
        </p:txBody>
      </p:sp>
      <p:sp>
        <p:nvSpPr>
          <p:cNvPr id="10" name="Text 7"/>
          <p:cNvSpPr txBox="1"/>
          <p:nvPr/>
        </p:nvSpPr>
        <p:spPr>
          <a:xfrm>
            <a:off x="694944" y="2980944"/>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Known agents registered with an owner and a risk tier</a:t>
            </a:r>
            <a:endParaRPr lang="en-US" sz="950" dirty="0"/>
          </a:p>
        </p:txBody>
      </p:sp>
      <p:sp>
        <p:nvSpPr>
          <p:cNvPr id="11" name="Shape 8"/>
          <p:cNvSpPr/>
          <p:nvPr/>
        </p:nvSpPr>
        <p:spPr>
          <a:xfrm>
            <a:off x="2421636" y="1810512"/>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2" name="Shape 9"/>
          <p:cNvSpPr/>
          <p:nvPr/>
        </p:nvSpPr>
        <p:spPr>
          <a:xfrm>
            <a:off x="2567940" y="1956816"/>
            <a:ext cx="384048" cy="384048"/>
          </a:xfrm>
          <a:prstGeom prst="ellipse">
            <a:avLst/>
          </a:prstGeom>
          <a:solidFill>
            <a:srgbClr val="F0F9FF"/>
          </a:solidFill>
          <a:ln w="6350">
            <a:solidFill>
              <a:srgbClr val="F0F9FF"/>
            </a:solidFill>
            <a:prstDash val="solid"/>
          </a:ln>
        </p:spPr>
      </p:sp>
      <p:pic>
        <p:nvPicPr>
          <p:cNvPr id="13"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663952" y="2052828"/>
            <a:ext cx="192024" cy="192024"/>
          </a:xfrm>
          <a:prstGeom prst="rect">
            <a:avLst/>
          </a:prstGeom>
        </p:spPr>
      </p:pic>
      <p:sp>
        <p:nvSpPr>
          <p:cNvPr id="14" name="Text 10"/>
          <p:cNvSpPr txBox="1"/>
          <p:nvPr/>
        </p:nvSpPr>
        <p:spPr>
          <a:xfrm>
            <a:off x="3581400" y="1883664"/>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15" name="Text 11"/>
          <p:cNvSpPr txBox="1"/>
          <p:nvPr/>
        </p:nvSpPr>
        <p:spPr>
          <a:xfrm>
            <a:off x="2567940" y="2450592"/>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Governed traffic</a:t>
            </a:r>
            <a:endParaRPr lang="en-US" sz="1200" dirty="0"/>
          </a:p>
        </p:txBody>
      </p:sp>
      <p:sp>
        <p:nvSpPr>
          <p:cNvPr id="16" name="Text 12"/>
          <p:cNvSpPr txBox="1"/>
          <p:nvPr/>
        </p:nvSpPr>
        <p:spPr>
          <a:xfrm>
            <a:off x="2567940" y="2980944"/>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LLM and MCP calls routed through the AI gateway</a:t>
            </a:r>
            <a:endParaRPr lang="en-US" sz="950" dirty="0"/>
          </a:p>
        </p:txBody>
      </p:sp>
      <p:sp>
        <p:nvSpPr>
          <p:cNvPr id="17" name="Shape 13"/>
          <p:cNvSpPr/>
          <p:nvPr/>
        </p:nvSpPr>
        <p:spPr>
          <a:xfrm>
            <a:off x="4294632" y="1810512"/>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8" name="Shape 14"/>
          <p:cNvSpPr/>
          <p:nvPr/>
        </p:nvSpPr>
        <p:spPr>
          <a:xfrm>
            <a:off x="4440936" y="1956816"/>
            <a:ext cx="384048" cy="384048"/>
          </a:xfrm>
          <a:prstGeom prst="ellipse">
            <a:avLst/>
          </a:prstGeom>
          <a:solidFill>
            <a:srgbClr val="F0F9FF"/>
          </a:solidFill>
          <a:ln w="6350">
            <a:solidFill>
              <a:srgbClr val="F0F9FF"/>
            </a:solidFill>
            <a:prstDash val="solid"/>
          </a:ln>
        </p:spPr>
      </p:sp>
      <p:pic>
        <p:nvPicPr>
          <p:cNvPr id="19"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36948" y="2052828"/>
            <a:ext cx="192024" cy="192024"/>
          </a:xfrm>
          <a:prstGeom prst="rect">
            <a:avLst/>
          </a:prstGeom>
        </p:spPr>
      </p:pic>
      <p:sp>
        <p:nvSpPr>
          <p:cNvPr id="20" name="Text 15"/>
          <p:cNvSpPr txBox="1"/>
          <p:nvPr/>
        </p:nvSpPr>
        <p:spPr>
          <a:xfrm>
            <a:off x="5454396" y="1883664"/>
            <a:ext cx="457200" cy="457200"/>
          </a:xfrm>
          <a:prstGeom prst="rect">
            <a:avLst/>
          </a:prstGeom>
          <a:noFill/>
          <a:ln/>
        </p:spPr>
        <p:txBody>
          <a:bodyPr wrap="square" lIns="0" tIns="0" rIns="0" bIns="0" rtlCol="0" anchor="t"/>
          <a:lstStyle/>
          <a:p>
            <a:pPr algn="r" indent="0" marL="0">
              <a:buNone/>
            </a:pPr>
            <a:r>
              <a:rPr lang="en-US" sz="2000" b="1" dirty="0">
                <a:solidFill>
                  <a:srgbClr val="0284C7"/>
                </a:solidFill>
                <a:latin typeface="Plus Jakarta Sans" pitchFamily="34" charset="0"/>
                <a:ea typeface="Plus Jakarta Sans" pitchFamily="34" charset="-122"/>
                <a:cs typeface="Plus Jakarta Sans" pitchFamily="34" charset="-120"/>
              </a:rPr>
              <a:t>↓</a:t>
            </a:r>
            <a:endParaRPr lang="en-US" sz="2000" dirty="0"/>
          </a:p>
        </p:txBody>
      </p:sp>
      <p:sp>
        <p:nvSpPr>
          <p:cNvPr id="21" name="Text 16"/>
          <p:cNvSpPr txBox="1"/>
          <p:nvPr/>
        </p:nvSpPr>
        <p:spPr>
          <a:xfrm>
            <a:off x="4440936" y="2450592"/>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Cost per outcome</a:t>
            </a:r>
            <a:endParaRPr lang="en-US" sz="1200" dirty="0"/>
          </a:p>
        </p:txBody>
      </p:sp>
      <p:sp>
        <p:nvSpPr>
          <p:cNvPr id="22" name="Text 17"/>
          <p:cNvSpPr txBox="1"/>
          <p:nvPr/>
        </p:nvSpPr>
        <p:spPr>
          <a:xfrm>
            <a:off x="4440936" y="2980944"/>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Model spend per resolved task, by use case</a:t>
            </a:r>
            <a:endParaRPr lang="en-US" sz="950" dirty="0"/>
          </a:p>
        </p:txBody>
      </p:sp>
      <p:sp>
        <p:nvSpPr>
          <p:cNvPr id="23" name="Shape 18"/>
          <p:cNvSpPr/>
          <p:nvPr/>
        </p:nvSpPr>
        <p:spPr>
          <a:xfrm>
            <a:off x="6167628" y="1810512"/>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4" name="Shape 19"/>
          <p:cNvSpPr/>
          <p:nvPr/>
        </p:nvSpPr>
        <p:spPr>
          <a:xfrm>
            <a:off x="6313932" y="1956816"/>
            <a:ext cx="384048" cy="384048"/>
          </a:xfrm>
          <a:prstGeom prst="ellipse">
            <a:avLst/>
          </a:prstGeom>
          <a:solidFill>
            <a:srgbClr val="F0F9FF"/>
          </a:solidFill>
          <a:ln w="6350">
            <a:solidFill>
              <a:srgbClr val="F0F9FF"/>
            </a:solidFill>
            <a:prstDash val="solid"/>
          </a:ln>
        </p:spPr>
      </p:sp>
      <p:pic>
        <p:nvPicPr>
          <p:cNvPr id="25" name="Icon 3" descr="">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09944" y="2052828"/>
            <a:ext cx="192024" cy="192024"/>
          </a:xfrm>
          <a:prstGeom prst="rect">
            <a:avLst/>
          </a:prstGeom>
        </p:spPr>
      </p:pic>
      <p:sp>
        <p:nvSpPr>
          <p:cNvPr id="26" name="Text 20"/>
          <p:cNvSpPr txBox="1"/>
          <p:nvPr/>
        </p:nvSpPr>
        <p:spPr>
          <a:xfrm>
            <a:off x="7327392" y="1883664"/>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27" name="Text 21"/>
          <p:cNvSpPr txBox="1"/>
          <p:nvPr/>
        </p:nvSpPr>
        <p:spPr>
          <a:xfrm>
            <a:off x="6313932" y="2450592"/>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AI cost visibility</a:t>
            </a:r>
            <a:endParaRPr lang="en-US" sz="1200" dirty="0"/>
          </a:p>
        </p:txBody>
      </p:sp>
      <p:sp>
        <p:nvSpPr>
          <p:cNvPr id="28" name="Text 22"/>
          <p:cNvSpPr txBox="1"/>
          <p:nvPr/>
        </p:nvSpPr>
        <p:spPr>
          <a:xfrm>
            <a:off x="6313932" y="2980944"/>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Spend attributed to an owner and use case within a day</a:t>
            </a:r>
            <a:endParaRPr lang="en-US" sz="950" dirty="0"/>
          </a:p>
        </p:txBody>
      </p:sp>
      <p:sp>
        <p:nvSpPr>
          <p:cNvPr id="29" name="Shape 23"/>
          <p:cNvSpPr/>
          <p:nvPr/>
        </p:nvSpPr>
        <p:spPr>
          <a:xfrm>
            <a:off x="8040624" y="1810512"/>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0" name="Shape 24"/>
          <p:cNvSpPr/>
          <p:nvPr/>
        </p:nvSpPr>
        <p:spPr>
          <a:xfrm>
            <a:off x="8186928" y="1956816"/>
            <a:ext cx="384048" cy="384048"/>
          </a:xfrm>
          <a:prstGeom prst="ellipse">
            <a:avLst/>
          </a:prstGeom>
          <a:solidFill>
            <a:srgbClr val="F0F9FF"/>
          </a:solidFill>
          <a:ln w="6350">
            <a:solidFill>
              <a:srgbClr val="F0F9FF"/>
            </a:solidFill>
            <a:prstDash val="solid"/>
          </a:ln>
        </p:spPr>
      </p:sp>
      <p:pic>
        <p:nvPicPr>
          <p:cNvPr id="31" name="Icon 4" descr="">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2940" y="2052828"/>
            <a:ext cx="192024" cy="192024"/>
          </a:xfrm>
          <a:prstGeom prst="rect">
            <a:avLst/>
          </a:prstGeom>
        </p:spPr>
      </p:pic>
      <p:sp>
        <p:nvSpPr>
          <p:cNvPr id="32" name="Text 25"/>
          <p:cNvSpPr txBox="1"/>
          <p:nvPr/>
        </p:nvSpPr>
        <p:spPr>
          <a:xfrm>
            <a:off x="9200388" y="1883664"/>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33" name="Text 26"/>
          <p:cNvSpPr txBox="1"/>
          <p:nvPr/>
        </p:nvSpPr>
        <p:spPr>
          <a:xfrm>
            <a:off x="8186928" y="2450592"/>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Value realized</a:t>
            </a:r>
            <a:endParaRPr lang="en-US" sz="1200" dirty="0"/>
          </a:p>
        </p:txBody>
      </p:sp>
      <p:sp>
        <p:nvSpPr>
          <p:cNvPr id="34" name="Text 27"/>
          <p:cNvSpPr txBox="1"/>
          <p:nvPr/>
        </p:nvSpPr>
        <p:spPr>
          <a:xfrm>
            <a:off x="8186928" y="2980944"/>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Run-rate value of live slices against their business cases</a:t>
            </a:r>
            <a:endParaRPr lang="en-US" sz="950" dirty="0"/>
          </a:p>
        </p:txBody>
      </p:sp>
      <p:sp>
        <p:nvSpPr>
          <p:cNvPr id="35" name="Shape 28"/>
          <p:cNvSpPr/>
          <p:nvPr/>
        </p:nvSpPr>
        <p:spPr>
          <a:xfrm>
            <a:off x="9913620" y="1810512"/>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6" name="Shape 29"/>
          <p:cNvSpPr/>
          <p:nvPr/>
        </p:nvSpPr>
        <p:spPr>
          <a:xfrm>
            <a:off x="10059924" y="1956816"/>
            <a:ext cx="384048" cy="384048"/>
          </a:xfrm>
          <a:prstGeom prst="ellipse">
            <a:avLst/>
          </a:prstGeom>
          <a:solidFill>
            <a:srgbClr val="F0F9FF"/>
          </a:solidFill>
          <a:ln w="6350">
            <a:solidFill>
              <a:srgbClr val="F0F9FF"/>
            </a:solidFill>
            <a:prstDash val="solid"/>
          </a:ln>
        </p:spPr>
      </p:sp>
      <p:pic>
        <p:nvPicPr>
          <p:cNvPr id="37" name="Icon 5" descr="">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155936" y="2052828"/>
            <a:ext cx="192024" cy="192024"/>
          </a:xfrm>
          <a:prstGeom prst="rect">
            <a:avLst/>
          </a:prstGeom>
        </p:spPr>
      </p:pic>
      <p:sp>
        <p:nvSpPr>
          <p:cNvPr id="38" name="Text 30"/>
          <p:cNvSpPr txBox="1"/>
          <p:nvPr/>
        </p:nvSpPr>
        <p:spPr>
          <a:xfrm>
            <a:off x="11073384" y="1883664"/>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39" name="Text 31"/>
          <p:cNvSpPr txBox="1"/>
          <p:nvPr/>
        </p:nvSpPr>
        <p:spPr>
          <a:xfrm>
            <a:off x="10059924" y="2450592"/>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Policy enforcement</a:t>
            </a:r>
            <a:endParaRPr lang="en-US" sz="1200" dirty="0"/>
          </a:p>
        </p:txBody>
      </p:sp>
      <p:sp>
        <p:nvSpPr>
          <p:cNvPr id="40" name="Text 32"/>
          <p:cNvSpPr txBox="1"/>
          <p:nvPr/>
        </p:nvSpPr>
        <p:spPr>
          <a:xfrm>
            <a:off x="10059924" y="2980944"/>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Violations, including exposure-limit breaches, blocked before impact versus found afterward</a:t>
            </a:r>
            <a:endParaRPr lang="en-US" sz="950" dirty="0"/>
          </a:p>
        </p:txBody>
      </p:sp>
      <p:sp>
        <p:nvSpPr>
          <p:cNvPr id="41" name="Shape 33"/>
          <p:cNvSpPr/>
          <p:nvPr/>
        </p:nvSpPr>
        <p:spPr>
          <a:xfrm>
            <a:off x="548640" y="4023360"/>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42" name="Shape 34"/>
          <p:cNvSpPr/>
          <p:nvPr/>
        </p:nvSpPr>
        <p:spPr>
          <a:xfrm>
            <a:off x="694944" y="4169664"/>
            <a:ext cx="384048" cy="384048"/>
          </a:xfrm>
          <a:prstGeom prst="ellipse">
            <a:avLst/>
          </a:prstGeom>
          <a:solidFill>
            <a:srgbClr val="F0F9FF"/>
          </a:solidFill>
          <a:ln w="6350">
            <a:solidFill>
              <a:srgbClr val="F0F9FF"/>
            </a:solidFill>
            <a:prstDash val="solid"/>
          </a:ln>
        </p:spPr>
      </p:sp>
      <p:pic>
        <p:nvPicPr>
          <p:cNvPr id="43" name="Icon 6" descr="">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90956" y="4265676"/>
            <a:ext cx="192024" cy="192024"/>
          </a:xfrm>
          <a:prstGeom prst="rect">
            <a:avLst/>
          </a:prstGeom>
        </p:spPr>
      </p:pic>
      <p:sp>
        <p:nvSpPr>
          <p:cNvPr id="44" name="Text 35"/>
          <p:cNvSpPr txBox="1"/>
          <p:nvPr/>
        </p:nvSpPr>
        <p:spPr>
          <a:xfrm>
            <a:off x="1708404" y="4096512"/>
            <a:ext cx="457200" cy="457200"/>
          </a:xfrm>
          <a:prstGeom prst="rect">
            <a:avLst/>
          </a:prstGeom>
          <a:noFill/>
          <a:ln/>
        </p:spPr>
        <p:txBody>
          <a:bodyPr wrap="square" lIns="0" tIns="0" rIns="0" bIns="0" rtlCol="0" anchor="t"/>
          <a:lstStyle/>
          <a:p>
            <a:pPr algn="r" indent="0" marL="0">
              <a:buNone/>
            </a:pPr>
            <a:r>
              <a:rPr lang="en-US" sz="2000" b="1" dirty="0">
                <a:solidFill>
                  <a:srgbClr val="0284C7"/>
                </a:solidFill>
                <a:latin typeface="Plus Jakarta Sans" pitchFamily="34" charset="0"/>
                <a:ea typeface="Plus Jakarta Sans" pitchFamily="34" charset="-122"/>
                <a:cs typeface="Plus Jakarta Sans" pitchFamily="34" charset="-120"/>
              </a:rPr>
              <a:t>↓</a:t>
            </a:r>
            <a:endParaRPr lang="en-US" sz="2000" dirty="0"/>
          </a:p>
        </p:txBody>
      </p:sp>
      <p:sp>
        <p:nvSpPr>
          <p:cNvPr id="45" name="Text 36"/>
          <p:cNvSpPr txBox="1"/>
          <p:nvPr/>
        </p:nvSpPr>
        <p:spPr>
          <a:xfrm>
            <a:off x="694944" y="4663440"/>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Time to contain</a:t>
            </a:r>
            <a:endParaRPr lang="en-US" sz="1200" dirty="0"/>
          </a:p>
        </p:txBody>
      </p:sp>
      <p:sp>
        <p:nvSpPr>
          <p:cNvPr id="46" name="Text 37"/>
          <p:cNvSpPr txBox="1"/>
          <p:nvPr/>
        </p:nvSpPr>
        <p:spPr>
          <a:xfrm>
            <a:off x="694944" y="5193792"/>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Minutes to stop an agent and hand its work to people</a:t>
            </a:r>
            <a:endParaRPr lang="en-US" sz="950" dirty="0"/>
          </a:p>
        </p:txBody>
      </p:sp>
      <p:sp>
        <p:nvSpPr>
          <p:cNvPr id="47" name="Shape 38"/>
          <p:cNvSpPr/>
          <p:nvPr/>
        </p:nvSpPr>
        <p:spPr>
          <a:xfrm>
            <a:off x="2421636" y="4023360"/>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48" name="Shape 39"/>
          <p:cNvSpPr/>
          <p:nvPr/>
        </p:nvSpPr>
        <p:spPr>
          <a:xfrm>
            <a:off x="2567940" y="4169664"/>
            <a:ext cx="384048" cy="384048"/>
          </a:xfrm>
          <a:prstGeom prst="ellipse">
            <a:avLst/>
          </a:prstGeom>
          <a:solidFill>
            <a:srgbClr val="F0F9FF"/>
          </a:solidFill>
          <a:ln w="6350">
            <a:solidFill>
              <a:srgbClr val="F0F9FF"/>
            </a:solidFill>
            <a:prstDash val="solid"/>
          </a:ln>
        </p:spPr>
      </p:sp>
      <p:pic>
        <p:nvPicPr>
          <p:cNvPr id="49" name="Icon 7"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663952" y="4265676"/>
            <a:ext cx="192024" cy="192024"/>
          </a:xfrm>
          <a:prstGeom prst="rect">
            <a:avLst/>
          </a:prstGeom>
        </p:spPr>
      </p:pic>
      <p:sp>
        <p:nvSpPr>
          <p:cNvPr id="50" name="Text 40"/>
          <p:cNvSpPr txBox="1"/>
          <p:nvPr/>
        </p:nvSpPr>
        <p:spPr>
          <a:xfrm>
            <a:off x="3581400" y="4096512"/>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51" name="Text 41"/>
          <p:cNvSpPr txBox="1"/>
          <p:nvPr/>
        </p:nvSpPr>
        <p:spPr>
          <a:xfrm>
            <a:off x="2567940" y="4663440"/>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Eval pass rate</a:t>
            </a:r>
            <a:endParaRPr lang="en-US" sz="1200" dirty="0"/>
          </a:p>
        </p:txBody>
      </p:sp>
      <p:sp>
        <p:nvSpPr>
          <p:cNvPr id="52" name="Text 42"/>
          <p:cNvSpPr txBox="1"/>
          <p:nvPr/>
        </p:nvSpPr>
        <p:spPr>
          <a:xfrm>
            <a:off x="2567940" y="5193792"/>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Agents meeting quality thresholds before promotion</a:t>
            </a:r>
            <a:endParaRPr lang="en-US" sz="950" dirty="0"/>
          </a:p>
        </p:txBody>
      </p:sp>
      <p:sp>
        <p:nvSpPr>
          <p:cNvPr id="53" name="Shape 43"/>
          <p:cNvSpPr/>
          <p:nvPr/>
        </p:nvSpPr>
        <p:spPr>
          <a:xfrm>
            <a:off x="4294632" y="4023360"/>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54" name="Shape 44"/>
          <p:cNvSpPr/>
          <p:nvPr/>
        </p:nvSpPr>
        <p:spPr>
          <a:xfrm>
            <a:off x="4440936" y="4169664"/>
            <a:ext cx="384048" cy="384048"/>
          </a:xfrm>
          <a:prstGeom prst="ellipse">
            <a:avLst/>
          </a:prstGeom>
          <a:solidFill>
            <a:srgbClr val="F0F9FF"/>
          </a:solidFill>
          <a:ln w="6350">
            <a:solidFill>
              <a:srgbClr val="F0F9FF"/>
            </a:solidFill>
            <a:prstDash val="solid"/>
          </a:ln>
        </p:spPr>
      </p:sp>
      <p:pic>
        <p:nvPicPr>
          <p:cNvPr id="55" name="Icon 8" descr="">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536948" y="4265676"/>
            <a:ext cx="192024" cy="192024"/>
          </a:xfrm>
          <a:prstGeom prst="rect">
            <a:avLst/>
          </a:prstGeom>
        </p:spPr>
      </p:pic>
      <p:sp>
        <p:nvSpPr>
          <p:cNvPr id="56" name="Text 45"/>
          <p:cNvSpPr txBox="1"/>
          <p:nvPr/>
        </p:nvSpPr>
        <p:spPr>
          <a:xfrm>
            <a:off x="5454396" y="4096512"/>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57" name="Text 46"/>
          <p:cNvSpPr txBox="1"/>
          <p:nvPr/>
        </p:nvSpPr>
        <p:spPr>
          <a:xfrm>
            <a:off x="4440936" y="4663440"/>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Oversight coverage</a:t>
            </a:r>
            <a:endParaRPr lang="en-US" sz="1200" dirty="0"/>
          </a:p>
        </p:txBody>
      </p:sp>
      <p:sp>
        <p:nvSpPr>
          <p:cNvPr id="58" name="Text 47"/>
          <p:cNvSpPr txBox="1"/>
          <p:nvPr/>
        </p:nvSpPr>
        <p:spPr>
          <a:xfrm>
            <a:off x="4440936" y="5193792"/>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High-risk tier 3–4 actions with approval or audit</a:t>
            </a:r>
            <a:endParaRPr lang="en-US" sz="950" dirty="0"/>
          </a:p>
        </p:txBody>
      </p:sp>
      <p:sp>
        <p:nvSpPr>
          <p:cNvPr id="59" name="Shape 48"/>
          <p:cNvSpPr/>
          <p:nvPr/>
        </p:nvSpPr>
        <p:spPr>
          <a:xfrm>
            <a:off x="6167628" y="4023360"/>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0" name="Shape 49"/>
          <p:cNvSpPr/>
          <p:nvPr/>
        </p:nvSpPr>
        <p:spPr>
          <a:xfrm>
            <a:off x="6313932" y="4169664"/>
            <a:ext cx="384048" cy="384048"/>
          </a:xfrm>
          <a:prstGeom prst="ellipse">
            <a:avLst/>
          </a:prstGeom>
          <a:solidFill>
            <a:srgbClr val="F0F9FF"/>
          </a:solidFill>
          <a:ln w="6350">
            <a:solidFill>
              <a:srgbClr val="F0F9FF"/>
            </a:solidFill>
            <a:prstDash val="solid"/>
          </a:ln>
        </p:spPr>
      </p:sp>
      <p:pic>
        <p:nvPicPr>
          <p:cNvPr id="61" name="Icon 9" descr="">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6409944" y="4265676"/>
            <a:ext cx="192024" cy="192024"/>
          </a:xfrm>
          <a:prstGeom prst="rect">
            <a:avLst/>
          </a:prstGeom>
        </p:spPr>
      </p:pic>
      <p:sp>
        <p:nvSpPr>
          <p:cNvPr id="62" name="Text 50"/>
          <p:cNvSpPr txBox="1"/>
          <p:nvPr/>
        </p:nvSpPr>
        <p:spPr>
          <a:xfrm>
            <a:off x="7327392" y="4096512"/>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63" name="Text 51"/>
          <p:cNvSpPr txBox="1"/>
          <p:nvPr/>
        </p:nvSpPr>
        <p:spPr>
          <a:xfrm>
            <a:off x="6313932" y="4663440"/>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Oversight effectiveness</a:t>
            </a:r>
            <a:endParaRPr lang="en-US" sz="1200" dirty="0"/>
          </a:p>
        </p:txBody>
      </p:sp>
      <p:sp>
        <p:nvSpPr>
          <p:cNvPr id="64" name="Text 52"/>
          <p:cNvSpPr txBox="1"/>
          <p:nvPr/>
        </p:nvSpPr>
        <p:spPr>
          <a:xfrm>
            <a:off x="6313932" y="5193792"/>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Actions executed exactly as approved, stop drills passed</a:t>
            </a:r>
            <a:endParaRPr lang="en-US" sz="950" dirty="0"/>
          </a:p>
        </p:txBody>
      </p:sp>
      <p:sp>
        <p:nvSpPr>
          <p:cNvPr id="65" name="Shape 53"/>
          <p:cNvSpPr/>
          <p:nvPr/>
        </p:nvSpPr>
        <p:spPr>
          <a:xfrm>
            <a:off x="8040624" y="4023360"/>
            <a:ext cx="1726692" cy="2084832"/>
          </a:xfrm>
          <a:prstGeom prst="roundRect">
            <a:avLst>
              <a:gd name="adj" fmla="val 423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6" name="Shape 54"/>
          <p:cNvSpPr/>
          <p:nvPr/>
        </p:nvSpPr>
        <p:spPr>
          <a:xfrm>
            <a:off x="8186928" y="4169664"/>
            <a:ext cx="384048" cy="384048"/>
          </a:xfrm>
          <a:prstGeom prst="ellipse">
            <a:avLst/>
          </a:prstGeom>
          <a:solidFill>
            <a:srgbClr val="F0F9FF"/>
          </a:solidFill>
          <a:ln w="6350">
            <a:solidFill>
              <a:srgbClr val="F0F9FF"/>
            </a:solidFill>
            <a:prstDash val="solid"/>
          </a:ln>
        </p:spPr>
      </p:sp>
      <p:pic>
        <p:nvPicPr>
          <p:cNvPr id="67" name="Icon 10" descr="">
            <a:extLs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8282940" y="4265676"/>
            <a:ext cx="192024" cy="192024"/>
          </a:xfrm>
          <a:prstGeom prst="rect">
            <a:avLst/>
          </a:prstGeom>
        </p:spPr>
      </p:pic>
      <p:sp>
        <p:nvSpPr>
          <p:cNvPr id="68" name="Text 55"/>
          <p:cNvSpPr txBox="1"/>
          <p:nvPr/>
        </p:nvSpPr>
        <p:spPr>
          <a:xfrm>
            <a:off x="9200388" y="4096512"/>
            <a:ext cx="457200" cy="457200"/>
          </a:xfrm>
          <a:prstGeom prst="rect">
            <a:avLst/>
          </a:prstGeom>
          <a:noFill/>
          <a:ln/>
        </p:spPr>
        <p:txBody>
          <a:bodyPr wrap="square" lIns="0" tIns="0" rIns="0" bIns="0" rtlCol="0" anchor="t"/>
          <a:lstStyle/>
          <a:p>
            <a:pPr algn="r" indent="0" marL="0">
              <a:buNone/>
            </a:pPr>
            <a:r>
              <a:rPr lang="en-US" sz="2000" b="1" dirty="0">
                <a:solidFill>
                  <a:srgbClr val="15803D"/>
                </a:solidFill>
                <a:latin typeface="Plus Jakarta Sans" pitchFamily="34" charset="0"/>
                <a:ea typeface="Plus Jakarta Sans" pitchFamily="34" charset="-122"/>
                <a:cs typeface="Plus Jakarta Sans" pitchFamily="34" charset="-120"/>
              </a:rPr>
              <a:t>↑</a:t>
            </a:r>
            <a:endParaRPr lang="en-US" sz="2000" dirty="0"/>
          </a:p>
        </p:txBody>
      </p:sp>
      <p:sp>
        <p:nvSpPr>
          <p:cNvPr id="69" name="Text 56"/>
          <p:cNvSpPr txBox="1"/>
          <p:nvPr/>
        </p:nvSpPr>
        <p:spPr>
          <a:xfrm>
            <a:off x="8186928" y="4663440"/>
            <a:ext cx="1452372" cy="502920"/>
          </a:xfrm>
          <a:prstGeom prst="rect">
            <a:avLst/>
          </a:prstGeom>
          <a:noFill/>
          <a:ln/>
        </p:spPr>
        <p:txBody>
          <a:bodyPr wrap="square" lIns="0" tIns="0" rIns="0" bIns="0" rtlCol="0" anchor="t"/>
          <a:lstStyle/>
          <a:p>
            <a:pPr indent="0" marL="0">
              <a:buNone/>
            </a:pPr>
            <a:r>
              <a:rPr lang="en-US" sz="1200" b="1" dirty="0">
                <a:solidFill>
                  <a:srgbClr val="0F172A"/>
                </a:solidFill>
                <a:latin typeface="Plus Jakarta Sans" pitchFamily="34" charset="0"/>
                <a:ea typeface="Plus Jakarta Sans" pitchFamily="34" charset="-122"/>
                <a:cs typeface="Plus Jakarta Sans" pitchFamily="34" charset="-120"/>
              </a:rPr>
              <a:t>Crypto readiness</a:t>
            </a:r>
            <a:endParaRPr lang="en-US" sz="1200" dirty="0"/>
          </a:p>
        </p:txBody>
      </p:sp>
      <p:sp>
        <p:nvSpPr>
          <p:cNvPr id="70" name="Text 57"/>
          <p:cNvSpPr txBox="1"/>
          <p:nvPr/>
        </p:nvSpPr>
        <p:spPr>
          <a:xfrm>
            <a:off x="8186928" y="5193792"/>
            <a:ext cx="1452372" cy="841248"/>
          </a:xfrm>
          <a:prstGeom prst="rect">
            <a:avLst/>
          </a:prstGeom>
          <a:noFill/>
          <a:ln/>
        </p:spPr>
        <p:txBody>
          <a:bodyPr wrap="square" lIns="0" tIns="0" rIns="0" bIns="0" rtlCol="0" anchor="t"/>
          <a:lstStyle/>
          <a:p>
            <a:pPr indent="0" marL="0">
              <a:buNone/>
            </a:pPr>
            <a:r>
              <a:rPr lang="en-US" sz="950" dirty="0">
                <a:solidFill>
                  <a:srgbClr val="475569"/>
                </a:solidFill>
                <a:latin typeface="Plus Jakarta Sans" pitchFamily="34" charset="0"/>
                <a:ea typeface="Plus Jakarta Sans" pitchFamily="34" charset="-122"/>
                <a:cs typeface="Plus Jakarta Sans" pitchFamily="34" charset="-120"/>
              </a:rPr>
              <a:t>Asymmetric-crypto inventory with a migration plan</a:t>
            </a:r>
            <a:endParaRPr lang="en-US" sz="950" dirty="0"/>
          </a:p>
        </p:txBody>
      </p:sp>
      <p:sp>
        <p:nvSpPr>
          <p:cNvPr id="71" name="Shape 58"/>
          <p:cNvSpPr/>
          <p:nvPr/>
        </p:nvSpPr>
        <p:spPr>
          <a:xfrm>
            <a:off x="9913620" y="4023360"/>
            <a:ext cx="1726692" cy="2084832"/>
          </a:xfrm>
          <a:prstGeom prst="roundRect">
            <a:avLst>
              <a:gd name="adj" fmla="val 4237"/>
            </a:avLst>
          </a:prstGeom>
          <a:solidFill>
            <a:srgbClr val="0F172A"/>
          </a:solidFill>
          <a:ln w="9525">
            <a:solidFill>
              <a:srgbClr val="0F172A"/>
            </a:solidFill>
            <a:prstDash val="solid"/>
          </a:ln>
        </p:spPr>
      </p:sp>
      <p:sp>
        <p:nvSpPr>
          <p:cNvPr id="72" name="Text 59"/>
          <p:cNvSpPr txBox="1"/>
          <p:nvPr/>
        </p:nvSpPr>
        <p:spPr>
          <a:xfrm>
            <a:off x="10059924" y="4187952"/>
            <a:ext cx="1452372" cy="411480"/>
          </a:xfrm>
          <a:prstGeom prst="rect">
            <a:avLst/>
          </a:prstGeom>
          <a:noFill/>
          <a:ln/>
        </p:spPr>
        <p:txBody>
          <a:bodyPr wrap="square" lIns="0" tIns="0" rIns="0" bIns="0" rtlCol="0" anchor="t"/>
          <a:lstStyle/>
          <a:p>
            <a:pPr indent="0" marL="0">
              <a:buNone/>
            </a:pPr>
            <a:r>
              <a:rPr lang="en-US" sz="1000" b="1" spc="100" kern="0" dirty="0">
                <a:solidFill>
                  <a:srgbClr val="38BDF8"/>
                </a:solidFill>
                <a:latin typeface="Plus Jakarta Sans" pitchFamily="34" charset="0"/>
                <a:ea typeface="Plus Jakarta Sans" pitchFamily="34" charset="-122"/>
                <a:cs typeface="Plus Jakarta Sans" pitchFamily="34" charset="-120"/>
              </a:rPr>
              <a:t>LEADING INDICATORS</a:t>
            </a:r>
            <a:endParaRPr lang="en-US" sz="1000" dirty="0"/>
          </a:p>
        </p:txBody>
      </p:sp>
      <p:sp>
        <p:nvSpPr>
          <p:cNvPr id="73" name="Text 60"/>
          <p:cNvSpPr txBox="1"/>
          <p:nvPr/>
        </p:nvSpPr>
        <p:spPr>
          <a:xfrm>
            <a:off x="10059924" y="4626864"/>
            <a:ext cx="1452372" cy="1417320"/>
          </a:xfrm>
          <a:prstGeom prst="rect">
            <a:avLst/>
          </a:prstGeom>
          <a:noFill/>
          <a:ln/>
        </p:spPr>
        <p:txBody>
          <a:bodyPr wrap="square" lIns="0" tIns="0" rIns="0" bIns="0" rtlCol="0" anchor="t"/>
          <a:lstStyle/>
          <a:p>
            <a:pPr indent="0" marL="0">
              <a:buNone/>
            </a:pPr>
            <a:r>
              <a:rPr lang="en-US" sz="950" dirty="0">
                <a:solidFill>
                  <a:srgbClr val="E2E8F0"/>
                </a:solidFill>
                <a:latin typeface="Plus Jakarta Sans" pitchFamily="34" charset="0"/>
                <a:ea typeface="Plus Jakarta Sans" pitchFamily="34" charset="-122"/>
                <a:cs typeface="Plus Jakarta Sans" pitchFamily="34" charset="-120"/>
              </a:rPr>
              <a:t>Each metric has an early signal that moves within weeks. Evaluate trajectories and answers, and measure value rather than adoption.</a:t>
            </a:r>
            <a:r>
              <a:rPr lang="en-US" sz="950" baseline="30000" dirty="0">
                <a:solidFill>
                  <a:srgbClr val="E2E8F0"/>
                </a:solidFill>
                <a:latin typeface="Plus Jakarta Sans" pitchFamily="34" charset="0"/>
                <a:ea typeface="Plus Jakarta Sans" pitchFamily="34" charset="-122"/>
                <a:cs typeface="Plus Jakarta Sans" pitchFamily="34" charset="-120"/>
              </a:rPr>
              <a:t>60,88</a:t>
            </a:r>
            <a:endParaRPr lang="en-US" sz="950" dirty="0"/>
          </a:p>
        </p:txBody>
      </p:sp>
      <p:sp>
        <p:nvSpPr>
          <p:cNvPr id="74" name="Text 61"/>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Scorecard cadence adapted from endnote 29. Oversight metrics draw on endnotes 30–32, cost visibility on endnote 8 and leading indicators on endnotes 60 and 88.</a:t>
            </a:r>
            <a:endParaRPr lang="en-US" sz="850" dirty="0"/>
          </a:p>
        </p:txBody>
      </p:sp>
      <p:sp>
        <p:nvSpPr>
          <p:cNvPr id="75" name="Text 62"/>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Measure the control plane like a product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29: Measure the control plane like a product</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