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83" r:id="rId29"/>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29" Type="http://schemas.openxmlformats.org/officeDocument/2006/relationships/slide" Target="slides/slide28.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The plan names one accountable executive and a governance council. This slide shows the day-to-day model beneath them.</a:t>
            </a:r>
          </a:p>
          <a:p>
            <a:pPr>
              <a:spcAft>
                <a:spcPts val="600"/>
              </a:spcAft>
            </a:pPr>
            <a:r>
              <a:rPr lang="en-US" dirty="0"/>
              <a:t>Why it matters: BCG estimates that becoming AI-first "involves 30% technology and 70% people and organization" [85]. In Microsoft's 2026 Work Trend Index (20,000 people using AI at work in 10 countries), only one in four said their leadership is clearly and consistently aligned on AI, and organizational factors accounted for more than twice the reported impact of individual ones [86]. In Google Cloud's 2026 survey, 48% of the organizations whose AI returns are accelerating had "extremely clear" ownership and decision rights for AI and agentic initiatives, and 38% built required AI training into roles [84].</a:t>
            </a:r>
          </a:p>
          <a:p>
            <a:pPr>
              <a:spcAft>
                <a:spcPts val="600"/>
              </a:spcAft>
            </a:pPr>
            <a:r>
              <a:rPr lang="en-US" dirty="0"/>
              <a:t>The roles: the accountable executive owns the program and decides which phases proceed. The AI governance council (architecture, security, risk, data, finance and the business) owns policy, tiers and no-go zones. The business owner is accountable for value and decides which steps stay human. Each agent has a sponsor who owns it from registration to retirement and recertifies it. The platform team runs the control plane as a product. Security and risk can block a release or demote an agent, and finance owns cost attribution and how value is reported.</a:t>
            </a:r>
          </a:p>
          <a:p>
            <a:pPr>
              <a:spcAft>
                <a:spcPts val="600"/>
              </a:spcAft>
            </a:pPr>
            <a:r>
              <a:rPr lang="en-US" dirty="0"/>
              <a:t>Could AI, should AI: BCG suggests sorting work into human-led, AI-assisted and AI-led by asking whether AI could do each step as well as or better than people, and whether it should, given regulatory risk, customer trust, ethics and safety [85]. Record the answer before any decision on roles: Deloitte's 2026 Human Capital Trends found that 57% of leaders who cut staff because of AI have come to question that decision [87]. Build skills in step with the plan: approvers on what they approve, sponsors on the lifecycle, business teams on working alongside agents.</a:t>
            </a:r>
          </a:p>
          <a:p>
            <a:pPr>
              <a:spcAft>
                <a:spcPts val="600"/>
              </a:spcAft>
            </a:pPr>
            <a:r>
              <a:rPr lang="en-US" dirty="0"/>
              <a:t>Credit: John Fisher, The AI Control Plane: Executive Briefing (2026), slide 28,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28</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OPERATING MODEL</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Owners, decision rights and skills</a:t>
            </a:r>
            <a:endParaRPr lang="en-US" sz="2600" dirty="0"/>
          </a:p>
        </p:txBody>
      </p:sp>
      <p:sp>
        <p:nvSpPr>
          <p:cNvPr id="4" name="Text 2"/>
          <p:cNvSpPr txBox="1"/>
          <p:nvPr/>
        </p:nvSpPr>
        <p:spPr>
          <a:xfrm>
            <a:off x="548640" y="1216152"/>
            <a:ext cx="10881360" cy="502920"/>
          </a:xfrm>
          <a:prstGeom prst="rect">
            <a:avLst/>
          </a:prstGeom>
          <a:noFill/>
          <a:ln/>
        </p:spPr>
        <p:txBody>
          <a:bodyPr wrap="square" lIns="0" tIns="0" rIns="0" bIns="0" rtlCol="0" anchor="t"/>
          <a:lstStyle/>
          <a:p>
            <a:pPr indent="0" marL="0">
              <a:buNone/>
            </a:pPr>
            <a:r>
              <a:rPr lang="en-US" sz="1350" dirty="0">
                <a:solidFill>
                  <a:srgbClr val="475569"/>
                </a:solidFill>
                <a:latin typeface="Plus Jakarta Sans" pitchFamily="34" charset="0"/>
                <a:ea typeface="Plus Jakarta Sans" pitchFamily="34" charset="-122"/>
                <a:cs typeface="Plus Jakarta Sans" pitchFamily="34" charset="-120"/>
              </a:rPr>
              <a:t>Technology is the smaller part of the work: becoming AI-first “involves 30% technology and 70% people and organization.”</a:t>
            </a:r>
            <a:pPr indent="0" marL="0">
              <a:buNone/>
            </a:pPr>
            <a:r>
              <a:rPr lang="en-US" sz="1350" baseline="30000" dirty="0">
                <a:solidFill>
                  <a:srgbClr val="475569"/>
                </a:solidFill>
                <a:latin typeface="Plus Jakarta Sans" pitchFamily="34" charset="0"/>
                <a:ea typeface="Plus Jakarta Sans" pitchFamily="34" charset="-122"/>
                <a:cs typeface="Plus Jakarta Sans" pitchFamily="34" charset="-120"/>
              </a:rPr>
              <a:t>85</a:t>
            </a:r>
            <a:endParaRPr lang="en-US" sz="135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548640" y="1810512"/>
          <a:ext cx="7223760" cy="914400"/>
        </p:xfrm>
        <a:graphic>
          <a:graphicData uri="http://schemas.openxmlformats.org/drawingml/2006/table">
            <a:tbl>
              <a:tblPr/>
              <a:tblGrid>
                <a:gridCol w="2148840"/>
                <a:gridCol w="2514600"/>
                <a:gridCol w="2560320"/>
              </a:tblGrid>
              <a:tr h="365760">
                <a:tc>
                  <a:txBody>
                    <a:bodyPr/>
                    <a:lstStyle/>
                    <a:p>
                      <a:pPr indent="0" marL="0">
                        <a:buNone/>
                      </a:pPr>
                      <a:r>
                        <a:rPr lang="en-US" sz="1050" b="1" dirty="0">
                          <a:solidFill>
                            <a:srgbClr val="FFFFFF"/>
                          </a:solidFill>
                          <a:latin typeface="Plus Jakarta Sans" pitchFamily="34" charset="0"/>
                          <a:ea typeface="Plus Jakarta Sans" pitchFamily="34" charset="-122"/>
                          <a:cs typeface="Plus Jakarta Sans" pitchFamily="34" charset="-120"/>
                        </a:rPr>
                        <a:t>Role</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0F172A"/>
                    </a:solidFill>
                  </a:tcPr>
                </a:tc>
                <a:tc>
                  <a:txBody>
                    <a:bodyPr/>
                    <a:lstStyle/>
                    <a:p>
                      <a:pPr indent="0" marL="0">
                        <a:buNone/>
                      </a:pPr>
                      <a:r>
                        <a:rPr lang="en-US" sz="1050" b="1" dirty="0">
                          <a:solidFill>
                            <a:srgbClr val="FFFFFF"/>
                          </a:solidFill>
                          <a:latin typeface="Plus Jakarta Sans" pitchFamily="34" charset="0"/>
                          <a:ea typeface="Plus Jakarta Sans" pitchFamily="34" charset="-122"/>
                          <a:cs typeface="Plus Jakarta Sans" pitchFamily="34" charset="-120"/>
                        </a:rPr>
                        <a:t>Owns</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0F172A"/>
                    </a:solidFill>
                  </a:tcPr>
                </a:tc>
                <a:tc>
                  <a:txBody>
                    <a:bodyPr/>
                    <a:lstStyle/>
                    <a:p>
                      <a:pPr indent="0" marL="0">
                        <a:buNone/>
                      </a:pPr>
                      <a:r>
                        <a:rPr lang="en-US" sz="1050" b="1" dirty="0">
                          <a:solidFill>
                            <a:srgbClr val="FFFFFF"/>
                          </a:solidFill>
                          <a:latin typeface="Plus Jakarta Sans" pitchFamily="34" charset="0"/>
                          <a:ea typeface="Plus Jakarta Sans" pitchFamily="34" charset="-122"/>
                          <a:cs typeface="Plus Jakarta Sans" pitchFamily="34" charset="-120"/>
                        </a:rPr>
                        <a:t>Decides</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0F172A"/>
                    </a:solidFill>
                  </a:tcPr>
                </a:tc>
              </a:tr>
              <a:tr h="548640">
                <a:tc>
                  <a:txBody>
                    <a:bodyPr/>
                    <a:lstStyle/>
                    <a:p>
                      <a:pPr indent="0" marL="0">
                        <a:buNone/>
                      </a:pPr>
                      <a:r>
                        <a:rPr lang="en-US" sz="1000" b="1" dirty="0">
                          <a:solidFill>
                            <a:srgbClr val="0F172A"/>
                          </a:solidFill>
                          <a:latin typeface="Plus Jakarta Sans" pitchFamily="34" charset="0"/>
                          <a:ea typeface="Plus Jakarta Sans" pitchFamily="34" charset="-122"/>
                          <a:cs typeface="Plus Jakarta Sans" pitchFamily="34" charset="-120"/>
                        </a:rPr>
                        <a:t>Accountable executive</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The program, funding and business cases</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Which phases and use cases proceed</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r>
              <a:tr h="548640">
                <a:tc>
                  <a:txBody>
                    <a:bodyPr/>
                    <a:lstStyle/>
                    <a:p>
                      <a:pPr indent="0" marL="0">
                        <a:buNone/>
                      </a:pPr>
                      <a:r>
                        <a:rPr lang="en-US" sz="1000" b="1" dirty="0">
                          <a:solidFill>
                            <a:srgbClr val="0F172A"/>
                          </a:solidFill>
                          <a:latin typeface="Plus Jakarta Sans" pitchFamily="34" charset="0"/>
                          <a:ea typeface="Plus Jakarta Sans" pitchFamily="34" charset="-122"/>
                          <a:cs typeface="Plus Jakarta Sans" pitchFamily="34" charset="-120"/>
                        </a:rPr>
                        <a:t>AI governance council</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Policy, tiers, standards, no-go zones</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High-risk promotions and exceptions</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r>
              <a:tr h="548640">
                <a:tc>
                  <a:txBody>
                    <a:bodyPr/>
                    <a:lstStyle/>
                    <a:p>
                      <a:pPr indent="0" marL="0">
                        <a:buNone/>
                      </a:pPr>
                      <a:r>
                        <a:rPr lang="en-US" sz="1000" b="1" dirty="0">
                          <a:solidFill>
                            <a:srgbClr val="0F172A"/>
                          </a:solidFill>
                          <a:latin typeface="Plus Jakarta Sans" pitchFamily="34" charset="0"/>
                          <a:ea typeface="Plus Jakarta Sans" pitchFamily="34" charset="-122"/>
                          <a:cs typeface="Plus Jakarta Sans" pitchFamily="34" charset="-120"/>
                        </a:rPr>
                        <a:t>Business owner (per use case)</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Value, KPIs and the process</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What stays human-led, AI-assisted or AI-led</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r>
              <a:tr h="548640">
                <a:tc>
                  <a:txBody>
                    <a:bodyPr/>
                    <a:lstStyle/>
                    <a:p>
                      <a:pPr indent="0" marL="0">
                        <a:buNone/>
                      </a:pPr>
                      <a:r>
                        <a:rPr lang="en-US" sz="1000" b="1" dirty="0">
                          <a:solidFill>
                            <a:srgbClr val="0F172A"/>
                          </a:solidFill>
                          <a:latin typeface="Plus Jakarta Sans" pitchFamily="34" charset="0"/>
                          <a:ea typeface="Plus Jakarta Sans" pitchFamily="34" charset="-122"/>
                          <a:cs typeface="Plus Jakarta Sans" pitchFamily="34" charset="-120"/>
                        </a:rPr>
                        <a:t>Agent sponsor (per agent)</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One agent, registration to retirement</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Recertification, retirement, first incident call</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r>
              <a:tr h="548640">
                <a:tc>
                  <a:txBody>
                    <a:bodyPr/>
                    <a:lstStyle/>
                    <a:p>
                      <a:pPr indent="0" marL="0">
                        <a:buNone/>
                      </a:pPr>
                      <a:r>
                        <a:rPr lang="en-US" sz="1000" b="1" dirty="0">
                          <a:solidFill>
                            <a:srgbClr val="0F172A"/>
                          </a:solidFill>
                          <a:latin typeface="Plus Jakarta Sans" pitchFamily="34" charset="0"/>
                          <a:ea typeface="Plus Jakarta Sans" pitchFamily="34" charset="-122"/>
                          <a:cs typeface="Plus Jakarta Sans" pitchFamily="34" charset="-120"/>
                        </a:rPr>
                        <a:t>Platform team</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Registry, gateway, identity, evaluation, observability</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Platform plan and shared policies</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r>
              <a:tr h="548640">
                <a:tc>
                  <a:txBody>
                    <a:bodyPr/>
                    <a:lstStyle/>
                    <a:p>
                      <a:pPr indent="0" marL="0">
                        <a:buNone/>
                      </a:pPr>
                      <a:r>
                        <a:rPr lang="en-US" sz="1000" b="1" dirty="0">
                          <a:solidFill>
                            <a:srgbClr val="0F172A"/>
                          </a:solidFill>
                          <a:latin typeface="Plus Jakarta Sans" pitchFamily="34" charset="0"/>
                          <a:ea typeface="Plus Jakarta Sans" pitchFamily="34" charset="-122"/>
                          <a:cs typeface="Plus Jakarta Sans" pitchFamily="34" charset="-120"/>
                        </a:rPr>
                        <a:t>Security and risk</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Threat model, red-teaming, incident response</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Blocking a release, demoting or stopping an agent</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r>
              <a:tr h="548640">
                <a:tc>
                  <a:txBody>
                    <a:bodyPr/>
                    <a:lstStyle/>
                    <a:p>
                      <a:pPr indent="0" marL="0">
                        <a:buNone/>
                      </a:pPr>
                      <a:r>
                        <a:rPr lang="en-US" sz="1000" b="1" dirty="0">
                          <a:solidFill>
                            <a:srgbClr val="0F172A"/>
                          </a:solidFill>
                          <a:latin typeface="Plus Jakarta Sans" pitchFamily="34" charset="0"/>
                          <a:ea typeface="Plus Jakarta Sans" pitchFamily="34" charset="-122"/>
                          <a:cs typeface="Plus Jakarta Sans" pitchFamily="34" charset="-120"/>
                        </a:rPr>
                        <a:t>Finance</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Cost attribution and value tracking</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Value reporting and budget thresholds</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r>
            </a:tbl>
          </a:graphicData>
        </a:graphic>
      </p:graphicFrame>
      <p:sp>
        <p:nvSpPr>
          <p:cNvPr id="6" name="Shape 3"/>
          <p:cNvSpPr/>
          <p:nvPr/>
        </p:nvSpPr>
        <p:spPr>
          <a:xfrm>
            <a:off x="8001000" y="1810512"/>
            <a:ext cx="3639312" cy="1353312"/>
          </a:xfrm>
          <a:prstGeom prst="roundRect">
            <a:avLst>
              <a:gd name="adj" fmla="val 5405"/>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7" name="Text 4"/>
          <p:cNvSpPr txBox="1"/>
          <p:nvPr/>
        </p:nvSpPr>
        <p:spPr>
          <a:xfrm>
            <a:off x="8211312" y="1920240"/>
            <a:ext cx="3200400" cy="502920"/>
          </a:xfrm>
          <a:prstGeom prst="rect">
            <a:avLst/>
          </a:prstGeom>
          <a:noFill/>
          <a:ln/>
        </p:spPr>
        <p:txBody>
          <a:bodyPr wrap="square" lIns="0" tIns="0" rIns="0" bIns="0" rtlCol="0" anchor="t"/>
          <a:lstStyle/>
          <a:p>
            <a:pPr indent="0" marL="0">
              <a:buNone/>
            </a:pPr>
            <a:r>
              <a:rPr lang="en-US" sz="2600" b="1" dirty="0">
                <a:solidFill>
                  <a:srgbClr val="0284C7"/>
                </a:solidFill>
                <a:latin typeface="Plus Jakarta Sans" pitchFamily="34" charset="0"/>
                <a:ea typeface="Plus Jakarta Sans" pitchFamily="34" charset="-122"/>
                <a:cs typeface="Plus Jakarta Sans" pitchFamily="34" charset="-120"/>
              </a:rPr>
              <a:t>1 in 4</a:t>
            </a:r>
            <a:endParaRPr lang="en-US" sz="2600" dirty="0"/>
          </a:p>
        </p:txBody>
      </p:sp>
      <p:sp>
        <p:nvSpPr>
          <p:cNvPr id="8" name="Text 5"/>
          <p:cNvSpPr txBox="1"/>
          <p:nvPr/>
        </p:nvSpPr>
        <p:spPr>
          <a:xfrm>
            <a:off x="8211312" y="2414016"/>
            <a:ext cx="3291840" cy="713232"/>
          </a:xfrm>
          <a:prstGeom prst="rect">
            <a:avLst/>
          </a:prstGeom>
          <a:noFill/>
          <a:ln/>
        </p:spPr>
        <p:txBody>
          <a:bodyPr wrap="square" lIns="0" tIns="0" rIns="0" bIns="0" rtlCol="0" anchor="t"/>
          <a:lstStyle/>
          <a:p>
            <a:pPr indent="0" marL="0">
              <a:buNone/>
            </a:pPr>
            <a:r>
              <a:rPr lang="en-US" sz="950" dirty="0">
                <a:solidFill>
                  <a:srgbClr val="334155"/>
                </a:solidFill>
                <a:latin typeface="Plus Jakarta Sans" pitchFamily="34" charset="0"/>
                <a:ea typeface="Plus Jakarta Sans" pitchFamily="34" charset="-122"/>
                <a:cs typeface="Plus Jakarta Sans" pitchFamily="34" charset="-120"/>
              </a:rPr>
              <a:t>AI users say leadership is clearly and consistently aligned on AI, and organizational factors drive more than twice the impact of individual ones</a:t>
            </a:r>
            <a:r>
              <a:rPr lang="en-US" sz="950" baseline="30000" dirty="0">
                <a:solidFill>
                  <a:srgbClr val="334155"/>
                </a:solidFill>
                <a:latin typeface="Plus Jakarta Sans" pitchFamily="34" charset="0"/>
                <a:ea typeface="Plus Jakarta Sans" pitchFamily="34" charset="-122"/>
                <a:cs typeface="Plus Jakarta Sans" pitchFamily="34" charset="-120"/>
              </a:rPr>
              <a:t>86</a:t>
            </a:r>
            <a:endParaRPr lang="en-US" sz="950" dirty="0"/>
          </a:p>
        </p:txBody>
      </p:sp>
      <p:sp>
        <p:nvSpPr>
          <p:cNvPr id="9" name="Shape 6"/>
          <p:cNvSpPr/>
          <p:nvPr/>
        </p:nvSpPr>
        <p:spPr>
          <a:xfrm>
            <a:off x="8001000" y="3291840"/>
            <a:ext cx="3639312" cy="1353312"/>
          </a:xfrm>
          <a:prstGeom prst="roundRect">
            <a:avLst>
              <a:gd name="adj" fmla="val 5405"/>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0" name="Text 7"/>
          <p:cNvSpPr txBox="1"/>
          <p:nvPr/>
        </p:nvSpPr>
        <p:spPr>
          <a:xfrm>
            <a:off x="8211312" y="3401568"/>
            <a:ext cx="3200400" cy="502920"/>
          </a:xfrm>
          <a:prstGeom prst="rect">
            <a:avLst/>
          </a:prstGeom>
          <a:noFill/>
          <a:ln/>
        </p:spPr>
        <p:txBody>
          <a:bodyPr wrap="square" lIns="0" tIns="0" rIns="0" bIns="0" rtlCol="0" anchor="t"/>
          <a:lstStyle/>
          <a:p>
            <a:pPr indent="0" marL="0">
              <a:buNone/>
            </a:pPr>
            <a:r>
              <a:rPr lang="en-US" sz="2600" b="1" dirty="0">
                <a:solidFill>
                  <a:srgbClr val="0284C7"/>
                </a:solidFill>
                <a:latin typeface="Plus Jakarta Sans" pitchFamily="34" charset="0"/>
                <a:ea typeface="Plus Jakarta Sans" pitchFamily="34" charset="-122"/>
                <a:cs typeface="Plus Jakarta Sans" pitchFamily="34" charset="-120"/>
              </a:rPr>
              <a:t>48%</a:t>
            </a:r>
            <a:endParaRPr lang="en-US" sz="2600" dirty="0"/>
          </a:p>
        </p:txBody>
      </p:sp>
      <p:sp>
        <p:nvSpPr>
          <p:cNvPr id="11" name="Text 8"/>
          <p:cNvSpPr txBox="1"/>
          <p:nvPr/>
        </p:nvSpPr>
        <p:spPr>
          <a:xfrm>
            <a:off x="8211312" y="3895344"/>
            <a:ext cx="3291840" cy="713232"/>
          </a:xfrm>
          <a:prstGeom prst="rect">
            <a:avLst/>
          </a:prstGeom>
          <a:noFill/>
          <a:ln/>
        </p:spPr>
        <p:txBody>
          <a:bodyPr wrap="square" lIns="0" tIns="0" rIns="0" bIns="0" rtlCol="0" anchor="t"/>
          <a:lstStyle/>
          <a:p>
            <a:pPr indent="0" marL="0">
              <a:buNone/>
            </a:pPr>
            <a:r>
              <a:rPr lang="en-US" sz="950" dirty="0">
                <a:solidFill>
                  <a:srgbClr val="334155"/>
                </a:solidFill>
                <a:latin typeface="Plus Jakarta Sans" pitchFamily="34" charset="0"/>
                <a:ea typeface="Plus Jakarta Sans" pitchFamily="34" charset="-122"/>
                <a:cs typeface="Plus Jakarta Sans" pitchFamily="34" charset="-120"/>
              </a:rPr>
              <a:t>of the organizations whose AI returns are accelerating set extremely clear ownership and decision rights, and 38% build required AI training into roles</a:t>
            </a:r>
            <a:r>
              <a:rPr lang="en-US" sz="950" baseline="30000" dirty="0">
                <a:solidFill>
                  <a:srgbClr val="334155"/>
                </a:solidFill>
                <a:latin typeface="Plus Jakarta Sans" pitchFamily="34" charset="0"/>
                <a:ea typeface="Plus Jakarta Sans" pitchFamily="34" charset="-122"/>
                <a:cs typeface="Plus Jakarta Sans" pitchFamily="34" charset="-120"/>
              </a:rPr>
              <a:t>84</a:t>
            </a:r>
            <a:endParaRPr lang="en-US" sz="950" dirty="0"/>
          </a:p>
        </p:txBody>
      </p:sp>
      <p:sp>
        <p:nvSpPr>
          <p:cNvPr id="12" name="Shape 9"/>
          <p:cNvSpPr/>
          <p:nvPr/>
        </p:nvSpPr>
        <p:spPr>
          <a:xfrm>
            <a:off x="8001000" y="4773168"/>
            <a:ext cx="3639312" cy="1408176"/>
          </a:xfrm>
          <a:prstGeom prst="roundRect">
            <a:avLst>
              <a:gd name="adj" fmla="val 5195"/>
            </a:avLst>
          </a:prstGeom>
          <a:solidFill>
            <a:srgbClr val="0F172A"/>
          </a:solidFill>
          <a:ln w="9525">
            <a:solidFill>
              <a:srgbClr val="0F172A"/>
            </a:solidFill>
            <a:prstDash val="solid"/>
          </a:ln>
        </p:spPr>
      </p:sp>
      <p:sp>
        <p:nvSpPr>
          <p:cNvPr id="13" name="Text 10"/>
          <p:cNvSpPr txBox="1"/>
          <p:nvPr/>
        </p:nvSpPr>
        <p:spPr>
          <a:xfrm>
            <a:off x="8211312" y="4846320"/>
            <a:ext cx="3200400" cy="228600"/>
          </a:xfrm>
          <a:prstGeom prst="rect">
            <a:avLst/>
          </a:prstGeom>
          <a:noFill/>
          <a:ln/>
        </p:spPr>
        <p:txBody>
          <a:bodyPr wrap="square" lIns="0" tIns="0" rIns="0" bIns="0" rtlCol="0" anchor="t"/>
          <a:lstStyle/>
          <a:p>
            <a:pPr indent="0" marL="0">
              <a:buNone/>
            </a:pPr>
            <a:r>
              <a:rPr lang="en-US" sz="1000" b="1" spc="150" kern="0" dirty="0">
                <a:solidFill>
                  <a:srgbClr val="38BDF8"/>
                </a:solidFill>
                <a:latin typeface="Plus Jakarta Sans" pitchFamily="34" charset="0"/>
                <a:ea typeface="Plus Jakarta Sans" pitchFamily="34" charset="-122"/>
                <a:cs typeface="Plus Jakarta Sans" pitchFamily="34" charset="-120"/>
              </a:rPr>
              <a:t>COULD AI?  SHOULD AI?</a:t>
            </a:r>
            <a:endParaRPr lang="en-US" sz="1000" dirty="0"/>
          </a:p>
        </p:txBody>
      </p:sp>
      <p:sp>
        <p:nvSpPr>
          <p:cNvPr id="14" name="Text 11"/>
          <p:cNvSpPr txBox="1"/>
          <p:nvPr/>
        </p:nvSpPr>
        <p:spPr>
          <a:xfrm>
            <a:off x="8211312" y="5102352"/>
            <a:ext cx="3291840" cy="1024128"/>
          </a:xfrm>
          <a:prstGeom prst="rect">
            <a:avLst/>
          </a:prstGeom>
          <a:noFill/>
          <a:ln/>
        </p:spPr>
        <p:txBody>
          <a:bodyPr wrap="square" lIns="0" tIns="0" rIns="0" bIns="0" rtlCol="0" anchor="t"/>
          <a:lstStyle/>
          <a:p>
            <a:pPr indent="0" marL="0">
              <a:buNone/>
            </a:pPr>
            <a:r>
              <a:rPr lang="en-US" sz="1000" dirty="0">
                <a:solidFill>
                  <a:srgbClr val="E2E8F0"/>
                </a:solidFill>
                <a:latin typeface="Plus Jakarta Sans" pitchFamily="34" charset="0"/>
                <a:ea typeface="Plus Jakarta Sans" pitchFamily="34" charset="-122"/>
                <a:cs typeface="Plus Jakarta Sans" pitchFamily="34" charset="-120"/>
              </a:rPr>
              <a:t>Sort every step into human-led, AI-assisted or AI-led before any decision on roles. 57% of leaders who cut staff because of AI now question it.</a:t>
            </a:r>
            <a:pPr indent="0" marL="0">
              <a:buNone/>
            </a:pPr>
            <a:r>
              <a:rPr lang="en-US" sz="1000" baseline="30000" dirty="0">
                <a:solidFill>
                  <a:srgbClr val="E2E8F0"/>
                </a:solidFill>
                <a:latin typeface="Plus Jakarta Sans" pitchFamily="34" charset="0"/>
                <a:ea typeface="Plus Jakarta Sans" pitchFamily="34" charset="-122"/>
                <a:cs typeface="Plus Jakarta Sans" pitchFamily="34" charset="-120"/>
              </a:rPr>
              <a:t>85,87</a:t>
            </a:r>
            <a:endParaRPr lang="en-US" sz="1000" dirty="0"/>
          </a:p>
        </p:txBody>
      </p:sp>
      <p:sp>
        <p:nvSpPr>
          <p:cNvPr id="15" name="Text 12"/>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Sources: endnotes 84–87.</a:t>
            </a:r>
            <a:endParaRPr lang="en-US" sz="850" dirty="0"/>
          </a:p>
        </p:txBody>
      </p:sp>
      <p:sp>
        <p:nvSpPr>
          <p:cNvPr id="16" name="Text 13"/>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28</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Owners, decision rights and skills</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28: Owners, decision rights and skills</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