
<file path=[Content_Types].xml><?xml version="1.0" encoding="utf-8"?>
<Types xmlns="http://schemas.openxmlformats.org/package/2006/content-types">
  <Default Extension="fntdata" ContentType="application/x-fontdata"/>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2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82" r:id="rId28"/>
  </p:sldIdLst>
  <p:notesMasterIdLst>
    <p:notesMasterId r:id="rId68"/>
  </p:notesMasterIdLst>
  <p:sldSz cx="12192000" cy="6858000"/>
  <p:notesSz cx="6858000" cy="12192000"/>
  <p:embeddedFontLst>
    <p:embeddedFont>
      <p:font typeface="Plus Jakarta Sans"/>
      <p:regular r:id="rId73"/>
      <p:bold r:id="rId74"/>
      <p:italic r:id="rId7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Relationships xmlns="http://schemas.openxmlformats.org/package/2006/relationships"><Relationship Id="rId1" Type="http://schemas.openxmlformats.org/officeDocument/2006/relationships/slideMaster" Target="slideMasters/slideMaster1.xml"/><Relationship Id="rId28" Type="http://schemas.openxmlformats.org/officeDocument/2006/relationships/slide" Target="slides/slide27.xml"/><Relationship Id="rId68" Type="http://schemas.openxmlformats.org/officeDocument/2006/relationships/notesMaster" Target="notesMasters/notesMaster1.xml"/><Relationship Id="rId69" Type="http://schemas.openxmlformats.org/officeDocument/2006/relationships/presProps" Target="presProps.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73" Type="http://schemas.openxmlformats.org/officeDocument/2006/relationships/font" Target="fonts/e1a8fda2-a427-4cdb-9ef2-8a6782d58009.fntdata"/><Relationship Id="rId74" Type="http://schemas.openxmlformats.org/officeDocument/2006/relationships/font" Target="fonts/9542d0bb-6ad7-45dd-89ef-a406bd0490d1.fntdata"/><Relationship Id="rId75" Type="http://schemas.openxmlformats.org/officeDocument/2006/relationships/font" Target="fonts/f16f000a-8ac0-4436-b98c-e748fe425de0.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 Id="rId3" Type="http://schemas.openxmlformats.org/officeDocument/2006/relationships/hyperlink" Target="https://creativecommons.org/licenses/by-nc-nd/4.0/" TargetMode="External"/><Relationship Id="rId4" Type="http://schemas.openxmlformats.org/officeDocument/2006/relationships/hyperlink" Target="https://johnfisher-ai.github.io/ai-control-plane-handbook/deck/" TargetMode="External"/><Relationship Id="rId5" Type="http://schemas.openxmlformats.org/officeDocument/2006/relationships/hyperlink" Target="https://johnfisher-ai.github.io/ai-control-plane-handbook/handbook/appendix-b.html" TargetMode="External"/><Relationship Id="rId6" Type="http://schemas.openxmlformats.org/officeDocument/2006/relationships/hyperlink" Target="https://johnfisher-ai.github.io/ai-control-plane-handbook/deck/notices.html#permission" TargetMode="External"/></Relationship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457200" y="762000"/>
            <a:ext cx="5943600" cy="3343275"/>
          </a:xfrm>
        </p:spPr>
      </p:sp>
      <p:sp>
        <p:nvSpPr>
          <p:cNvPr id="3" name="Notes Placeholder 2"/>
          <p:cNvSpPr>
            <a:spLocks noGrp="1"/>
          </p:cNvSpPr>
          <p:nvPr>
            <p:ph type="body" idx="1"/>
          </p:nvPr>
        </p:nvSpPr>
        <p:spPr>
          <a:xfrm>
            <a:off x="457200" y="4419600"/>
            <a:ext cx="5943600" cy="6705600"/>
          </a:xfrm>
        </p:spPr>
        <p:txBody>
          <a:bodyPr/>
          <a:lstStyle/>
          <a:p>
            <a:pPr>
              <a:spcAft>
                <a:spcPts val="600"/>
              </a:spcAft>
            </a:pPr>
            <a:r>
              <a:rPr lang="en-US" dirty="0"/>
              <a:t>Use this slide to answer the ROI question directly. The top row is the research. More than half of CEOs report no significant financial benefit from AI so far, but organizations with strong AI foundations are three times more likely to report meaningful returns [79]. Of the organizations surveyed, 37% attribute any EBIT impact to AI, and high performers redesign workflows and build a repeatable capability rather than accumulating pilots [80]. Top performers move from pilot to full implementation in about 90 days, starting in adjacent processes and scaling into core workflows once value is proven [81].</a:t>
            </a:r>
          </a:p>
          <a:p>
            <a:pPr>
              <a:spcAft>
                <a:spcPts val="600"/>
              </a:spcAft>
            </a:pPr>
            <a:r>
              <a:rPr lang="en-US" dirty="0"/>
              <a:t>The table shows how each reference use case is phased with the plan. Each column is a separate illustration from a different industry, not a sum. Values are illustrative annual run rates at each milestone, before platform, model and change costs, derived from each use case's business case:</a:t>
            </a:r>
          </a:p>
          <a:p>
            <a:pPr marL="228600" indent="-228600">
              <a:spcAft>
                <a:spcPts val="300"/>
              </a:spcAft>
              <a:buFont typeface="Arial"/>
              <a:buChar char="•"/>
            </a:pPr>
            <a:r>
              <a:rPr lang="en-US" dirty="0"/>
              <a:t>Use case 1 (10,000 launches a year): month 3 covers one service line in one region, about a tenth of launches, with effort down from 14 to 10 hours (about $0.5M). At month 8, half of all launches get letters, budgets and staffing proposals (about $8M: capacity $3.6M, utilization $4.5M). At month 12, every launch is covered, with SAP setup gated on the partner's bound approval and all KPI targets met (about $30M). Cumulative value reaches about $33M by month 24.</a:t>
            </a:r>
          </a:p>
          <a:p>
            <a:pPr marL="228600" indent="-228600">
              <a:spcAft>
                <a:spcPts val="300"/>
              </a:spcAft>
              <a:buFont typeface="Arial"/>
              <a:buChar char="•"/>
            </a:pPr>
            <a:r>
              <a:rPr lang="en-US" dirty="0"/>
              <a:t>Use case 2 (1,500 exceptions a day): month 3 covers one market and asset class, with handling time down from 18 to 13 minutes (about $0.8M). At month 8, all markets are covered, with the SSI golden source and one-click fixes (about $5.5M). At month 12, tier 3 automation runs within cross-session limits and bound SSI approvals, with 40% auto-resolved and 9-minute handling (about $9.8M), plus fewer fails and penalties. The cumulative total is about $12M by month 24.</a:t>
            </a:r>
          </a:p>
          <a:p>
            <a:pPr marL="228600" indent="-228600">
              <a:spcAft>
                <a:spcPts val="300"/>
              </a:spcAft>
              <a:buFont typeface="Arial"/>
              <a:buChar char="•"/>
            </a:pPr>
            <a:r>
              <a:rPr lang="en-US" dirty="0"/>
              <a:t>Use case 3 (40 stations): month 3 gives advice only, at 8 stations (about $0.4M). At month 8, planning, crew and permit agents run at all stations with no changes to equipment (about $1.8M). At month 12, setpoint proposals run under bound, 10-minute approvals after stop drills pass (about $3M). By month 24 the cumulative value is about $3.8M.</a:t>
            </a:r>
          </a:p>
          <a:p>
            <a:pPr>
              <a:spcAft>
                <a:spcPts val="600"/>
              </a:spcAft>
            </a:pPr>
            <a:r>
              <a:rPr lang="en-US" dirty="0"/>
              <a:t>The pattern: the early milestones release capacity from assembling, checking and drafting in read-only or propose-only modes, and the larger gains arrive once agents can act in systems of record under the approvals and limits that phase 3 puts in place.</a:t>
            </a:r>
          </a:p>
          <a:p>
            <a:pPr>
              <a:spcAft>
                <a:spcPts val="600"/>
              </a:spcAft>
            </a:pPr>
            <a:r>
              <a:rPr lang="en-US" dirty="0"/>
              <a:t>The benchmark band: finance will test the month-3 and month-8 run rates against published payback data. In Deloitte's 2025 survey of 1,854 executives in Europe and the Middle East, most reached satisfactory ROI on a typical AI use case within two to four years, against the seven to 12 months expected of technology investments, while only 6% saw payback within a year, 10% see significant ROI from agentic AI today and 85% of the survey’s AI ROI leaders use different frameworks or timeframes for generative and agentic AI [82]. In KPMG's 2025 Global CEO Outlook, 67% of 1,350 CEOs expected AI returns within one to three years, where a year earlier most expected three to five [83]. Google Cloud's 2026 survey of 2,403 executives found 84% seeing increasing financial returns from AI and 26% seeing returns accelerate [84]. Phasing lets the program beat the benchmark, because read-only slices pay back within months and fund the controls the larger gains depend on.</a:t>
            </a:r>
          </a:p>
          <a:p>
            <a:pPr>
              <a:spcAft>
                <a:spcPts val="600"/>
              </a:spcAft>
            </a:pPr>
            <a:r>
              <a:rPr lang="en-US" dirty="0"/>
              <a:t>Credit: John Fisher, The AI Control Plane: Executive Briefing (2026), slide 27, licensed under CC BY-NC-ND 4.0: </a:t>
            </a:r>
            <a:r>
              <a:rPr lang="en-US" dirty="0">
                <a:hlinkClick r:id="rId3"/>
              </a:rPr>
              <a:t>https://creativecommons.org/licenses/by-nc-nd/4.0/</a:t>
            </a:r>
            <a:r>
              <a:rPr lang="en-US" dirty="0"/>
              <a:t>. The full deck, with its speaker notes and notices: </a:t>
            </a:r>
            <a:r>
              <a:rPr lang="en-US" dirty="0">
                <a:hlinkClick r:id="rId4"/>
              </a:rPr>
              <a:t>https://johnfisher-ai.github.io/ai-control-plane-handbook/deck/</a:t>
            </a:r>
            <a:r>
              <a:rPr lang="en-US" dirty="0"/>
              <a:t>. You may adapt this slide, with credit, under the additional permission in the deck’s notices: </a:t>
            </a:r>
            <a:r>
              <a:rPr lang="en-US" dirty="0">
                <a:hlinkClick r:id="rId6"/>
              </a:rPr>
              <a:t>https://johnfisher-ai.github.io/ai-control-plane-handbook/deck/notices.html#permission</a:t>
            </a:r>
            <a:r>
              <a:rPr lang="en-US" dirty="0"/>
              <a:t>.</a:t>
            </a:r>
          </a:p>
          <a:p>
            <a:pPr>
              <a:spcAft>
                <a:spcPts val="600"/>
              </a:spcAft>
            </a:pPr>
            <a:r>
              <a:rPr lang="en-US" dirty="0"/>
              <a:t>Bracketed numbers in these notes, and endnote numbers on the slide, refer to the endnotes in Appendix B of The AI Control Plane Handbook: </a:t>
            </a:r>
            <a:r>
              <a:rPr lang="en-US" dirty="0">
                <a:hlinkClick r:id="rId5"/>
              </a:rPr>
              <a:t>https://johnfisher-ai.github.io/ai-control-plane-handbook/handbook/appendix-b.html</a:t>
            </a:r>
            <a:r>
              <a:rPr lang="en-US" dirty="0"/>
              <a:t>.</a:t>
            </a:r>
          </a:p>
        </p:txBody>
      </p:sp>
      <p:sp>
        <p:nvSpPr>
          <p:cNvPr id="4" name="Slide Number Placeholder 3"/>
          <p:cNvSpPr>
            <a:spLocks noGrp="1"/>
          </p:cNvSpPr>
          <p:nvPr>
            <p:ph type="sldNum" sz="quarter" idx="10"/>
          </p:nvPr>
        </p:nvSpPr>
        <p:spPr>
          <a:xfrm>
            <a:off x="3886200" y="11430000"/>
            <a:ext cx="2514600" cy="457200"/>
          </a:xfrm>
        </p:spPr>
        <p:txBody>
          <a:bodyPr/>
          <a:lstStyle/>
          <a:p>
            <a:r>
              <a:rPr lang="en-US"/>
              <a:t>27</a:t>
            </a:r>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F8FAFC"/>
        </a:solidFill>
      </p:bgPr>
    </p:bg>
    <p:spTree>
      <p:nvGrpSpPr>
        <p:cNvPr id="1" name=""/>
        <p:cNvGrpSpPr/>
        <p:nvPr/>
      </p:nvGrpSpPr>
      <p:grpSpPr>
        <a:xfrm>
          <a:off x="0" y="0"/>
          <a:ext cx="0" cy="0"/>
          <a:chOff x="0" y="0"/>
          <a:chExt cx="0" cy="0"/>
        </a:xfrm>
      </p:grpSpPr>
      <p:sp>
        <p:nvSpPr>
          <p:cNvPr id="2" name="Text 0"/>
          <p:cNvSpPr txBox="1"/>
          <p:nvPr/>
        </p:nvSpPr>
        <p:spPr>
          <a:xfrm>
            <a:off x="548640" y="384048"/>
            <a:ext cx="11064240" cy="256032"/>
          </a:xfrm>
          <a:prstGeom prst="rect">
            <a:avLst/>
          </a:prstGeom>
          <a:noFill/>
          <a:ln/>
        </p:spPr>
        <p:txBody>
          <a:bodyPr wrap="square" lIns="0" tIns="0" rIns="0" bIns="0" rtlCol="0" anchor="t"/>
          <a:lstStyle/>
          <a:p>
            <a:pPr indent="0" marL="0">
              <a:buNone/>
            </a:pPr>
            <a:r>
              <a:rPr lang="en-US" sz="1050" b="1" spc="150" kern="0" dirty="0">
                <a:solidFill>
                  <a:srgbClr val="0284C7"/>
                </a:solidFill>
                <a:latin typeface="Plus Jakarta Sans" pitchFamily="34" charset="0"/>
                <a:ea typeface="Plus Jakarta Sans" pitchFamily="34" charset="-122"/>
                <a:cs typeface="Plus Jakarta Sans" pitchFamily="34" charset="-120"/>
              </a:rPr>
              <a:t>VALUE  •  PHASED ADOPTION</a:t>
            </a:r>
            <a:endParaRPr lang="en-US" sz="1050" dirty="0"/>
          </a:p>
        </p:txBody>
      </p:sp>
      <p:sp>
        <p:nvSpPr>
          <p:cNvPr id="3" name="Text 1"/>
          <p:cNvSpPr txBox="1"/>
          <p:nvPr/>
        </p:nvSpPr>
        <p:spPr>
          <a:xfrm>
            <a:off x="548640" y="658368"/>
            <a:ext cx="11064240" cy="502920"/>
          </a:xfrm>
          <a:prstGeom prst="rect">
            <a:avLst/>
          </a:prstGeom>
          <a:noFill/>
          <a:ln/>
        </p:spPr>
        <p:txBody>
          <a:bodyPr wrap="square" lIns="0" tIns="0" rIns="0" bIns="0" rtlCol="0" anchor="t"/>
          <a:lstStyle/>
          <a:p>
            <a:pPr indent="0" marL="0">
              <a:buNone/>
            </a:pPr>
            <a:r>
              <a:rPr lang="en-US" sz="2600" b="1" dirty="0">
                <a:solidFill>
                  <a:srgbClr val="0F172A"/>
                </a:solidFill>
                <a:latin typeface="Plus Jakarta Sans" pitchFamily="34" charset="0"/>
                <a:ea typeface="Plus Jakarta Sans" pitchFamily="34" charset="-122"/>
                <a:cs typeface="Plus Jakarta Sans" pitchFamily="34" charset="-120"/>
              </a:rPr>
              <a:t>Value delivered at every milestone</a:t>
            </a:r>
            <a:endParaRPr lang="en-US" sz="2600" dirty="0"/>
          </a:p>
        </p:txBody>
      </p:sp>
      <p:sp>
        <p:nvSpPr>
          <p:cNvPr id="4" name="Text 2"/>
          <p:cNvSpPr txBox="1"/>
          <p:nvPr/>
        </p:nvSpPr>
        <p:spPr>
          <a:xfrm>
            <a:off x="548640" y="1216152"/>
            <a:ext cx="10881360" cy="502920"/>
          </a:xfrm>
          <a:prstGeom prst="rect">
            <a:avLst/>
          </a:prstGeom>
          <a:noFill/>
          <a:ln/>
        </p:spPr>
        <p:txBody>
          <a:bodyPr wrap="square" lIns="0" tIns="0" rIns="0" bIns="0" rtlCol="0" anchor="t"/>
          <a:lstStyle/>
          <a:p>
            <a:pPr indent="0" marL="0">
              <a:buNone/>
            </a:pPr>
            <a:r>
              <a:rPr lang="en-US" sz="1350" dirty="0">
                <a:solidFill>
                  <a:srgbClr val="475569"/>
                </a:solidFill>
                <a:latin typeface="Plus Jakarta Sans" pitchFamily="34" charset="0"/>
                <a:ea typeface="Plus Jakarta Sans" pitchFamily="34" charset="-122"/>
                <a:cs typeface="Plus Jakarta Sans" pitchFamily="34" charset="-120"/>
              </a:rPr>
              <a:t>Each phase adds a layer of the control plane and puts more of a real use case into production. Use-case values are illustrative run rates.</a:t>
            </a:r>
            <a:endParaRPr lang="en-US" sz="1350" dirty="0"/>
          </a:p>
        </p:txBody>
      </p:sp>
      <p:sp>
        <p:nvSpPr>
          <p:cNvPr id="5" name="Shape 3"/>
          <p:cNvSpPr/>
          <p:nvPr/>
        </p:nvSpPr>
        <p:spPr>
          <a:xfrm>
            <a:off x="548640" y="1810512"/>
            <a:ext cx="2651760" cy="786384"/>
          </a:xfrm>
          <a:prstGeom prst="roundRect">
            <a:avLst>
              <a:gd name="adj" fmla="val 9302"/>
            </a:avLst>
          </a:prstGeom>
          <a:solidFill>
            <a:srgbClr val="F0F9FF"/>
          </a:solidFill>
          <a:ln w="9525">
            <a:solidFill>
              <a:srgbClr val="E0F2FE"/>
            </a:solidFill>
            <a:prstDash val="solid"/>
          </a:ln>
        </p:spPr>
      </p:sp>
      <p:sp>
        <p:nvSpPr>
          <p:cNvPr id="6" name="Text 4"/>
          <p:cNvSpPr txBox="1"/>
          <p:nvPr/>
        </p:nvSpPr>
        <p:spPr>
          <a:xfrm>
            <a:off x="685800" y="1810512"/>
            <a:ext cx="1097280" cy="786384"/>
          </a:xfrm>
          <a:prstGeom prst="rect">
            <a:avLst/>
          </a:prstGeom>
          <a:noFill/>
          <a:ln/>
        </p:spPr>
        <p:txBody>
          <a:bodyPr wrap="square" lIns="0" tIns="0" rIns="0" bIns="0" rtlCol="0" anchor="ctr"/>
          <a:lstStyle/>
          <a:p>
            <a:pPr indent="0" marL="0">
              <a:buNone/>
            </a:pPr>
            <a:r>
              <a:rPr lang="en-US" sz="2000" b="1" dirty="0">
                <a:solidFill>
                  <a:srgbClr val="0369A1"/>
                </a:solidFill>
                <a:latin typeface="Plus Jakarta Sans" pitchFamily="34" charset="0"/>
                <a:ea typeface="Plus Jakarta Sans" pitchFamily="34" charset="-122"/>
                <a:cs typeface="Plus Jakarta Sans" pitchFamily="34" charset="-120"/>
              </a:rPr>
              <a:t>56%</a:t>
            </a:r>
            <a:endParaRPr lang="en-US" sz="2000" dirty="0"/>
          </a:p>
        </p:txBody>
      </p:sp>
      <p:sp>
        <p:nvSpPr>
          <p:cNvPr id="7" name="Text 5"/>
          <p:cNvSpPr txBox="1"/>
          <p:nvPr/>
        </p:nvSpPr>
        <p:spPr>
          <a:xfrm>
            <a:off x="1783080" y="1847088"/>
            <a:ext cx="1325880" cy="713232"/>
          </a:xfrm>
          <a:prstGeom prst="rect">
            <a:avLst/>
          </a:prstGeom>
          <a:noFill/>
          <a:ln/>
        </p:spPr>
        <p:txBody>
          <a:bodyPr wrap="square" lIns="0" tIns="0" rIns="0" bIns="0" rtlCol="0" anchor="ctr"/>
          <a:lstStyle/>
          <a:p>
            <a:pPr indent="0" marL="0">
              <a:buNone/>
            </a:pPr>
            <a:r>
              <a:rPr lang="en-US" sz="950" dirty="0">
                <a:solidFill>
                  <a:srgbClr val="334155"/>
                </a:solidFill>
                <a:latin typeface="Plus Jakarta Sans" pitchFamily="34" charset="0"/>
                <a:ea typeface="Plus Jakarta Sans" pitchFamily="34" charset="-122"/>
                <a:cs typeface="Plus Jakarta Sans" pitchFamily="34" charset="-120"/>
              </a:rPr>
              <a:t>of CEOs see no significant financial benefit from AI yet</a:t>
            </a:r>
            <a:pPr indent="0" marL="0">
              <a:buNone/>
            </a:pPr>
            <a:r>
              <a:rPr lang="en-US" sz="950" baseline="30000" dirty="0">
                <a:solidFill>
                  <a:srgbClr val="334155"/>
                </a:solidFill>
                <a:latin typeface="Plus Jakarta Sans" pitchFamily="34" charset="0"/>
                <a:ea typeface="Plus Jakarta Sans" pitchFamily="34" charset="-122"/>
                <a:cs typeface="Plus Jakarta Sans" pitchFamily="34" charset="-120"/>
              </a:rPr>
              <a:t>79</a:t>
            </a:r>
            <a:endParaRPr lang="en-US" sz="950" dirty="0"/>
          </a:p>
        </p:txBody>
      </p:sp>
      <p:sp>
        <p:nvSpPr>
          <p:cNvPr id="8" name="Shape 6"/>
          <p:cNvSpPr/>
          <p:nvPr/>
        </p:nvSpPr>
        <p:spPr>
          <a:xfrm>
            <a:off x="3364992" y="1810512"/>
            <a:ext cx="2651760" cy="786384"/>
          </a:xfrm>
          <a:prstGeom prst="roundRect">
            <a:avLst>
              <a:gd name="adj" fmla="val 9302"/>
            </a:avLst>
          </a:prstGeom>
          <a:solidFill>
            <a:srgbClr val="F0F9FF"/>
          </a:solidFill>
          <a:ln w="9525">
            <a:solidFill>
              <a:srgbClr val="E0F2FE"/>
            </a:solidFill>
            <a:prstDash val="solid"/>
          </a:ln>
        </p:spPr>
      </p:sp>
      <p:sp>
        <p:nvSpPr>
          <p:cNvPr id="9" name="Text 7"/>
          <p:cNvSpPr txBox="1"/>
          <p:nvPr/>
        </p:nvSpPr>
        <p:spPr>
          <a:xfrm>
            <a:off x="3502152" y="1810512"/>
            <a:ext cx="1097280" cy="786384"/>
          </a:xfrm>
          <a:prstGeom prst="rect">
            <a:avLst/>
          </a:prstGeom>
          <a:noFill/>
          <a:ln/>
        </p:spPr>
        <p:txBody>
          <a:bodyPr wrap="square" lIns="0" tIns="0" rIns="0" bIns="0" rtlCol="0" anchor="ctr"/>
          <a:lstStyle/>
          <a:p>
            <a:pPr indent="0" marL="0">
              <a:buNone/>
            </a:pPr>
            <a:r>
              <a:rPr lang="en-US" sz="2000" b="1" dirty="0">
                <a:solidFill>
                  <a:srgbClr val="0369A1"/>
                </a:solidFill>
                <a:latin typeface="Plus Jakarta Sans" pitchFamily="34" charset="0"/>
                <a:ea typeface="Plus Jakarta Sans" pitchFamily="34" charset="-122"/>
                <a:cs typeface="Plus Jakarta Sans" pitchFamily="34" charset="-120"/>
              </a:rPr>
              <a:t>3×</a:t>
            </a:r>
            <a:endParaRPr lang="en-US" sz="2000" dirty="0"/>
          </a:p>
        </p:txBody>
      </p:sp>
      <p:sp>
        <p:nvSpPr>
          <p:cNvPr id="10" name="Text 8"/>
          <p:cNvSpPr txBox="1"/>
          <p:nvPr/>
        </p:nvSpPr>
        <p:spPr>
          <a:xfrm>
            <a:off x="4599432" y="1847088"/>
            <a:ext cx="1325880" cy="713232"/>
          </a:xfrm>
          <a:prstGeom prst="rect">
            <a:avLst/>
          </a:prstGeom>
          <a:noFill/>
          <a:ln/>
        </p:spPr>
        <p:txBody>
          <a:bodyPr wrap="square" lIns="0" tIns="0" rIns="0" bIns="0" rtlCol="0" anchor="ctr"/>
          <a:lstStyle/>
          <a:p>
            <a:pPr indent="0" marL="0">
              <a:buNone/>
            </a:pPr>
            <a:r>
              <a:rPr lang="en-US" sz="950" dirty="0">
                <a:solidFill>
                  <a:srgbClr val="334155"/>
                </a:solidFill>
                <a:latin typeface="Plus Jakarta Sans" pitchFamily="34" charset="0"/>
                <a:ea typeface="Plus Jakarta Sans" pitchFamily="34" charset="-122"/>
                <a:cs typeface="Plus Jakarta Sans" pitchFamily="34" charset="-120"/>
              </a:rPr>
              <a:t>more likely to see meaningful returns with strong AI foundations</a:t>
            </a:r>
            <a:pPr indent="0" marL="0">
              <a:buNone/>
            </a:pPr>
            <a:r>
              <a:rPr lang="en-US" sz="950" baseline="30000" dirty="0">
                <a:solidFill>
                  <a:srgbClr val="334155"/>
                </a:solidFill>
                <a:latin typeface="Plus Jakarta Sans" pitchFamily="34" charset="0"/>
                <a:ea typeface="Plus Jakarta Sans" pitchFamily="34" charset="-122"/>
                <a:cs typeface="Plus Jakarta Sans" pitchFamily="34" charset="-120"/>
              </a:rPr>
              <a:t>79</a:t>
            </a:r>
            <a:endParaRPr lang="en-US" sz="950" dirty="0"/>
          </a:p>
        </p:txBody>
      </p:sp>
      <p:sp>
        <p:nvSpPr>
          <p:cNvPr id="11" name="Shape 9"/>
          <p:cNvSpPr/>
          <p:nvPr/>
        </p:nvSpPr>
        <p:spPr>
          <a:xfrm>
            <a:off x="6181344" y="1810512"/>
            <a:ext cx="2651760" cy="786384"/>
          </a:xfrm>
          <a:prstGeom prst="roundRect">
            <a:avLst>
              <a:gd name="adj" fmla="val 9302"/>
            </a:avLst>
          </a:prstGeom>
          <a:solidFill>
            <a:srgbClr val="F0F9FF"/>
          </a:solidFill>
          <a:ln w="9525">
            <a:solidFill>
              <a:srgbClr val="E0F2FE"/>
            </a:solidFill>
            <a:prstDash val="solid"/>
          </a:ln>
        </p:spPr>
      </p:sp>
      <p:sp>
        <p:nvSpPr>
          <p:cNvPr id="12" name="Text 10"/>
          <p:cNvSpPr txBox="1"/>
          <p:nvPr/>
        </p:nvSpPr>
        <p:spPr>
          <a:xfrm>
            <a:off x="6318504" y="1810512"/>
            <a:ext cx="1097280" cy="786384"/>
          </a:xfrm>
          <a:prstGeom prst="rect">
            <a:avLst/>
          </a:prstGeom>
          <a:noFill/>
          <a:ln/>
        </p:spPr>
        <p:txBody>
          <a:bodyPr wrap="square" lIns="0" tIns="0" rIns="0" bIns="0" rtlCol="0" anchor="ctr"/>
          <a:lstStyle/>
          <a:p>
            <a:pPr indent="0" marL="0">
              <a:buNone/>
            </a:pPr>
            <a:r>
              <a:rPr lang="en-US" sz="2000" b="1" dirty="0">
                <a:solidFill>
                  <a:srgbClr val="0369A1"/>
                </a:solidFill>
                <a:latin typeface="Plus Jakarta Sans" pitchFamily="34" charset="0"/>
                <a:ea typeface="Plus Jakarta Sans" pitchFamily="34" charset="-122"/>
                <a:cs typeface="Plus Jakarta Sans" pitchFamily="34" charset="-120"/>
              </a:rPr>
              <a:t>37%</a:t>
            </a:r>
            <a:endParaRPr lang="en-US" sz="2000" dirty="0"/>
          </a:p>
        </p:txBody>
      </p:sp>
      <p:sp>
        <p:nvSpPr>
          <p:cNvPr id="13" name="Text 11"/>
          <p:cNvSpPr txBox="1"/>
          <p:nvPr/>
        </p:nvSpPr>
        <p:spPr>
          <a:xfrm>
            <a:off x="7415784" y="1847088"/>
            <a:ext cx="1325880" cy="713232"/>
          </a:xfrm>
          <a:prstGeom prst="rect">
            <a:avLst/>
          </a:prstGeom>
          <a:noFill/>
          <a:ln/>
        </p:spPr>
        <p:txBody>
          <a:bodyPr wrap="square" lIns="0" tIns="0" rIns="0" bIns="0" rtlCol="0" anchor="ctr"/>
          <a:lstStyle/>
          <a:p>
            <a:pPr indent="0" marL="0">
              <a:buNone/>
            </a:pPr>
            <a:r>
              <a:rPr lang="en-US" sz="950" dirty="0">
                <a:solidFill>
                  <a:srgbClr val="334155"/>
                </a:solidFill>
                <a:latin typeface="Plus Jakarta Sans" pitchFamily="34" charset="0"/>
                <a:ea typeface="Plus Jakarta Sans" pitchFamily="34" charset="-122"/>
                <a:cs typeface="Plus Jakarta Sans" pitchFamily="34" charset="-120"/>
              </a:rPr>
              <a:t>of organizations attribute any EBIT impact to AI</a:t>
            </a:r>
            <a:pPr indent="0" marL="0">
              <a:buNone/>
            </a:pPr>
            <a:r>
              <a:rPr lang="en-US" sz="950" baseline="30000" dirty="0">
                <a:solidFill>
                  <a:srgbClr val="334155"/>
                </a:solidFill>
                <a:latin typeface="Plus Jakarta Sans" pitchFamily="34" charset="0"/>
                <a:ea typeface="Plus Jakarta Sans" pitchFamily="34" charset="-122"/>
                <a:cs typeface="Plus Jakarta Sans" pitchFamily="34" charset="-120"/>
              </a:rPr>
              <a:t>80</a:t>
            </a:r>
            <a:endParaRPr lang="en-US" sz="950" dirty="0"/>
          </a:p>
        </p:txBody>
      </p:sp>
      <p:sp>
        <p:nvSpPr>
          <p:cNvPr id="14" name="Shape 12"/>
          <p:cNvSpPr/>
          <p:nvPr/>
        </p:nvSpPr>
        <p:spPr>
          <a:xfrm>
            <a:off x="8997696" y="1810512"/>
            <a:ext cx="2651760" cy="786384"/>
          </a:xfrm>
          <a:prstGeom prst="roundRect">
            <a:avLst>
              <a:gd name="adj" fmla="val 9302"/>
            </a:avLst>
          </a:prstGeom>
          <a:solidFill>
            <a:srgbClr val="F0F9FF"/>
          </a:solidFill>
          <a:ln w="9525">
            <a:solidFill>
              <a:srgbClr val="E0F2FE"/>
            </a:solidFill>
            <a:prstDash val="solid"/>
          </a:ln>
        </p:spPr>
      </p:sp>
      <p:sp>
        <p:nvSpPr>
          <p:cNvPr id="15" name="Text 13"/>
          <p:cNvSpPr txBox="1"/>
          <p:nvPr/>
        </p:nvSpPr>
        <p:spPr>
          <a:xfrm>
            <a:off x="9134856" y="1810512"/>
            <a:ext cx="1097280" cy="786384"/>
          </a:xfrm>
          <a:prstGeom prst="rect">
            <a:avLst/>
          </a:prstGeom>
          <a:noFill/>
          <a:ln/>
        </p:spPr>
        <p:txBody>
          <a:bodyPr wrap="square" lIns="0" tIns="0" rIns="0" bIns="0" rtlCol="0" anchor="ctr"/>
          <a:lstStyle/>
          <a:p>
            <a:pPr indent="0" marL="0">
              <a:buNone/>
            </a:pPr>
            <a:r>
              <a:rPr lang="en-US" sz="2000" b="1" dirty="0">
                <a:solidFill>
                  <a:srgbClr val="0369A1"/>
                </a:solidFill>
                <a:latin typeface="Plus Jakarta Sans" pitchFamily="34" charset="0"/>
                <a:ea typeface="Plus Jakarta Sans" pitchFamily="34" charset="-122"/>
                <a:cs typeface="Plus Jakarta Sans" pitchFamily="34" charset="-120"/>
              </a:rPr>
              <a:t>90 days</a:t>
            </a:r>
            <a:endParaRPr lang="en-US" sz="2000" dirty="0"/>
          </a:p>
        </p:txBody>
      </p:sp>
      <p:sp>
        <p:nvSpPr>
          <p:cNvPr id="16" name="Text 14"/>
          <p:cNvSpPr txBox="1"/>
          <p:nvPr/>
        </p:nvSpPr>
        <p:spPr>
          <a:xfrm>
            <a:off x="10232136" y="1847088"/>
            <a:ext cx="1325880" cy="713232"/>
          </a:xfrm>
          <a:prstGeom prst="rect">
            <a:avLst/>
          </a:prstGeom>
          <a:noFill/>
          <a:ln/>
        </p:spPr>
        <p:txBody>
          <a:bodyPr wrap="square" lIns="0" tIns="0" rIns="0" bIns="0" rtlCol="0" anchor="ctr"/>
          <a:lstStyle/>
          <a:p>
            <a:pPr indent="0" marL="0">
              <a:buNone/>
            </a:pPr>
            <a:r>
              <a:rPr lang="en-US" sz="950" dirty="0">
                <a:solidFill>
                  <a:srgbClr val="334155"/>
                </a:solidFill>
                <a:latin typeface="Plus Jakarta Sans" pitchFamily="34" charset="0"/>
                <a:ea typeface="Plus Jakarta Sans" pitchFamily="34" charset="-122"/>
                <a:cs typeface="Plus Jakarta Sans" pitchFamily="34" charset="-120"/>
              </a:rPr>
              <a:t>from pilot to full implementation for top performers</a:t>
            </a:r>
            <a:pPr indent="0" marL="0">
              <a:buNone/>
            </a:pPr>
            <a:r>
              <a:rPr lang="en-US" sz="950" baseline="30000" dirty="0">
                <a:solidFill>
                  <a:srgbClr val="334155"/>
                </a:solidFill>
                <a:latin typeface="Plus Jakarta Sans" pitchFamily="34" charset="0"/>
                <a:ea typeface="Plus Jakarta Sans" pitchFamily="34" charset="-122"/>
                <a:cs typeface="Plus Jakarta Sans" pitchFamily="34" charset="-120"/>
              </a:rPr>
              <a:t>81</a:t>
            </a:r>
            <a:endParaRPr lang="en-US" sz="950" dirty="0"/>
          </a:p>
        </p:txBody>
      </p:sp>
      <p:graphicFrame>
        <p:nvGraphicFramePr>
          <p:cNvPr id="28" name="Table 0"/>
          <p:cNvGraphicFramePr>
            <a:graphicFrameLocks noGrp="1"/>
          </p:cNvGraphicFramePr>
          <p:nvPr>
            <p:extLst>
              <p:ext uri="{D42A27DB-BD31-4B8C-83A1-F6EECF244321}">
                <p14:modId xmlns:p14="http://schemas.microsoft.com/office/powerpoint/2010/main" val="1579011935"/>
              </p:ext>
            </p:extLst>
          </p:nvPr>
        </p:nvGraphicFramePr>
        <p:xfrm>
          <a:off x="548640" y="2743200"/>
          <a:ext cx="11091672" cy="914400"/>
        </p:xfrm>
        <a:graphic>
          <a:graphicData uri="http://schemas.openxmlformats.org/drawingml/2006/table">
            <a:tbl>
              <a:tblPr/>
              <a:tblGrid>
                <a:gridCol w="1490472"/>
                <a:gridCol w="3200400"/>
                <a:gridCol w="3200400"/>
                <a:gridCol w="3200400"/>
              </a:tblGrid>
              <a:tr h="347472">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Milestone</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Use case 1: engagement launch</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Use case 2: T+1 settlement</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c>
                  <a:txBody>
                    <a:bodyPr/>
                    <a:lstStyle/>
                    <a:p>
                      <a:pPr indent="0" marL="0">
                        <a:buNone/>
                      </a:pPr>
                      <a:r>
                        <a:rPr lang="en-US" sz="1050" b="1" dirty="0">
                          <a:solidFill>
                            <a:srgbClr val="FFFFFF"/>
                          </a:solidFill>
                          <a:latin typeface="Plus Jakarta Sans" pitchFamily="34" charset="0"/>
                          <a:ea typeface="Plus Jakarta Sans" pitchFamily="34" charset="-122"/>
                          <a:cs typeface="Plus Jakarta Sans" pitchFamily="34" charset="-120"/>
                        </a:rPr>
                        <a:t>Use case 3: compressor reliability</a:t>
                      </a:r>
                      <a:endParaRPr lang="en-US" sz="105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0F172A"/>
                    </a:solidFill>
                  </a:tcPr>
                </a:tc>
              </a:tr>
              <a:tr h="64008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Month 3</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Read-only entity resolution and independence agents for one service line: </a:t>
                      </a:r>
                      <a:pPr indent="0" marL="0">
                        <a:buNone/>
                      </a:pPr>
                      <a:r>
                        <a:rPr lang="en-US" sz="1000" b="1" dirty="0">
                          <a:solidFill>
                            <a:srgbClr val="15803D"/>
                          </a:solidFill>
                          <a:latin typeface="Plus Jakarta Sans" pitchFamily="34" charset="0"/>
                          <a:ea typeface="Plus Jakarta Sans" pitchFamily="34" charset="-122"/>
                          <a:cs typeface="Plus Jakarta Sans" pitchFamily="34" charset="-120"/>
                        </a:rPr>
                        <a:t>about $0.5M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Fail scoring and triage for one market and asset class: </a:t>
                      </a:r>
                      <a:pPr indent="0" marL="0">
                        <a:buNone/>
                      </a:pPr>
                      <a:r>
                        <a:rPr lang="en-US" sz="1000" b="1" dirty="0">
                          <a:solidFill>
                            <a:srgbClr val="15803D"/>
                          </a:solidFill>
                          <a:latin typeface="Plus Jakarta Sans" pitchFamily="34" charset="0"/>
                          <a:ea typeface="Plus Jakarta Sans" pitchFamily="34" charset="-122"/>
                          <a:cs typeface="Plus Jakarta Sans" pitchFamily="34" charset="-120"/>
                        </a:rPr>
                        <a:t>about $0.8M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Advice-only monitoring and diagnostics at 8 of 40 stations: </a:t>
                      </a:r>
                      <a:pPr indent="0" marL="0">
                        <a:buNone/>
                      </a:pPr>
                      <a:r>
                        <a:rPr lang="en-US" sz="1000" b="1" dirty="0">
                          <a:solidFill>
                            <a:srgbClr val="15803D"/>
                          </a:solidFill>
                          <a:latin typeface="Plus Jakarta Sans" pitchFamily="34" charset="0"/>
                          <a:ea typeface="Plus Jakarta Sans" pitchFamily="34" charset="-122"/>
                          <a:cs typeface="Plus Jakarta Sans" pitchFamily="34" charset="-120"/>
                        </a:rPr>
                        <a:t>about $0.4M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64008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Month 8</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Letters, budgets and staffing proposals for half of all launches: </a:t>
                      </a:r>
                      <a:pPr indent="0" marL="0">
                        <a:buNone/>
                      </a:pPr>
                      <a:r>
                        <a:rPr lang="en-US" sz="1000" b="1" dirty="0">
                          <a:solidFill>
                            <a:srgbClr val="15803D"/>
                          </a:solidFill>
                          <a:latin typeface="Plus Jakarta Sans" pitchFamily="34" charset="0"/>
                          <a:ea typeface="Plus Jakarta Sans" pitchFamily="34" charset="-122"/>
                          <a:cs typeface="Plus Jakarta Sans" pitchFamily="34" charset="-120"/>
                        </a:rPr>
                        <a:t>about $8M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All markets, SSI golden source and one-click fixes: </a:t>
                      </a:r>
                      <a:pPr indent="0" marL="0">
                        <a:buNone/>
                      </a:pPr>
                      <a:r>
                        <a:rPr lang="en-US" sz="1000" b="1" dirty="0">
                          <a:solidFill>
                            <a:srgbClr val="15803D"/>
                          </a:solidFill>
                          <a:latin typeface="Plus Jakarta Sans" pitchFamily="34" charset="0"/>
                          <a:ea typeface="Plus Jakarta Sans" pitchFamily="34" charset="-122"/>
                          <a:cs typeface="Plus Jakarta Sans" pitchFamily="34" charset="-120"/>
                        </a:rPr>
                        <a:t>about $5.5M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Planning, crew and permit agents at all 40 stations: </a:t>
                      </a:r>
                      <a:pPr indent="0" marL="0">
                        <a:buNone/>
                      </a:pPr>
                      <a:r>
                        <a:rPr lang="en-US" sz="1000" b="1" dirty="0">
                          <a:solidFill>
                            <a:srgbClr val="15803D"/>
                          </a:solidFill>
                          <a:latin typeface="Plus Jakarta Sans" pitchFamily="34" charset="0"/>
                          <a:ea typeface="Plus Jakarta Sans" pitchFamily="34" charset="-122"/>
                          <a:cs typeface="Plus Jakarta Sans" pitchFamily="34" charset="-120"/>
                        </a:rPr>
                        <a:t>about $1.8M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r h="64008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Month 12</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Every launch, SAP setup gated on bound approval, KPI targets met: </a:t>
                      </a:r>
                      <a:r>
                        <a:rPr lang="en-US" sz="1000" b="1" dirty="0">
                          <a:solidFill>
                            <a:srgbClr val="15803D"/>
                          </a:solidFill>
                          <a:latin typeface="Plus Jakarta Sans" pitchFamily="34" charset="0"/>
                          <a:ea typeface="Plus Jakarta Sans" pitchFamily="34" charset="-122"/>
                          <a:cs typeface="Plus Jakarta Sans" pitchFamily="34" charset="-120"/>
                        </a:rPr>
                        <a:t>about $30M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Tier 3 fixes within limits and bound SSI approvals, ready for EU T+1: </a:t>
                      </a:r>
                      <a:r>
                        <a:rPr lang="en-US" sz="1000" b="1" dirty="0">
                          <a:solidFill>
                            <a:srgbClr val="15803D"/>
                          </a:solidFill>
                          <a:latin typeface="Plus Jakarta Sans" pitchFamily="34" charset="0"/>
                          <a:ea typeface="Plus Jakarta Sans" pitchFamily="34" charset="-122"/>
                          <a:cs typeface="Plus Jakarta Sans" pitchFamily="34" charset="-120"/>
                        </a:rPr>
                        <a:t>about $9.8M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Setpoint proposals under bound, 10-minute approvals: </a:t>
                      </a:r>
                      <a:pPr indent="0" marL="0">
                        <a:buNone/>
                      </a:pPr>
                      <a:r>
                        <a:rPr lang="en-US" sz="1000" b="1" dirty="0">
                          <a:solidFill>
                            <a:srgbClr val="15803D"/>
                          </a:solidFill>
                          <a:latin typeface="Plus Jakarta Sans" pitchFamily="34" charset="0"/>
                          <a:ea typeface="Plus Jakarta Sans" pitchFamily="34" charset="-122"/>
                          <a:cs typeface="Plus Jakarta Sans" pitchFamily="34" charset="-120"/>
                        </a:rPr>
                        <a:t>about $3M a year</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FFFFF"/>
                    </a:solidFill>
                  </a:tcPr>
                </a:tc>
              </a:tr>
              <a:tr h="640080">
                <a:tc>
                  <a:txBody>
                    <a:bodyPr/>
                    <a:lstStyle/>
                    <a:p>
                      <a:pPr indent="0" marL="0">
                        <a:buNone/>
                      </a:pPr>
                      <a:r>
                        <a:rPr lang="en-US" sz="1000" b="1" dirty="0">
                          <a:solidFill>
                            <a:srgbClr val="0F172A"/>
                          </a:solidFill>
                          <a:latin typeface="Plus Jakarta Sans" pitchFamily="34" charset="0"/>
                          <a:ea typeface="Plus Jakarta Sans" pitchFamily="34" charset="-122"/>
                          <a:cs typeface="Plus Jakarta Sans" pitchFamily="34" charset="-120"/>
                        </a:rPr>
                        <a:t>Month 24: all goals met</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Run rate sustained, adjacent processes added: </a:t>
                      </a:r>
                      <a:r>
                        <a:rPr lang="en-US" sz="1000" b="1" dirty="0">
                          <a:solidFill>
                            <a:srgbClr val="15803D"/>
                          </a:solidFill>
                          <a:latin typeface="Plus Jakarta Sans" pitchFamily="34" charset="0"/>
                          <a:ea typeface="Plus Jakarta Sans" pitchFamily="34" charset="-122"/>
                          <a:cs typeface="Plus Jakarta Sans" pitchFamily="34" charset="-120"/>
                        </a:rPr>
                        <a:t>about $33M cumulative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Run rate sustained, more asset classes added: </a:t>
                      </a:r>
                      <a:r>
                        <a:rPr lang="en-US" sz="1000" b="1" dirty="0">
                          <a:solidFill>
                            <a:srgbClr val="15803D"/>
                          </a:solidFill>
                          <a:latin typeface="Plus Jakarta Sans" pitchFamily="34" charset="0"/>
                          <a:ea typeface="Plus Jakarta Sans" pitchFamily="34" charset="-122"/>
                          <a:cs typeface="Plus Jakarta Sans" pitchFamily="34" charset="-120"/>
                        </a:rPr>
                        <a:t>about $12M cumulative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c>
                  <a:txBody>
                    <a:bodyPr/>
                    <a:lstStyle/>
                    <a:p>
                      <a:pPr indent="0" marL="0">
                        <a:buNone/>
                      </a:pPr>
                      <a:r>
                        <a:rPr lang="en-US" sz="1000" dirty="0">
                          <a:solidFill>
                            <a:srgbClr val="334155"/>
                          </a:solidFill>
                          <a:latin typeface="Plus Jakarta Sans" pitchFamily="34" charset="0"/>
                          <a:ea typeface="Plus Jakarta Sans" pitchFamily="34" charset="-122"/>
                          <a:cs typeface="Plus Jakarta Sans" pitchFamily="34" charset="-120"/>
                        </a:rPr>
                        <a:t>Run rate sustained, more asset types added: </a:t>
                      </a:r>
                      <a:r>
                        <a:rPr lang="en-US" sz="1000" b="1" dirty="0">
                          <a:solidFill>
                            <a:srgbClr val="15803D"/>
                          </a:solidFill>
                          <a:latin typeface="Plus Jakarta Sans" pitchFamily="34" charset="0"/>
                          <a:ea typeface="Plus Jakarta Sans" pitchFamily="34" charset="-122"/>
                          <a:cs typeface="Plus Jakarta Sans" pitchFamily="34" charset="-120"/>
                        </a:rPr>
                        <a:t>about $3.8M cumulative</a:t>
                      </a:r>
                      <a:endParaRPr lang="en-US" sz="1000" dirty="0">
                        <a:latin typeface="Plus Jakarta Sans" charset="0"/>
                        <a:ea typeface="Plus Jakarta Sans" charset="0"/>
                        <a:cs typeface="Plus Jakarta Sans" charset="0"/>
                      </a:endParaRPr>
                    </a:p>
                  </a:txBody>
                  <a:tcPr marL="91440" marR="91440" marT="45720" marB="45720" anchor="ctr">
                    <a:lnL w="9525" cap="flat" cmpd="sng" algn="ctr">
                      <a:solidFill>
                        <a:srgbClr val="E2E8F0"/>
                      </a:solidFill>
                      <a:prstDash val="solid"/>
                      <a:round/>
                      <a:headEnd type="none" w="med" len="med"/>
                      <a:tailEnd type="none" w="med" len="med"/>
                    </a:lnL>
                    <a:lnR w="9525" cap="flat" cmpd="sng" algn="ctr">
                      <a:solidFill>
                        <a:srgbClr val="E2E8F0"/>
                      </a:solidFill>
                      <a:prstDash val="solid"/>
                      <a:round/>
                      <a:headEnd type="none" w="med" len="med"/>
                      <a:tailEnd type="none" w="med" len="med"/>
                    </a:lnR>
                    <a:lnT w="9525" cap="flat" cmpd="sng" algn="ctr">
                      <a:solidFill>
                        <a:srgbClr val="E2E8F0"/>
                      </a:solidFill>
                      <a:prstDash val="solid"/>
                      <a:round/>
                      <a:headEnd type="none" w="med" len="med"/>
                      <a:tailEnd type="none" w="med" len="med"/>
                    </a:lnT>
                    <a:lnB w="9525" cap="flat" cmpd="sng" algn="ctr">
                      <a:solidFill>
                        <a:srgbClr val="E2E8F0"/>
                      </a:solidFill>
                      <a:prstDash val="solid"/>
                      <a:round/>
                      <a:headEnd type="none" w="med" len="med"/>
                      <a:tailEnd type="none" w="med" len="med"/>
                    </a:lnB>
                    <a:solidFill>
                      <a:srgbClr val="F8FAFC"/>
                    </a:solidFill>
                  </a:tcPr>
                </a:tc>
              </a:tr>
            </a:tbl>
          </a:graphicData>
        </a:graphic>
      </p:graphicFrame>
      <p:sp>
        <p:nvSpPr>
          <p:cNvPr id="18" name="Shape 15"/>
          <p:cNvSpPr/>
          <p:nvPr/>
        </p:nvSpPr>
        <p:spPr>
          <a:xfrm>
            <a:off x="548640" y="5724144"/>
            <a:ext cx="11091672" cy="493776"/>
          </a:xfrm>
          <a:prstGeom prst="roundRect">
            <a:avLst>
              <a:gd name="adj" fmla="val 14815"/>
            </a:avLst>
          </a:prstGeom>
          <a:solidFill>
            <a:srgbClr val="0F172A"/>
          </a:solidFill>
          <a:ln w="9525">
            <a:solidFill>
              <a:srgbClr val="0F172A"/>
            </a:solidFill>
            <a:prstDash val="solid"/>
          </a:ln>
        </p:spPr>
      </p:sp>
      <p:sp>
        <p:nvSpPr>
          <p:cNvPr id="19" name="Text 16"/>
          <p:cNvSpPr txBox="1"/>
          <p:nvPr/>
        </p:nvSpPr>
        <p:spPr>
          <a:xfrm>
            <a:off x="777240" y="5742432"/>
            <a:ext cx="10698480" cy="457200"/>
          </a:xfrm>
          <a:prstGeom prst="rect">
            <a:avLst/>
          </a:prstGeom>
          <a:noFill/>
          <a:ln/>
        </p:spPr>
        <p:txBody>
          <a:bodyPr wrap="square" lIns="0" tIns="0" rIns="0" bIns="0" rtlCol="0" anchor="ctr"/>
          <a:lstStyle/>
          <a:p>
            <a:pPr indent="0" marL="0">
              <a:buNone/>
            </a:pPr>
            <a:r>
              <a:rPr lang="en-US" sz="1100" b="1" dirty="0">
                <a:solidFill>
                  <a:srgbClr val="38BDF8"/>
                </a:solidFill>
                <a:latin typeface="Plus Jakarta Sans" pitchFamily="34" charset="0"/>
                <a:ea typeface="Plus Jakarta Sans" pitchFamily="34" charset="-122"/>
                <a:cs typeface="Plus Jakarta Sans" pitchFamily="34" charset="-120"/>
              </a:rPr>
              <a:t>Benchmark:  </a:t>
            </a:r>
            <a:r>
              <a:rPr lang="en-US" sz="1100" dirty="0">
                <a:solidFill>
                  <a:srgbClr val="FFFFFF"/>
                </a:solidFill>
                <a:latin typeface="Plus Jakarta Sans" pitchFamily="34" charset="0"/>
                <a:ea typeface="Plus Jakarta Sans" pitchFamily="34" charset="-122"/>
                <a:cs typeface="Plus Jakarta Sans" pitchFamily="34" charset="-120"/>
              </a:rPr>
              <a:t>typical AI payback is two to four years, against seven to 12 months for other technology.</a:t>
            </a:r>
            <a:r>
              <a:rPr lang="en-US" sz="1100" baseline="30000" dirty="0">
                <a:solidFill>
                  <a:srgbClr val="FFFFFF"/>
                </a:solidFill>
                <a:latin typeface="Plus Jakarta Sans" pitchFamily="34" charset="0"/>
                <a:ea typeface="Plus Jakarta Sans" pitchFamily="34" charset="-122"/>
                <a:cs typeface="Plus Jakarta Sans" pitchFamily="34" charset="-120"/>
              </a:rPr>
              <a:t>82</a:t>
            </a:r>
            <a:r>
              <a:rPr lang="en-US" sz="1100" dirty="0">
                <a:solidFill>
                  <a:srgbClr val="FFFFFF"/>
                </a:solidFill>
                <a:latin typeface="Plus Jakarta Sans" pitchFamily="34" charset="0"/>
                <a:ea typeface="Plus Jakarta Sans" pitchFamily="34" charset="-122"/>
                <a:cs typeface="Plus Jakarta Sans" pitchFamily="34" charset="-120"/>
              </a:rPr>
              <a:t> Now 67% of CEOs expect AI returns within one to three years.</a:t>
            </a:r>
            <a:r>
              <a:rPr lang="en-US" sz="1100" baseline="30000" dirty="0">
                <a:solidFill>
                  <a:srgbClr val="FFFFFF"/>
                </a:solidFill>
                <a:latin typeface="Plus Jakarta Sans" pitchFamily="34" charset="0"/>
                <a:ea typeface="Plus Jakarta Sans" pitchFamily="34" charset="-122"/>
                <a:cs typeface="Plus Jakarta Sans" pitchFamily="34" charset="-120"/>
              </a:rPr>
              <a:t>83</a:t>
            </a:r>
            <a:r>
              <a:rPr lang="en-US" sz="1100" dirty="0">
                <a:solidFill>
                  <a:srgbClr val="FFFFFF"/>
                </a:solidFill>
                <a:latin typeface="Plus Jakarta Sans" pitchFamily="34" charset="0"/>
                <a:ea typeface="Plus Jakarta Sans" pitchFamily="34" charset="-122"/>
                <a:cs typeface="Plus Jakarta Sans" pitchFamily="34" charset="-120"/>
              </a:rPr>
              <a:t> Read-only first slices pay back sooner than both.</a:t>
            </a:r>
            <a:endParaRPr lang="en-US" sz="1100" dirty="0"/>
          </a:p>
        </p:txBody>
      </p:sp>
      <p:sp>
        <p:nvSpPr>
          <p:cNvPr id="20" name="Text 17"/>
          <p:cNvSpPr txBox="1"/>
          <p:nvPr/>
        </p:nvSpPr>
        <p:spPr>
          <a:xfrm>
            <a:off x="548640" y="6382512"/>
            <a:ext cx="10241280" cy="347472"/>
          </a:xfrm>
          <a:prstGeom prst="rect">
            <a:avLst/>
          </a:prstGeom>
          <a:noFill/>
          <a:ln/>
        </p:spPr>
        <p:txBody>
          <a:bodyPr wrap="square" lIns="0" tIns="0" rIns="0" bIns="0" rtlCol="0" anchor="t"/>
          <a:lstStyle/>
          <a:p>
            <a:pPr indent="0" marL="0">
              <a:buNone/>
            </a:pPr>
            <a:r>
              <a:rPr lang="en-US" sz="850" dirty="0">
                <a:solidFill>
                  <a:srgbClr val="64748B"/>
                </a:solidFill>
                <a:latin typeface="Plus Jakarta Sans" pitchFamily="34" charset="0"/>
                <a:ea typeface="Plus Jakarta Sans" pitchFamily="34" charset="-122"/>
                <a:cs typeface="Plus Jakarta Sans" pitchFamily="34" charset="-120"/>
              </a:rPr>
              <a:t>Sources: endnotes 79–83. Use cases are separate illustrations from different industries; values before platform, model and change costs.</a:t>
            </a:r>
            <a:endParaRPr lang="en-US" sz="850" dirty="0"/>
          </a:p>
        </p:txBody>
      </p:sp>
      <p:sp>
        <p:nvSpPr>
          <p:cNvPr id="21" name="Text 18"/>
          <p:cNvSpPr txBox="1"/>
          <p:nvPr/>
        </p:nvSpPr>
        <p:spPr>
          <a:xfrm>
            <a:off x="11183112" y="6419088"/>
            <a:ext cx="457200" cy="228600"/>
          </a:xfrm>
          <a:prstGeom prst="rect">
            <a:avLst/>
          </a:prstGeom>
          <a:noFill/>
          <a:ln/>
        </p:spPr>
        <p:txBody>
          <a:bodyPr wrap="square" lIns="0" tIns="0" rIns="0" bIns="0" rtlCol="0" anchor="t"/>
          <a:lstStyle/>
          <a:p>
            <a:pPr algn="r" indent="0" marL="0">
              <a:buNone/>
            </a:pPr>
            <a:r>
              <a:rPr lang="en-US" sz="900" dirty="0">
                <a:solidFill>
                  <a:srgbClr val="94A3B8"/>
                </a:solidFill>
                <a:latin typeface="Plus Jakarta Sans" pitchFamily="34" charset="0"/>
                <a:ea typeface="Plus Jakarta Sans" pitchFamily="34" charset="-122"/>
                <a:cs typeface="Plus Jakarta Sans" pitchFamily="34" charset="-120"/>
              </a:rPr>
              <a:t>27</a:t>
            </a:r>
            <a:endParaRPr lang="en-US" sz="9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vt:i4>
      </vt:variant>
    </vt:vector>
  </HeadingPairs>
  <TitlesOfParts>
    <vt:vector size="4" baseType="lpstr">
      <vt:lpstr>Arial</vt:lpstr>
      <vt:lpstr>Calibri</vt:lpstr>
      <vt:lpstr>Office Theme</vt:lpstr>
      <vt:lpstr>Value delivered at every milestone</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AI Control Plane, slide 27: Value delivered at every milestone</dc:title>
  <dc:subject>One slide from The AI Control Plane: Executive Briefing, by John Fisher (2026), CC BY-NC-ND 4.0</dc:subject>
  <dc:creator>John Fisher</dc:creator>
  <cp:lastModifiedBy>John Fisher</cp:lastModifiedBy>
  <cp:revision>1</cp:revision>
  <dcterms:created xsi:type="dcterms:W3CDTF">2026-10-14T20:43:52Z</dcterms:created>
  <dcterms:modified xsi:type="dcterms:W3CDTF">2026-10-14T20:43:52Z</dcterms:modified>
</cp:coreProperties>
</file>