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81" r:id="rId27"/>
  </p:sldIdLst>
  <p:notesMasterIdLst>
    <p:notesMasterId r:id="rId68"/>
  </p:notesMasterIdLst>
  <p:sldSz cx="12192000" cy="6858000"/>
  <p:notesSz cx="6858000" cy="12192000"/>
  <p:embeddedFontLst>
    <p:embeddedFont>
      <p:font typeface="Plus Jakarta Sans"/>
      <p:regular r:id="rId73"/>
      <p:bold r:id="rId74"/>
      <p:italic r:id="rId7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1" Type="http://schemas.openxmlformats.org/officeDocument/2006/relationships/slideMaster" Target="slideMasters/slideMaster1.xml"/><Relationship Id="rId27" Type="http://schemas.openxmlformats.org/officeDocument/2006/relationships/slide" Target="slides/slide26.xml"/><Relationship Id="rId68" Type="http://schemas.openxmlformats.org/officeDocument/2006/relationships/notesMaster" Target="notesMasters/notesMaster1.xml"/><Relationship Id="rId69" Type="http://schemas.openxmlformats.org/officeDocument/2006/relationships/presProps" Target="presProps.xml"/><Relationship Id="rId70" Type="http://schemas.openxmlformats.org/officeDocument/2006/relationships/viewProps" Target="viewProps.xml"/><Relationship Id="rId71" Type="http://schemas.openxmlformats.org/officeDocument/2006/relationships/theme" Target="theme/theme1.xml"/><Relationship Id="rId72" Type="http://schemas.openxmlformats.org/officeDocument/2006/relationships/tableStyles" Target="tableStyles.xml"/><Relationship Id="rId73" Type="http://schemas.openxmlformats.org/officeDocument/2006/relationships/font" Target="fonts/e1a8fda2-a427-4cdb-9ef2-8a6782d58009.fntdata"/><Relationship Id="rId74" Type="http://schemas.openxmlformats.org/officeDocument/2006/relationships/font" Target="fonts/9542d0bb-6ad7-45dd-89ef-a406bd0490d1.fntdata"/><Relationship Id="rId75" Type="http://schemas.openxmlformats.org/officeDocument/2006/relationships/font" Target="fonts/f16f000a-8ac0-4436-b98c-e748fe425de0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Relationship Id="rId3" Type="http://schemas.openxmlformats.org/officeDocument/2006/relationships/hyperlink" Target="https://creativecommons.org/licenses/by-nc-nd/4.0/" TargetMode="External"/><Relationship Id="rId4" Type="http://schemas.openxmlformats.org/officeDocument/2006/relationships/hyperlink" Target="https://johnfisher-ai.github.io/ai-control-plane-handbook/deck/" TargetMode="External"/><Relationship Id="rId5" Type="http://schemas.openxmlformats.org/officeDocument/2006/relationships/hyperlink" Target="https://johnfisher-ai.github.io/ai-control-plane-handbook/handbook/appendix-b.html" TargetMode="External"/><Relationship Id="rId6" Type="http://schemas.openxmlformats.org/officeDocument/2006/relationships/hyperlink" Target="https://johnfisher-ai.github.io/ai-control-plane-handbook/deck/notices.html#permission" TargetMode="External"/></Relationship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62000"/>
            <a:ext cx="5943600" cy="33432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457200" y="4419600"/>
            <a:ext cx="5943600" cy="6705600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dirty="0"/>
              <a:t>Value comes first: this is a reference architecture adopted incrementally, and every phase delivers something the business can see. The research supports the approach: 56% of CEOs report no significant financial benefit from AI so far, yet strong AI foundations make meaningful returns three times more likely [79]. High performers build a repeatable capability instead of accumulating pilots [80], and successful deployments start in adjacent processes, prove clear value, then scale into core workflows, with top performers moving from pilot to full implementation in about 90 days [81]. Each phase is funded against the value the previous one proved.</a:t>
            </a:r>
          </a:p>
          <a:p>
            <a:pPr>
              <a:spcAft>
                <a:spcPts val="600"/>
              </a:spcAft>
            </a:pPr>
            <a:r>
              <a:rPr lang="en-US" dirty="0"/>
              <a:t>By Phase 4 the organization has an agile, model-agnostic control plane that can swap models without recoding applications, and each use case runs at its full run rate.</a:t>
            </a:r>
          </a:p>
          <a:p>
            <a:pPr>
              <a:spcAft>
                <a:spcPts val="600"/>
              </a:spcAft>
            </a:pPr>
            <a:r>
              <a:rPr lang="en-US" dirty="0"/>
              <a:t>Why this sequence:</a:t>
            </a:r>
          </a:p>
          <a:p>
            <a:pPr marL="228600" indent="-228600">
              <a:spcAft>
                <a:spcPts val="300"/>
              </a:spcAft>
              <a:buFont typeface="Arial"/>
              <a:buChar char="•"/>
            </a:pPr>
            <a:r>
              <a:rPr lang="en-US" dirty="0"/>
              <a:t>Phase 1 is visibility plus a single policy point: Agent Scanners and Agent Registry for inventory, AI Gateway for LLM and MCP traffic, and a governance council and published autonomy tiers (the first 90 days of the CDO Magazine plan [29]). Start new policies in audit mode, then enforce, as Microsoft's Cloud Adoption Framework recommends [14]. Value: spend and risk visible by use case, unused agents retired, and the first use-case slice live in assist mode.</a:t>
            </a:r>
          </a:p>
          <a:p>
            <a:pPr marL="228600" indent="-228600">
              <a:spcAft>
                <a:spcPts val="300"/>
              </a:spcAft>
              <a:buFont typeface="Arial"/>
              <a:buChar char="•"/>
            </a:pPr>
            <a:r>
              <a:rPr lang="en-US" dirty="0"/>
              <a:t>Phase 2 opens up the enterprise: expose the highest-value capabilities through MuleSoft APIs and MCP Bridge, then turn on model routing and token-based rate limits so cost per outcome becomes measurable [21]. Value: every new agent reuses governed capabilities, and routine work moves to lower-cost models.</a:t>
            </a:r>
          </a:p>
          <a:p>
            <a:pPr marL="228600" indent="-228600">
              <a:spcAft>
                <a:spcPts val="300"/>
              </a:spcAft>
              <a:buFont typeface="Arial"/>
              <a:buChar char="•"/>
            </a:pPr>
            <a:r>
              <a:rPr lang="en-US" dirty="0"/>
              <a:t>Phase 3 hardens trust: Trusted Agent Identity with bounded delegation, enforced tiers with approvals bound to the actions they authorize, kill-switch and approver drills, evaluation in release pipelines and monthly red-teaming. Value: agents can act in systems of record under bound approvals, which is where most of each use case's business case sits.</a:t>
            </a:r>
          </a:p>
          <a:p>
            <a:pPr marL="228600" indent="-228600">
              <a:spcAft>
                <a:spcPts val="300"/>
              </a:spcAft>
              <a:buFont typeface="Arial"/>
              <a:buChar char="•"/>
            </a:pPr>
            <a:r>
              <a:rPr lang="en-US" dirty="0"/>
              <a:t>Phase 4 federates: multi-agent orchestration across domains through Agent Broker and A2A, post-quantum migration for control-plane traffic ahead of the 2030–2031 federal deadlines, and discovery and registries federated across domains. Value: all goals met, with new use cases starting on shared controls.</a:t>
            </a:r>
          </a:p>
          <a:p>
            <a:pPr marL="228600" indent="-228600">
              <a:spcAft>
                <a:spcPts val="300"/>
              </a:spcAft>
              <a:buFont typeface="Arial"/>
              <a:buChar char="•"/>
            </a:pPr>
            <a:r>
              <a:rPr lang="en-US" dirty="0"/>
              <a:t>Bain [20] supports doing federated discovery and cross-domain routing last, because they add complexity that is only justified once governance and orchestration are mature.</a:t>
            </a:r>
          </a:p>
          <a:p>
            <a:pPr>
              <a:spcAft>
                <a:spcPts val="600"/>
              </a:spcAft>
            </a:pPr>
            <a:r>
              <a:rPr lang="en-US" dirty="0"/>
              <a:t>Credit: John Fisher, The AI Control Plane: Executive Briefing (2026), slide 26, licensed under CC BY-NC-ND 4.0: </a:t>
            </a:r>
            <a:r>
              <a:rPr lang="en-US" dirty="0">
                <a:hlinkClick r:id="rId3"/>
              </a:rPr>
              <a:t>https://creativecommons.org/licenses/by-nc-nd/4.0/</a:t>
            </a:r>
            <a:r>
              <a:rPr lang="en-US" dirty="0"/>
              <a:t>. The full deck, with its speaker notes and notices: </a:t>
            </a:r>
            <a:r>
              <a:rPr lang="en-US" dirty="0">
                <a:hlinkClick r:id="rId4"/>
              </a:rPr>
              <a:t>https://johnfisher-ai.github.io/ai-control-plane-handbook/deck/</a:t>
            </a:r>
            <a:r>
              <a:rPr lang="en-US" dirty="0"/>
              <a:t>. You may adapt this slide, with credit, under the additional permission in the deck’s notices: </a:t>
            </a:r>
            <a:r>
              <a:rPr lang="en-US" dirty="0">
                <a:hlinkClick r:id="rId6"/>
              </a:rPr>
              <a:t>https://johnfisher-ai.github.io/ai-control-plane-handbook/deck/notices.html#permission</a:t>
            </a:r>
            <a:r>
              <a:rPr lang="en-US" dirty="0"/>
              <a:t>.</a:t>
            </a:r>
          </a:p>
          <a:p>
            <a:pPr>
              <a:spcAft>
                <a:spcPts val="600"/>
              </a:spcAft>
            </a:pPr>
            <a:r>
              <a:rPr lang="en-US" dirty="0"/>
              <a:t>Bracketed numbers in these notes, and endnote numbers on the slide, refer to the endnotes in Appendix B of The AI Control Plane Handbook: </a:t>
            </a:r>
            <a:r>
              <a:rPr lang="en-US" dirty="0">
                <a:hlinkClick r:id="rId5"/>
              </a:rPr>
              <a:t>https://johnfisher-ai.github.io/ai-control-plane-handbook/handbook/appendix-b.html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6200" y="11430000"/>
            <a:ext cx="2514600" cy="457200"/>
          </a:xfrm>
        </p:spPr>
        <p:txBody>
          <a:bodyPr/>
          <a:lstStyle/>
          <a:p>
            <a:r>
              <a:rPr lang="en-US"/>
              <a:t>26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11064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50" kern="0" dirty="0">
                <a:solidFill>
                  <a:srgbClr val="0284C7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GRAPHIC 6  •  EXECUTION PLAN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58368"/>
            <a:ext cx="11064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A 12- to 24-month plan with value in every phase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216152"/>
            <a:ext cx="10881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475569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Visibility and one policy point first, federation last, and a slice of a real use case live at every milestone.</a:t>
            </a:r>
            <a:endParaRPr lang="en-US" sz="1350" dirty="0"/>
          </a:p>
        </p:txBody>
      </p:sp>
      <p:sp>
        <p:nvSpPr>
          <p:cNvPr id="5" name="Text 3"/>
          <p:cNvSpPr/>
          <p:nvPr/>
        </p:nvSpPr>
        <p:spPr>
          <a:xfrm>
            <a:off x="502920" y="1828800"/>
            <a:ext cx="2889504" cy="502920"/>
          </a:xfrm>
          <a:prstGeom prst="chevron">
            <a:avLst/>
          </a:prstGeom>
          <a:solidFill>
            <a:srgbClr val="0EA5E9"/>
          </a:solidFill>
          <a:ln>
            <a:solidFill>
              <a:srgbClr val="0EA5E9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PHASE 01  •  MONTHS 1–3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2514600"/>
            <a:ext cx="2651760" cy="3657600"/>
          </a:xfrm>
          <a:prstGeom prst="roundRect">
            <a:avLst>
              <a:gd name="adj" fmla="val 2759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63500" dist="19050" dir="5400000">
              <a:srgbClr val="000000">
                <a:alpha val="10000"/>
              </a:srgbClr>
            </a:outerShdw>
          </a:effectLst>
        </p:spPr>
      </p:sp>
      <p:sp>
        <p:nvSpPr>
          <p:cNvPr id="7" name="Text 5"/>
          <p:cNvSpPr txBox="1"/>
          <p:nvPr/>
        </p:nvSpPr>
        <p:spPr>
          <a:xfrm>
            <a:off x="749808" y="2651760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50" b="1" dirty="0">
                <a:solidFill>
                  <a:srgbClr val="0F172A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Inventory &amp; gateway</a:t>
            </a:r>
            <a:endParaRPr lang="en-US" sz="145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2999232"/>
            <a:ext cx="2304288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950" dirty="0">
                <a:solidFill>
                  <a:srgbClr val="334155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Scan and register every agent, API and MCP server</a:t>
            </a:r>
            <a:endParaRPr lang="en-US" sz="9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950" dirty="0">
                <a:solidFill>
                  <a:srgbClr val="334155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Route LLM and MCP traffic through AI Gateway</a:t>
            </a:r>
            <a:endParaRPr lang="en-US" sz="9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950" dirty="0">
                <a:solidFill>
                  <a:srgbClr val="334155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Baseline token spend and data flows</a:t>
            </a:r>
            <a:endParaRPr lang="en-US" sz="9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950" dirty="0">
                <a:solidFill>
                  <a:srgbClr val="334155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Stand up a governance council and autonomy tiers</a:t>
            </a:r>
            <a:endParaRPr lang="en-US" sz="950" dirty="0"/>
          </a:p>
        </p:txBody>
      </p:sp>
      <p:sp>
        <p:nvSpPr>
          <p:cNvPr id="9" name="Shape 7"/>
          <p:cNvSpPr/>
          <p:nvPr/>
        </p:nvSpPr>
        <p:spPr>
          <a:xfrm>
            <a:off x="713232" y="4590288"/>
            <a:ext cx="2322576" cy="768096"/>
          </a:xfrm>
          <a:prstGeom prst="roundRect">
            <a:avLst>
              <a:gd name="adj" fmla="val 9524"/>
            </a:avLst>
          </a:prstGeom>
          <a:solidFill>
            <a:srgbClr val="F0FDF4"/>
          </a:solidFill>
          <a:ln w="9525">
            <a:solidFill>
              <a:srgbClr val="BBF7D0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822960" y="4617720"/>
            <a:ext cx="212140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15803D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Value: </a:t>
            </a:r>
            <a:r>
              <a:rPr lang="en-US" sz="950" dirty="0">
                <a:solidFill>
                  <a:srgbClr val="334155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Spend and risk visible by use case, unused agents retired, first use-case slice live</a:t>
            </a:r>
            <a:endParaRPr lang="en-US" sz="950" dirty="0"/>
          </a:p>
        </p:txBody>
      </p:sp>
      <p:sp>
        <p:nvSpPr>
          <p:cNvPr id="11" name="Shape 9"/>
          <p:cNvSpPr/>
          <p:nvPr/>
        </p:nvSpPr>
        <p:spPr>
          <a:xfrm>
            <a:off x="713232" y="5431536"/>
            <a:ext cx="2322576" cy="621792"/>
          </a:xfrm>
          <a:prstGeom prst="roundRect">
            <a:avLst>
              <a:gd name="adj" fmla="val 11765"/>
            </a:avLst>
          </a:prstGeom>
          <a:solidFill>
            <a:srgbClr val="F0F9FF"/>
          </a:solidFill>
          <a:ln w="9525">
            <a:solidFill>
              <a:srgbClr val="E0F2FE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822960" y="5458968"/>
            <a:ext cx="212140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0369A1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Exit: </a:t>
            </a:r>
            <a:r>
              <a:rPr lang="en-US" sz="900" dirty="0">
                <a:solidFill>
                  <a:srgbClr val="334155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80%+ of known agents registered, new LLM traffic via the gateway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3319272" y="1828800"/>
            <a:ext cx="2889504" cy="502920"/>
          </a:xfrm>
          <a:prstGeom prst="chevron">
            <a:avLst/>
          </a:prstGeom>
          <a:solidFill>
            <a:srgbClr val="0284C7"/>
          </a:solidFill>
          <a:ln>
            <a:solidFill>
              <a:srgbClr val="0284C7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PHASE 02  •  MONTHS 4–8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3364992" y="2514600"/>
            <a:ext cx="2651760" cy="3657600"/>
          </a:xfrm>
          <a:prstGeom prst="roundRect">
            <a:avLst>
              <a:gd name="adj" fmla="val 2759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63500" dist="19050" dir="5400000">
              <a:srgbClr val="000000">
                <a:alpha val="10000"/>
              </a:srgbClr>
            </a:outerShdw>
          </a:effectLst>
        </p:spPr>
      </p:sp>
      <p:sp>
        <p:nvSpPr>
          <p:cNvPr id="15" name="Text 13"/>
          <p:cNvSpPr txBox="1"/>
          <p:nvPr/>
        </p:nvSpPr>
        <p:spPr>
          <a:xfrm>
            <a:off x="3566160" y="2651760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50" b="1" dirty="0">
                <a:solidFill>
                  <a:srgbClr val="0F172A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Unlock &amp; route</a:t>
            </a:r>
            <a:endParaRPr lang="en-US" sz="1450" dirty="0"/>
          </a:p>
        </p:txBody>
      </p:sp>
      <p:sp>
        <p:nvSpPr>
          <p:cNvPr id="16" name="Text 14"/>
          <p:cNvSpPr txBox="1"/>
          <p:nvPr/>
        </p:nvSpPr>
        <p:spPr>
          <a:xfrm>
            <a:off x="3566160" y="2999232"/>
            <a:ext cx="2304288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950" dirty="0">
                <a:solidFill>
                  <a:srgbClr val="334155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Expose the top 10–20 capabilities as APIs and MCP tools</a:t>
            </a:r>
            <a:endParaRPr lang="en-US" sz="9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950" dirty="0">
                <a:solidFill>
                  <a:srgbClr val="334155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Enable intelligent model routing and token limits</a:t>
            </a:r>
            <a:endParaRPr lang="en-US" sz="9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950" dirty="0">
                <a:solidFill>
                  <a:srgbClr val="334155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Publish context-engineering standards</a:t>
            </a:r>
            <a:endParaRPr lang="en-US" sz="9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950" dirty="0">
                <a:solidFill>
                  <a:srgbClr val="334155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Report cost per resolved task</a:t>
            </a:r>
            <a:endParaRPr lang="en-US" sz="950" dirty="0"/>
          </a:p>
        </p:txBody>
      </p:sp>
      <p:sp>
        <p:nvSpPr>
          <p:cNvPr id="17" name="Shape 15"/>
          <p:cNvSpPr/>
          <p:nvPr/>
        </p:nvSpPr>
        <p:spPr>
          <a:xfrm>
            <a:off x="3529584" y="4590288"/>
            <a:ext cx="2322576" cy="768096"/>
          </a:xfrm>
          <a:prstGeom prst="roundRect">
            <a:avLst>
              <a:gd name="adj" fmla="val 9524"/>
            </a:avLst>
          </a:prstGeom>
          <a:solidFill>
            <a:srgbClr val="F0FDF4"/>
          </a:solidFill>
          <a:ln w="9525">
            <a:solidFill>
              <a:srgbClr val="BBF7D0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3639312" y="4617720"/>
            <a:ext cx="212140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15803D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Value: </a:t>
            </a:r>
            <a:r>
              <a:rPr lang="en-US" sz="950" dirty="0">
                <a:solidFill>
                  <a:srgbClr val="334155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New agents reuse governed capabilities, and routine work moves to lower-cost models</a:t>
            </a:r>
            <a:endParaRPr lang="en-US" sz="950" dirty="0"/>
          </a:p>
        </p:txBody>
      </p:sp>
      <p:sp>
        <p:nvSpPr>
          <p:cNvPr id="19" name="Shape 17"/>
          <p:cNvSpPr/>
          <p:nvPr/>
        </p:nvSpPr>
        <p:spPr>
          <a:xfrm>
            <a:off x="3529584" y="5431536"/>
            <a:ext cx="2322576" cy="621792"/>
          </a:xfrm>
          <a:prstGeom prst="roundRect">
            <a:avLst>
              <a:gd name="adj" fmla="val 11765"/>
            </a:avLst>
          </a:prstGeom>
          <a:solidFill>
            <a:srgbClr val="F0F9FF"/>
          </a:solidFill>
          <a:ln w="9525">
            <a:solidFill>
              <a:srgbClr val="E0F2FE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3639312" y="5458968"/>
            <a:ext cx="212140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0369A1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Exit: </a:t>
            </a:r>
            <a:r>
              <a:rPr lang="en-US" sz="900" dirty="0">
                <a:solidFill>
                  <a:srgbClr val="334155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Top capabilities reusable by any agent, cost per outcome reported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135624" y="1828800"/>
            <a:ext cx="2889504" cy="502920"/>
          </a:xfrm>
          <a:prstGeom prst="chevron">
            <a:avLst/>
          </a:prstGeom>
          <a:solidFill>
            <a:srgbClr val="0369A1"/>
          </a:solidFill>
          <a:ln>
            <a:solidFill>
              <a:srgbClr val="0369A1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PHASE 03  •  MONTHS 9–14</a:t>
            </a:r>
            <a:endParaRPr lang="en-US" sz="1000" dirty="0"/>
          </a:p>
        </p:txBody>
      </p:sp>
      <p:sp>
        <p:nvSpPr>
          <p:cNvPr id="22" name="Shape 20"/>
          <p:cNvSpPr/>
          <p:nvPr/>
        </p:nvSpPr>
        <p:spPr>
          <a:xfrm>
            <a:off x="6181344" y="2514600"/>
            <a:ext cx="2651760" cy="3657600"/>
          </a:xfrm>
          <a:prstGeom prst="roundRect">
            <a:avLst>
              <a:gd name="adj" fmla="val 2759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63500" dist="19050" dir="5400000">
              <a:srgbClr val="000000">
                <a:alpha val="10000"/>
              </a:srgbClr>
            </a:outerShdw>
          </a:effectLst>
        </p:spPr>
      </p:sp>
      <p:sp>
        <p:nvSpPr>
          <p:cNvPr id="23" name="Text 21"/>
          <p:cNvSpPr txBox="1"/>
          <p:nvPr/>
        </p:nvSpPr>
        <p:spPr>
          <a:xfrm>
            <a:off x="6382512" y="2651760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50" b="1" dirty="0">
                <a:solidFill>
                  <a:srgbClr val="0F172A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Autonomy &amp; trust</a:t>
            </a:r>
            <a:endParaRPr lang="en-US" sz="1450" dirty="0"/>
          </a:p>
        </p:txBody>
      </p:sp>
      <p:sp>
        <p:nvSpPr>
          <p:cNvPr id="24" name="Text 22"/>
          <p:cNvSpPr txBox="1"/>
          <p:nvPr/>
        </p:nvSpPr>
        <p:spPr>
          <a:xfrm>
            <a:off x="6382512" y="2999232"/>
            <a:ext cx="2304288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950" dirty="0">
                <a:solidFill>
                  <a:srgbClr val="334155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Trusted Agent Identity with bounded delegation</a:t>
            </a:r>
            <a:endParaRPr lang="en-US" sz="9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950" dirty="0">
                <a:solidFill>
                  <a:srgbClr val="334155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Enforce tiers and bind approvals to actions</a:t>
            </a:r>
            <a:endParaRPr lang="en-US" sz="9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950" dirty="0">
                <a:solidFill>
                  <a:srgbClr val="334155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Evaluation in every release pipeline</a:t>
            </a:r>
            <a:endParaRPr lang="en-US" sz="9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950" dirty="0">
                <a:solidFill>
                  <a:srgbClr val="334155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Drill the kill switch and approvers, and red-team monthly</a:t>
            </a:r>
            <a:endParaRPr lang="en-US" sz="950" dirty="0"/>
          </a:p>
        </p:txBody>
      </p:sp>
      <p:sp>
        <p:nvSpPr>
          <p:cNvPr id="25" name="Shape 23"/>
          <p:cNvSpPr/>
          <p:nvPr/>
        </p:nvSpPr>
        <p:spPr>
          <a:xfrm>
            <a:off x="6345936" y="4590288"/>
            <a:ext cx="2322576" cy="768096"/>
          </a:xfrm>
          <a:prstGeom prst="roundRect">
            <a:avLst>
              <a:gd name="adj" fmla="val 9524"/>
            </a:avLst>
          </a:prstGeom>
          <a:solidFill>
            <a:srgbClr val="F0FDF4"/>
          </a:solidFill>
          <a:ln w="9525">
            <a:solidFill>
              <a:srgbClr val="BBF7D0"/>
            </a:solidFill>
            <a:prstDash val="solid"/>
          </a:ln>
        </p:spPr>
      </p:sp>
      <p:sp>
        <p:nvSpPr>
          <p:cNvPr id="26" name="Text 24"/>
          <p:cNvSpPr txBox="1"/>
          <p:nvPr/>
        </p:nvSpPr>
        <p:spPr>
          <a:xfrm>
            <a:off x="6455664" y="4617720"/>
            <a:ext cx="212140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15803D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Value: </a:t>
            </a:r>
            <a:r>
              <a:rPr lang="en-US" sz="950" dirty="0">
                <a:solidFill>
                  <a:srgbClr val="334155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Agents act in systems of record under bound approvals. Use-case KPI targets met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6345936" y="5431536"/>
            <a:ext cx="2322576" cy="621792"/>
          </a:xfrm>
          <a:prstGeom prst="roundRect">
            <a:avLst>
              <a:gd name="adj" fmla="val 11765"/>
            </a:avLst>
          </a:prstGeom>
          <a:solidFill>
            <a:srgbClr val="F0F9FF"/>
          </a:solidFill>
          <a:ln w="9525">
            <a:solidFill>
              <a:srgbClr val="E0F2FE"/>
            </a:solidFill>
            <a:prstDash val="solid"/>
          </a:ln>
        </p:spPr>
      </p:sp>
      <p:sp>
        <p:nvSpPr>
          <p:cNvPr id="28" name="Text 26"/>
          <p:cNvSpPr txBox="1"/>
          <p:nvPr/>
        </p:nvSpPr>
        <p:spPr>
          <a:xfrm>
            <a:off x="6455664" y="5458968"/>
            <a:ext cx="212140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0369A1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Exit: </a:t>
            </a:r>
            <a:pPr indent="0" marL="0">
              <a:buNone/>
            </a:pPr>
            <a:r>
              <a:rPr lang="en-US" sz="900" dirty="0">
                <a:solidFill>
                  <a:srgbClr val="334155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Every production agent has an identity, tier and eval baseline</a:t>
            </a:r>
            <a:endParaRPr lang="en-US" sz="900" dirty="0"/>
          </a:p>
        </p:txBody>
      </p:sp>
      <p:sp>
        <p:nvSpPr>
          <p:cNvPr id="29" name="Text 27"/>
          <p:cNvSpPr/>
          <p:nvPr/>
        </p:nvSpPr>
        <p:spPr>
          <a:xfrm>
            <a:off x="8951976" y="1828800"/>
            <a:ext cx="2889504" cy="502920"/>
          </a:xfrm>
          <a:prstGeom prst="chevron">
            <a:avLst/>
          </a:prstGeom>
          <a:solidFill>
            <a:srgbClr val="075985"/>
          </a:solidFill>
          <a:ln>
            <a:solidFill>
              <a:srgbClr val="075985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PHASE 04  •  MONTHS 15–24</a:t>
            </a:r>
            <a:endParaRPr lang="en-US" sz="1000" dirty="0"/>
          </a:p>
        </p:txBody>
      </p:sp>
      <p:sp>
        <p:nvSpPr>
          <p:cNvPr id="30" name="Shape 28"/>
          <p:cNvSpPr/>
          <p:nvPr/>
        </p:nvSpPr>
        <p:spPr>
          <a:xfrm>
            <a:off x="8997696" y="2514600"/>
            <a:ext cx="2651760" cy="3657600"/>
          </a:xfrm>
          <a:prstGeom prst="roundRect">
            <a:avLst>
              <a:gd name="adj" fmla="val 2759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63500" dist="19050" dir="5400000">
              <a:srgbClr val="000000">
                <a:alpha val="10000"/>
              </a:srgbClr>
            </a:outerShdw>
          </a:effectLst>
        </p:spPr>
      </p:sp>
      <p:sp>
        <p:nvSpPr>
          <p:cNvPr id="31" name="Text 29"/>
          <p:cNvSpPr txBox="1"/>
          <p:nvPr/>
        </p:nvSpPr>
        <p:spPr>
          <a:xfrm>
            <a:off x="9198864" y="2651760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50" b="1" dirty="0">
                <a:solidFill>
                  <a:srgbClr val="0F172A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Federated control plane</a:t>
            </a:r>
            <a:endParaRPr lang="en-US" sz="1450" dirty="0"/>
          </a:p>
        </p:txBody>
      </p:sp>
      <p:sp>
        <p:nvSpPr>
          <p:cNvPr id="32" name="Text 30"/>
          <p:cNvSpPr txBox="1"/>
          <p:nvPr/>
        </p:nvSpPr>
        <p:spPr>
          <a:xfrm>
            <a:off x="9198864" y="2999232"/>
            <a:ext cx="2304288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950" dirty="0">
                <a:solidFill>
                  <a:srgbClr val="334155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Multi-agent orchestration via Agent Broker and A2A</a:t>
            </a:r>
            <a:endParaRPr lang="en-US" sz="9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950" dirty="0">
                <a:solidFill>
                  <a:srgbClr val="334155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Post-quantum migration for control-plane traffic</a:t>
            </a:r>
            <a:endParaRPr lang="en-US" sz="9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950" dirty="0">
                <a:solidFill>
                  <a:srgbClr val="334155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Federate discovery and registries across domains</a:t>
            </a:r>
            <a:endParaRPr lang="en-US" sz="9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950" dirty="0">
                <a:solidFill>
                  <a:srgbClr val="334155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Swap models without app changes</a:t>
            </a:r>
            <a:endParaRPr lang="en-US" sz="950" dirty="0"/>
          </a:p>
        </p:txBody>
      </p:sp>
      <p:sp>
        <p:nvSpPr>
          <p:cNvPr id="33" name="Shape 31"/>
          <p:cNvSpPr/>
          <p:nvPr/>
        </p:nvSpPr>
        <p:spPr>
          <a:xfrm>
            <a:off x="9162288" y="4590288"/>
            <a:ext cx="2322576" cy="768096"/>
          </a:xfrm>
          <a:prstGeom prst="roundRect">
            <a:avLst>
              <a:gd name="adj" fmla="val 9524"/>
            </a:avLst>
          </a:prstGeom>
          <a:solidFill>
            <a:srgbClr val="F0FDF4"/>
          </a:solidFill>
          <a:ln w="9525">
            <a:solidFill>
              <a:srgbClr val="BBF7D0"/>
            </a:solidFill>
            <a:prstDash val="solid"/>
          </a:ln>
        </p:spPr>
      </p:sp>
      <p:sp>
        <p:nvSpPr>
          <p:cNvPr id="34" name="Text 32"/>
          <p:cNvSpPr txBox="1"/>
          <p:nvPr/>
        </p:nvSpPr>
        <p:spPr>
          <a:xfrm>
            <a:off x="9272016" y="4617720"/>
            <a:ext cx="212140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15803D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Value: </a:t>
            </a:r>
            <a:r>
              <a:rPr lang="en-US" sz="950" dirty="0">
                <a:solidFill>
                  <a:srgbClr val="334155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All goals met. Use cases at full run rate, and new ones start on shared controls</a:t>
            </a:r>
            <a:endParaRPr lang="en-US" sz="950" dirty="0"/>
          </a:p>
        </p:txBody>
      </p:sp>
      <p:sp>
        <p:nvSpPr>
          <p:cNvPr id="35" name="Shape 33"/>
          <p:cNvSpPr/>
          <p:nvPr/>
        </p:nvSpPr>
        <p:spPr>
          <a:xfrm>
            <a:off x="9162288" y="5431536"/>
            <a:ext cx="2322576" cy="621792"/>
          </a:xfrm>
          <a:prstGeom prst="roundRect">
            <a:avLst>
              <a:gd name="adj" fmla="val 11765"/>
            </a:avLst>
          </a:prstGeom>
          <a:solidFill>
            <a:srgbClr val="F0F9FF"/>
          </a:solidFill>
          <a:ln w="9525">
            <a:solidFill>
              <a:srgbClr val="E0F2FE"/>
            </a:solidFill>
            <a:prstDash val="solid"/>
          </a:ln>
        </p:spPr>
      </p:sp>
      <p:sp>
        <p:nvSpPr>
          <p:cNvPr id="36" name="Text 34"/>
          <p:cNvSpPr txBox="1"/>
          <p:nvPr/>
        </p:nvSpPr>
        <p:spPr>
          <a:xfrm>
            <a:off x="9272016" y="5458968"/>
            <a:ext cx="212140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0369A1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Exit: </a:t>
            </a:r>
            <a:r>
              <a:rPr lang="en-US" sz="900" dirty="0">
                <a:solidFill>
                  <a:srgbClr val="334155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Federated discovery live, PQC plan on track for 2030</a:t>
            </a:r>
            <a:endParaRPr lang="en-US" sz="900" dirty="0"/>
          </a:p>
        </p:txBody>
      </p:sp>
      <p:sp>
        <p:nvSpPr>
          <p:cNvPr id="37" name="Text 35"/>
          <p:cNvSpPr txBox="1"/>
          <p:nvPr/>
        </p:nvSpPr>
        <p:spPr>
          <a:xfrm>
            <a:off x="548640" y="6382512"/>
            <a:ext cx="102412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dirty="0">
                <a:solidFill>
                  <a:srgbClr val="64748B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Sources: endnotes 1, 20, 21, 29, 79, 81.</a:t>
            </a:r>
            <a:endParaRPr lang="en-US" sz="850" dirty="0"/>
          </a:p>
        </p:txBody>
      </p:sp>
      <p:sp>
        <p:nvSpPr>
          <p:cNvPr id="38" name="Text 36"/>
          <p:cNvSpPr txBox="1"/>
          <p:nvPr/>
        </p:nvSpPr>
        <p:spPr>
          <a:xfrm>
            <a:off x="11183112" y="6419088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26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A 12- to 24-month plan with value in every phase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AI Control Plane, slide 26: A 12- to 24-month plan with value in every phase</dc:title>
  <dc:subject>One slide from The AI Control Plane: Executive Briefing, by John Fisher (2026), CC BY-NC-ND 4.0</dc:subject>
  <dc:creator>John Fisher</dc:creator>
  <cp:lastModifiedBy>John Fisher</cp:lastModifiedBy>
  <cp:revision>1</cp:revision>
  <dcterms:created xsi:type="dcterms:W3CDTF">2026-10-14T20:43:52Z</dcterms:created>
  <dcterms:modified xsi:type="dcterms:W3CDTF">2026-10-14T20:43:52Z</dcterms:modified>
</cp:coreProperties>
</file>