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79" r:id="rId25"/>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5" Type="http://schemas.openxmlformats.org/officeDocument/2006/relationships/slide" Target="slides/slide24.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How to use this slide: it maps each control-plane requirement to a specific MuleSoft or Informatica capability [1][21].</a:t>
            </a:r>
          </a:p>
          <a:p>
            <a:pPr marL="228600" indent="-228600">
              <a:spcAft>
                <a:spcPts val="300"/>
              </a:spcAft>
              <a:buFont typeface="Arial"/>
              <a:buChar char="•"/>
            </a:pPr>
            <a:r>
              <a:rPr lang="en-US" dirty="0"/>
              <a:t>Trusted data: Informatica Multidomain MDM, Data Governance and Catalog and data quality, with data services exposed to agents through Informatica's MCP servers, such as CDGC Metadata Search and Address Verification [77].</a:t>
            </a:r>
          </a:p>
          <a:p>
            <a:pPr marL="228600" indent="-228600">
              <a:spcAft>
                <a:spcPts val="300"/>
              </a:spcAft>
              <a:buFont typeface="Arial"/>
              <a:buChar char="•"/>
            </a:pPr>
            <a:r>
              <a:rPr lang="en-US" dirty="0"/>
              <a:t>Output integrity: Agent Visualizer adds confidence, bottleneck and hallucination-risk signals [21]. The evaluation itself runs on any tool that scores outcomes before release, with the results recorded in the registry [62][63].</a:t>
            </a:r>
          </a:p>
          <a:p>
            <a:pPr marL="228600" indent="-228600">
              <a:spcAft>
                <a:spcPts val="300"/>
              </a:spcAft>
              <a:buFont typeface="Arial"/>
              <a:buChar char="•"/>
            </a:pPr>
            <a:r>
              <a:rPr lang="en-US" dirty="0"/>
              <a:t>Custom: Omni Gateway runs custom policies written in Rust and compiled to WebAssembly with the Policy Development Kit [78]. Approval-to-Execution Binding (the executed MCP or A2A action must match its approval, including a freshness check against the gateway's own clock and a separate attester), Cross-Session Aggregate-Risk Gate (reserve-then-authorize against a shared exposure budget) and decoy and honeytoken policies (planted credentials and tools that flag any agent working outside the governed path) are custom policies, not MuleSoft products. The customer or partner owns their testing and support.</a:t>
            </a:r>
          </a:p>
          <a:p>
            <a:pPr>
              <a:spcAft>
                <a:spcPts val="600"/>
              </a:spcAft>
            </a:pPr>
            <a:r>
              <a:rPr lang="en-US" dirty="0"/>
              <a:t>Credit: John Fisher, The AI Control Plane: Executive Briefing (2026), slide 24,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24</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REQUIREMENTS TO CAPABILITIES</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How MuleSoft and Informatica cover the control-plane requirements</a:t>
            </a:r>
            <a:endParaRPr lang="en-US" sz="26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914400"/>
        </p:xfrm>
        <a:graphic>
          <a:graphicData uri="http://schemas.openxmlformats.org/drawingml/2006/table">
            <a:tbl>
              <a:tblPr/>
              <a:tblGrid>
                <a:gridCol w="4572000"/>
                <a:gridCol w="6519672"/>
              </a:tblGrid>
              <a:tr h="338328">
                <a:tc>
                  <a:txBody>
                    <a:bodyPr/>
                    <a:lstStyle/>
                    <a:p>
                      <a:pPr indent="0" marL="0">
                        <a:buNone/>
                      </a:pPr>
                      <a:r>
                        <a:rPr lang="en-US" sz="1100" b="1" dirty="0">
                          <a:solidFill>
                            <a:srgbClr val="FFFFFF"/>
                          </a:solidFill>
                          <a:latin typeface="Plus Jakarta Sans" pitchFamily="34" charset="0"/>
                          <a:ea typeface="Plus Jakarta Sans" pitchFamily="34" charset="-122"/>
                          <a:cs typeface="Plus Jakarta Sans" pitchFamily="34" charset="-120"/>
                        </a:rPr>
                        <a:t>Control-plane requirement</a:t>
                      </a:r>
                      <a:endParaRPr lang="en-US" sz="11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c>
                  <a:txBody>
                    <a:bodyPr/>
                    <a:lstStyle/>
                    <a:p>
                      <a:pPr indent="0" marL="0">
                        <a:buNone/>
                      </a:pPr>
                      <a:r>
                        <a:rPr lang="en-US" sz="1100" b="1" dirty="0">
                          <a:solidFill>
                            <a:srgbClr val="FFFFFF"/>
                          </a:solidFill>
                          <a:latin typeface="Plus Jakarta Sans" pitchFamily="34" charset="0"/>
                          <a:ea typeface="Plus Jakarta Sans" pitchFamily="34" charset="-122"/>
                          <a:cs typeface="Plus Jakarta Sans" pitchFamily="34" charset="-120"/>
                        </a:rPr>
                        <a:t>MuleSoft or Informatica capability</a:t>
                      </a:r>
                      <a:endParaRPr lang="en-US" sz="11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One API and common policy across models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Unified LLM &amp; MCP gateway (AI Gateway)</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Cost visibility and limits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LLM Governance and AI cost controls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Dynamic, cost-aware model routing</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Intelligent model routing</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Enterprise capabilities exposed to agents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MuleSoft APIs + MCP Bridge</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Trusted data and context for agents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Informatica Multidomain MDM, Data Governance and Catalog, data quality and MCP servers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Discovery by capability, across vendors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Agent Registry + Scanners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Coordinated multi-agent workflows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Agent Broker with guided determinism</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Identity and bounded authority for agents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Trusted Agent Identity + mobile approval</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Exposure limits and approvals bound to execution</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Custom Omni Gateway policies (built with the PDK)</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Rapid isolation of a compromised path</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Agent Kill Switch and gateway policies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Output integrity before production</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Agent Visualizer, with evaluation on any tool</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832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Sovereign or private execution</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Runtime Fabric deployment of guardrails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bl>
          </a:graphicData>
        </a:graphic>
      </p:graphicFrame>
      <p:sp>
        <p:nvSpPr>
          <p:cNvPr id="5" name="Text 2"/>
          <p:cNvSpPr txBox="1"/>
          <p:nvPr/>
        </p:nvSpPr>
        <p:spPr>
          <a:xfrm>
            <a:off x="548640" y="5943600"/>
            <a:ext cx="11064240" cy="274320"/>
          </a:xfrm>
          <a:prstGeom prst="rect">
            <a:avLst/>
          </a:prstGeom>
          <a:noFill/>
          <a:ln/>
        </p:spPr>
        <p:txBody>
          <a:bodyPr wrap="square" lIns="0" tIns="0" rIns="0" bIns="0" rtlCol="0" anchor="t"/>
          <a:lstStyle/>
          <a:p>
            <a:pPr indent="0" marL="0">
              <a:buNone/>
            </a:pPr>
            <a:r>
              <a:rPr lang="en-US" sz="900" i="1" dirty="0">
                <a:solidFill>
                  <a:srgbClr val="475569"/>
                </a:solidFill>
                <a:latin typeface="Plus Jakarta Sans" pitchFamily="34" charset="0"/>
                <a:ea typeface="Plus Jakarta Sans" pitchFamily="34" charset="-122"/>
                <a:cs typeface="Plus Jakarta Sans" pitchFamily="34" charset="-120"/>
              </a:rPr>
              <a:t>Custom: built with the Omni Gateway PDK; not a MuleSoft product.</a:t>
            </a:r>
            <a:pPr indent="0" marL="0">
              <a:buNone/>
            </a:pPr>
            <a:r>
              <a:rPr lang="en-US" sz="900" i="1" baseline="30000" dirty="0">
                <a:solidFill>
                  <a:srgbClr val="475569"/>
                </a:solidFill>
                <a:latin typeface="Plus Jakarta Sans" pitchFamily="34" charset="0"/>
                <a:ea typeface="Plus Jakarta Sans" pitchFamily="34" charset="-122"/>
                <a:cs typeface="Plus Jakarta Sans" pitchFamily="34" charset="-120"/>
              </a:rPr>
              <a:t>78</a:t>
            </a:r>
            <a:endParaRPr lang="en-US" sz="900" dirty="0"/>
          </a:p>
        </p:txBody>
      </p:sp>
      <p:sp>
        <p:nvSpPr>
          <p:cNvPr id="6" name="Text 3"/>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1, 21, 77, 78.</a:t>
            </a:r>
            <a:endParaRPr lang="en-US" sz="850" dirty="0"/>
          </a:p>
        </p:txBody>
      </p:sp>
      <p:sp>
        <p:nvSpPr>
          <p:cNvPr id="7" name="Text 4"/>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24</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How MuleSoft and Informatica cover the control-plane requirements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24: How MuleSoft and Informatica cover the control-plane requirements</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