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78" r:id="rId24"/>
  </p:sldIdLst>
  <p:notesMasterIdLst>
    <p:notesMasterId r:id="rId68"/>
  </p:notesMasterIdLst>
  <p:sldSz cx="12192000" cy="6858000"/>
  <p:notesSz cx="6858000" cy="12192000"/>
  <p:embeddedFontLst>
    <p:embeddedFont>
      <p:font typeface="Plus Jakarta Sans"/>
      <p:regular r:id="rId73"/>
      <p:bold r:id="rId74"/>
      <p:italic r:id="rId7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 Type="http://schemas.openxmlformats.org/officeDocument/2006/relationships/slideMaster" Target="slideMasters/slideMaster1.xml"/><Relationship Id="rId24" Type="http://schemas.openxmlformats.org/officeDocument/2006/relationships/slide" Target="slides/slide23.xml"/><Relationship Id="rId68" Type="http://schemas.openxmlformats.org/officeDocument/2006/relationships/notesMaster" Target="notesMasters/notesMaster1.xml"/><Relationship Id="rId69" Type="http://schemas.openxmlformats.org/officeDocument/2006/relationships/presProps" Target="presProps.xml"/><Relationship Id="rId70" Type="http://schemas.openxmlformats.org/officeDocument/2006/relationships/viewProps" Target="viewProps.xml"/><Relationship Id="rId71" Type="http://schemas.openxmlformats.org/officeDocument/2006/relationships/theme" Target="theme/theme1.xml"/><Relationship Id="rId72" Type="http://schemas.openxmlformats.org/officeDocument/2006/relationships/tableStyles" Target="tableStyles.xml"/><Relationship Id="rId73" Type="http://schemas.openxmlformats.org/officeDocument/2006/relationships/font" Target="fonts/e1a8fda2-a427-4cdb-9ef2-8a6782d58009.fntdata"/><Relationship Id="rId74" Type="http://schemas.openxmlformats.org/officeDocument/2006/relationships/font" Target="fonts/9542d0bb-6ad7-45dd-89ef-a406bd0490d1.fntdata"/><Relationship Id="rId75" Type="http://schemas.openxmlformats.org/officeDocument/2006/relationships/font" Target="fonts/f16f000a-8ac0-4436-b98c-e748fe425de0.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 Id="rId3" Type="http://schemas.openxmlformats.org/officeDocument/2006/relationships/hyperlink" Target="https://creativecommons.org/licenses/by-nc-nd/4.0/" TargetMode="External"/><Relationship Id="rId4" Type="http://schemas.openxmlformats.org/officeDocument/2006/relationships/hyperlink" Target="https://johnfisher-ai.github.io/ai-control-plane-handbook/deck/" TargetMode="External"/><Relationship Id="rId5" Type="http://schemas.openxmlformats.org/officeDocument/2006/relationships/hyperlink" Target="https://johnfisher-ai.github.io/ai-control-plane-handbook/handbook/appendix-b.html" TargetMode="External"/><Relationship Id="rId6" Type="http://schemas.openxmlformats.org/officeDocument/2006/relationships/hyperlink" Target="https://johnfisher-ai.github.io/ai-control-plane-handbook/deck/notices.html#permission" TargetMode="External"/></Relationship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62000"/>
            <a:ext cx="5943600" cy="3343275"/>
          </a:xfrm>
        </p:spPr>
      </p:sp>
      <p:sp>
        <p:nvSpPr>
          <p:cNvPr id="3" name="Notes Placeholder 2"/>
          <p:cNvSpPr>
            <a:spLocks noGrp="1"/>
          </p:cNvSpPr>
          <p:nvPr>
            <p:ph type="body" idx="1"/>
          </p:nvPr>
        </p:nvSpPr>
        <p:spPr>
          <a:xfrm>
            <a:off x="457200" y="4419600"/>
            <a:ext cx="5943600" cy="6705600"/>
          </a:xfrm>
        </p:spPr>
        <p:txBody>
          <a:bodyPr/>
          <a:lstStyle/>
          <a:p>
            <a:pPr>
              <a:spcAft>
                <a:spcPts val="600"/>
              </a:spcAft>
            </a:pPr>
            <a:r>
              <a:rPr lang="en-US" dirty="0"/>
              <a:t>How Agent Fabric covers the control-plane requirements:</a:t>
            </a:r>
          </a:p>
          <a:p>
            <a:pPr marL="228600" indent="-228600">
              <a:spcAft>
                <a:spcPts val="300"/>
              </a:spcAft>
              <a:buFont typeface="+mj-lt"/>
              <a:buAutoNum type="arabicPeriod" startAt="1"/>
            </a:pPr>
            <a:r>
              <a:rPr lang="en-US" dirty="0"/>
              <a:t>Breadth: it governs agents regardless of where they were built. Scanners discover and register agents, MCP servers and APIs from ecosystems including Amazon (Bedrock and AgentCore), Google (Gemini Enterprise Agent Platform, formerly Vertex AI), Microsoft (Copilot Studio, Microsoft Foundry), Claude, Databricks and Kong [21].</a:t>
            </a:r>
          </a:p>
          <a:p>
            <a:pPr marL="228600" indent="-228600">
              <a:spcAft>
                <a:spcPts val="300"/>
              </a:spcAft>
              <a:buFont typeface="+mj-lt"/>
              <a:buAutoNum type="arabicPeriod" startAt="2"/>
            </a:pPr>
            <a:r>
              <a:rPr lang="en-US" dirty="0"/>
              <a:t>Depth: it is built on MuleSoft's integration and API management foundation, so agents can take action in the systems where work happens as well as answer questions.</a:t>
            </a:r>
          </a:p>
          <a:p>
            <a:pPr marL="228600" indent="-228600">
              <a:spcAft>
                <a:spcPts val="300"/>
              </a:spcAft>
              <a:buFont typeface="+mj-lt"/>
              <a:buAutoNum type="arabicPeriod" startAt="3"/>
            </a:pPr>
            <a:r>
              <a:rPr lang="en-US" dirty="0"/>
              <a:t>Enforcement at runtime: policy, identity, rate limits and the kill switch are applied in the gateway path [21].</a:t>
            </a:r>
          </a:p>
          <a:p>
            <a:pPr marL="228600" indent="-228600">
              <a:spcAft>
                <a:spcPts val="300"/>
              </a:spcAft>
              <a:buFont typeface="+mj-lt"/>
              <a:buAutoNum type="arabicPeriod" startAt="4"/>
            </a:pPr>
            <a:r>
              <a:rPr lang="en-US" dirty="0"/>
              <a:t>Economics: token visibility, spend attribution and intelligent routing connect AI spend to business value [21].</a:t>
            </a:r>
          </a:p>
          <a:p>
            <a:pPr>
              <a:spcAft>
                <a:spcPts val="600"/>
              </a:spcAft>
            </a:pPr>
            <a:r>
              <a:rPr lang="en-US" dirty="0"/>
              <a:t>Be precise: governance is applied to agent traffic that flows through MuleSoft [21]. The architecture principle is therefore to route every agent-to-model and agent-to-tool call through the fabric. Shadow agents running on endpoints still need endpoint and identity controls. Decoys help find what inventories miss: honeytoken credentials, canary documents and decoy MCP tools that no sanctioned agent should ever touch, so any use flags an agent working outside the governed path. A custom Omni Gateway policy family can plant and watch them [78].</a:t>
            </a:r>
          </a:p>
          <a:p>
            <a:pPr>
              <a:spcAft>
                <a:spcPts val="600"/>
              </a:spcAft>
            </a:pPr>
            <a:r>
              <a:rPr lang="en-US" dirty="0"/>
              <a:t>Relationship to Agentforce: Agentforce is an agent platform for building and running agents in Salesforce. Agent Fabric is the control plane that registers, governs, orchestrates and observes all agents and MCP endpoints, including Agentforce. Both use the same engine for defining how agents reason, plan and act [21].</a:t>
            </a:r>
          </a:p>
          <a:p>
            <a:pPr>
              <a:spcAft>
                <a:spcPts val="600"/>
              </a:spcAft>
            </a:pPr>
            <a:r>
              <a:rPr lang="en-US" dirty="0"/>
              <a:t>Credit: John Fisher, The AI Control Plane: Executive Briefing (2026), slide 23, licensed under CC BY-NC-ND 4.0: </a:t>
            </a:r>
            <a:r>
              <a:rPr lang="en-US" dirty="0">
                <a:hlinkClick r:id="rId3"/>
              </a:rPr>
              <a:t>https://creativecommons.org/licenses/by-nc-nd/4.0/</a:t>
            </a:r>
            <a:r>
              <a:rPr lang="en-US" dirty="0"/>
              <a:t>. The full deck, with its speaker notes and notices: </a:t>
            </a:r>
            <a:r>
              <a:rPr lang="en-US" dirty="0">
                <a:hlinkClick r:id="rId4"/>
              </a:rPr>
              <a:t>https://johnfisher-ai.github.io/ai-control-plane-handbook/deck/</a:t>
            </a:r>
            <a:r>
              <a:rPr lang="en-US" dirty="0"/>
              <a:t>. You may adapt this slide, with credit, under the additional permission in the deck’s notices: </a:t>
            </a:r>
            <a:r>
              <a:rPr lang="en-US" dirty="0">
                <a:hlinkClick r:id="rId6"/>
              </a:rPr>
              <a:t>https://johnfisher-ai.github.io/ai-control-plane-handbook/deck/notices.html#permission</a:t>
            </a:r>
            <a:r>
              <a:rPr lang="en-US" dirty="0"/>
              <a:t>.</a:t>
            </a:r>
          </a:p>
          <a:p>
            <a:pPr>
              <a:spcAft>
                <a:spcPts val="600"/>
              </a:spcAft>
            </a:pPr>
            <a:r>
              <a:rPr lang="en-US" dirty="0"/>
              <a:t>Bracketed numbers in these notes, and endnote numbers on the slide, refer to the endnotes in Appendix B of The AI Control Plane Handbook: </a:t>
            </a:r>
            <a:r>
              <a:rPr lang="en-US" dirty="0">
                <a:hlinkClick r:id="rId5"/>
              </a:rPr>
              <a:t>https://johnfisher-ai.github.io/ai-control-plane-handbook/handbook/appendix-b.html</a:t>
            </a:r>
            <a:r>
              <a:rPr lang="en-US" dirty="0"/>
              <a:t>.</a:t>
            </a:r>
          </a:p>
        </p:txBody>
      </p:sp>
      <p:sp>
        <p:nvSpPr>
          <p:cNvPr id="4" name="Slide Number Placeholder 3"/>
          <p:cNvSpPr>
            <a:spLocks noGrp="1"/>
          </p:cNvSpPr>
          <p:nvPr>
            <p:ph type="sldNum" sz="quarter" idx="10"/>
          </p:nvPr>
        </p:nvSpPr>
        <p:spPr>
          <a:xfrm>
            <a:off x="3886200" y="11430000"/>
            <a:ext cx="2514600" cy="457200"/>
          </a:xfrm>
        </p:spPr>
        <p:txBody>
          <a:bodyPr/>
          <a:lstStyle/>
          <a:p>
            <a:r>
              <a:rPr lang="en-US"/>
              <a:t>23</a:t>
            </a:r>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slideLayout" Target="../slideLayouts/slideLayout1.xml"/><Relationship Id="rId6" Type="http://schemas.openxmlformats.org/officeDocument/2006/relationships/notesSlide" Target="../notesSlides/notesSlide23.xml"/></Relationships>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8FAFC"/>
        </a:solidFill>
      </p:bgPr>
    </p:bg>
    <p:spTree>
      <p:nvGrpSpPr>
        <p:cNvPr id="1" name=""/>
        <p:cNvGrpSpPr/>
        <p:nvPr/>
      </p:nvGrpSpPr>
      <p:grpSpPr>
        <a:xfrm>
          <a:off x="0" y="0"/>
          <a:ext cx="0" cy="0"/>
          <a:chOff x="0" y="0"/>
          <a:chExt cx="0" cy="0"/>
        </a:xfrm>
      </p:grpSpPr>
      <p:sp>
        <p:nvSpPr>
          <p:cNvPr id="2" name="Text 0"/>
          <p:cNvSpPr txBox="1"/>
          <p:nvPr/>
        </p:nvSpPr>
        <p:spPr>
          <a:xfrm>
            <a:off x="548640" y="384048"/>
            <a:ext cx="11064240" cy="256032"/>
          </a:xfrm>
          <a:prstGeom prst="rect">
            <a:avLst/>
          </a:prstGeom>
          <a:noFill/>
          <a:ln/>
        </p:spPr>
        <p:txBody>
          <a:bodyPr wrap="square" lIns="0" tIns="0" rIns="0" bIns="0" rtlCol="0" anchor="t"/>
          <a:lstStyle/>
          <a:p>
            <a:pPr indent="0" marL="0">
              <a:buNone/>
            </a:pPr>
            <a:r>
              <a:rPr lang="en-US" sz="1050" b="1" spc="150" kern="0" dirty="0">
                <a:solidFill>
                  <a:srgbClr val="0284C7"/>
                </a:solidFill>
                <a:latin typeface="Plus Jakarta Sans" pitchFamily="34" charset="0"/>
                <a:ea typeface="Plus Jakarta Sans" pitchFamily="34" charset="-122"/>
                <a:cs typeface="Plus Jakarta Sans" pitchFamily="34" charset="-120"/>
              </a:rPr>
              <a:t>MULESOFT AGENT FABRIC  •  THE CONTROL PLANE</a:t>
            </a:r>
            <a:endParaRPr lang="en-US" sz="1050" dirty="0"/>
          </a:p>
        </p:txBody>
      </p:sp>
      <p:sp>
        <p:nvSpPr>
          <p:cNvPr id="3" name="Text 1"/>
          <p:cNvSpPr txBox="1"/>
          <p:nvPr/>
        </p:nvSpPr>
        <p:spPr>
          <a:xfrm>
            <a:off x="548640" y="658368"/>
            <a:ext cx="11064240" cy="502920"/>
          </a:xfrm>
          <a:prstGeom prst="rect">
            <a:avLst/>
          </a:prstGeom>
          <a:noFill/>
          <a:ln/>
        </p:spPr>
        <p:txBody>
          <a:bodyPr wrap="square" lIns="0" tIns="0" rIns="0" bIns="0" rtlCol="0" anchor="t"/>
          <a:lstStyle/>
          <a:p>
            <a:pPr indent="0" marL="0">
              <a:buNone/>
            </a:pPr>
            <a:r>
              <a:rPr lang="en-US" sz="2600" b="1" dirty="0">
                <a:solidFill>
                  <a:srgbClr val="0F172A"/>
                </a:solidFill>
                <a:latin typeface="Plus Jakarta Sans" pitchFamily="34" charset="0"/>
                <a:ea typeface="Plus Jakarta Sans" pitchFamily="34" charset="-122"/>
                <a:cs typeface="Plus Jakarta Sans" pitchFamily="34" charset="-120"/>
              </a:rPr>
              <a:t>Agent Fabric as the control plane for every agent</a:t>
            </a:r>
            <a:endParaRPr lang="en-US" sz="2600" dirty="0"/>
          </a:p>
        </p:txBody>
      </p:sp>
      <p:sp>
        <p:nvSpPr>
          <p:cNvPr id="4" name="Text 2"/>
          <p:cNvSpPr txBox="1"/>
          <p:nvPr/>
        </p:nvSpPr>
        <p:spPr>
          <a:xfrm>
            <a:off x="548640" y="1216152"/>
            <a:ext cx="10881360" cy="502920"/>
          </a:xfrm>
          <a:prstGeom prst="rect">
            <a:avLst/>
          </a:prstGeom>
          <a:noFill/>
          <a:ln/>
        </p:spPr>
        <p:txBody>
          <a:bodyPr wrap="square" lIns="0" tIns="0" rIns="0" bIns="0" rtlCol="0" anchor="t"/>
          <a:lstStyle/>
          <a:p>
            <a:pPr indent="0" marL="0">
              <a:buNone/>
            </a:pPr>
            <a:r>
              <a:rPr lang="en-US" sz="1350" dirty="0">
                <a:solidFill>
                  <a:srgbClr val="475569"/>
                </a:solidFill>
                <a:latin typeface="Plus Jakarta Sans" pitchFamily="34" charset="0"/>
                <a:ea typeface="Plus Jakarta Sans" pitchFamily="34" charset="-122"/>
                <a:cs typeface="Plus Jakarta Sans" pitchFamily="34" charset="-120"/>
              </a:rPr>
              <a:t>Discover, connect, govern and optimize agents, APIs and MCP tools across the enterprise, regardless of which platform built them.</a:t>
            </a:r>
            <a:endParaRPr lang="en-US" sz="1350" dirty="0"/>
          </a:p>
        </p:txBody>
      </p:sp>
      <p:sp>
        <p:nvSpPr>
          <p:cNvPr id="5" name="Shape 3"/>
          <p:cNvSpPr/>
          <p:nvPr/>
        </p:nvSpPr>
        <p:spPr>
          <a:xfrm>
            <a:off x="548640" y="1874520"/>
            <a:ext cx="2642616" cy="3611880"/>
          </a:xfrm>
          <a:prstGeom prst="roundRect">
            <a:avLst>
              <a:gd name="adj" fmla="val 2768"/>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6" name="Shape 4"/>
          <p:cNvSpPr/>
          <p:nvPr/>
        </p:nvSpPr>
        <p:spPr>
          <a:xfrm>
            <a:off x="777240" y="2057400"/>
            <a:ext cx="502920" cy="502920"/>
          </a:xfrm>
          <a:prstGeom prst="ellipse">
            <a:avLst/>
          </a:prstGeom>
          <a:solidFill>
            <a:srgbClr val="0F172A"/>
          </a:solidFill>
          <a:ln w="6350">
            <a:solidFill>
              <a:srgbClr val="0F172A"/>
            </a:solidFill>
            <a:prstDash val="solid"/>
          </a:ln>
        </p:spPr>
      </p:sp>
      <p:pic>
        <p:nvPicPr>
          <p:cNvPr id="7" name="Icon 0" descr="">
            <a:extLst>
              <a:ext uri="{C183D7F6-B498-43B3-948B-1728B52AA6E4}">
                <adec:decorative xmlns:adec="http://schemas.microsoft.com/office/drawing/2017/decorative" val="1"/>
              </a:ext>
            </a:extLst>
          </p:cNvPr>
          <p:cNvPicPr>
            <a:picLocks noChangeAspect="1"/>
          </p:cNvPicPr>
          <p:nvPr/>
        </p:nvPicPr>
        <p:blipFill>
          <a:blip r:embed="rId1"/>
          <a:stretch>
            <a:fillRect/>
          </a:stretch>
        </p:blipFill>
        <p:spPr>
          <a:xfrm>
            <a:off x="902970" y="2183130"/>
            <a:ext cx="251460" cy="251460"/>
          </a:xfrm>
          <a:prstGeom prst="rect">
            <a:avLst/>
          </a:prstGeom>
        </p:spPr>
      </p:pic>
      <p:sp>
        <p:nvSpPr>
          <p:cNvPr id="8" name="Text 5"/>
          <p:cNvSpPr txBox="1"/>
          <p:nvPr/>
        </p:nvSpPr>
        <p:spPr>
          <a:xfrm>
            <a:off x="1417320" y="2130552"/>
            <a:ext cx="1645920" cy="365760"/>
          </a:xfrm>
          <a:prstGeom prst="rect">
            <a:avLst/>
          </a:prstGeom>
          <a:noFill/>
          <a:ln/>
        </p:spPr>
        <p:txBody>
          <a:bodyPr wrap="square" lIns="0" tIns="0" rIns="0" bIns="0" rtlCol="0" anchor="t"/>
          <a:lstStyle/>
          <a:p>
            <a:pPr indent="0" marL="0">
              <a:buNone/>
            </a:pPr>
            <a:r>
              <a:rPr lang="en-US" sz="1900" b="1" dirty="0">
                <a:solidFill>
                  <a:srgbClr val="0F172A"/>
                </a:solidFill>
                <a:latin typeface="Plus Jakarta Sans" pitchFamily="34" charset="0"/>
                <a:ea typeface="Plus Jakarta Sans" pitchFamily="34" charset="-122"/>
                <a:cs typeface="Plus Jakarta Sans" pitchFamily="34" charset="-120"/>
              </a:rPr>
              <a:t>See</a:t>
            </a:r>
            <a:endParaRPr lang="en-US" sz="1900" dirty="0"/>
          </a:p>
        </p:txBody>
      </p:sp>
      <p:sp>
        <p:nvSpPr>
          <p:cNvPr id="9" name="Text 6"/>
          <p:cNvSpPr txBox="1"/>
          <p:nvPr/>
        </p:nvSpPr>
        <p:spPr>
          <a:xfrm>
            <a:off x="777240" y="2788920"/>
            <a:ext cx="2286000" cy="256032"/>
          </a:xfrm>
          <a:prstGeom prst="rect">
            <a:avLst/>
          </a:prstGeom>
          <a:noFill/>
          <a:ln/>
        </p:spPr>
        <p:txBody>
          <a:bodyPr wrap="square" lIns="0" tIns="0" rIns="0" bIns="0" rtlCol="0" anchor="t"/>
          <a:lstStyle/>
          <a:p>
            <a:pPr indent="0" marL="0">
              <a:buNone/>
            </a:pPr>
            <a:r>
              <a:rPr lang="en-US" sz="1150" b="1" dirty="0">
                <a:solidFill>
                  <a:srgbClr val="0369A1"/>
                </a:solidFill>
                <a:latin typeface="Plus Jakarta Sans" pitchFamily="34" charset="0"/>
                <a:ea typeface="Plus Jakarta Sans" pitchFamily="34" charset="-122"/>
                <a:cs typeface="Plus Jakarta Sans" pitchFamily="34" charset="-120"/>
              </a:rPr>
              <a:t>Agent Registry</a:t>
            </a:r>
            <a:endParaRPr lang="en-US" sz="1150" dirty="0"/>
          </a:p>
        </p:txBody>
      </p:sp>
      <p:sp>
        <p:nvSpPr>
          <p:cNvPr id="10" name="Text 7"/>
          <p:cNvSpPr txBox="1"/>
          <p:nvPr/>
        </p:nvSpPr>
        <p:spPr>
          <a:xfrm>
            <a:off x="777240" y="3054096"/>
            <a:ext cx="2286000" cy="566928"/>
          </a:xfrm>
          <a:prstGeom prst="rect">
            <a:avLst/>
          </a:prstGeom>
          <a:noFill/>
          <a:ln/>
        </p:spPr>
        <p:txBody>
          <a:bodyPr wrap="square" lIns="0" tIns="0" rIns="0" bIns="0" rtlCol="0" anchor="t"/>
          <a:lstStyle/>
          <a:p>
            <a:pPr indent="0" marL="0">
              <a:buNone/>
            </a:pPr>
            <a:r>
              <a:rPr lang="en-US" sz="1000" dirty="0">
                <a:solidFill>
                  <a:srgbClr val="475569"/>
                </a:solidFill>
                <a:latin typeface="Plus Jakarta Sans" pitchFamily="34" charset="0"/>
                <a:ea typeface="Plus Jakarta Sans" pitchFamily="34" charset="-122"/>
                <a:cs typeface="Plus Jakarta Sans" pitchFamily="34" charset="-120"/>
              </a:rPr>
              <a:t>One source of truth for agents, APIs and MCP tools</a:t>
            </a:r>
            <a:endParaRPr lang="en-US" sz="1000" dirty="0"/>
          </a:p>
        </p:txBody>
      </p:sp>
      <p:sp>
        <p:nvSpPr>
          <p:cNvPr id="11" name="Text 8"/>
          <p:cNvSpPr txBox="1"/>
          <p:nvPr/>
        </p:nvSpPr>
        <p:spPr>
          <a:xfrm>
            <a:off x="777240" y="3675888"/>
            <a:ext cx="2286000" cy="256032"/>
          </a:xfrm>
          <a:prstGeom prst="rect">
            <a:avLst/>
          </a:prstGeom>
          <a:noFill/>
          <a:ln/>
        </p:spPr>
        <p:txBody>
          <a:bodyPr wrap="square" lIns="0" tIns="0" rIns="0" bIns="0" rtlCol="0" anchor="t"/>
          <a:lstStyle/>
          <a:p>
            <a:pPr indent="0" marL="0">
              <a:buNone/>
            </a:pPr>
            <a:r>
              <a:rPr lang="en-US" sz="1150" b="1" dirty="0">
                <a:solidFill>
                  <a:srgbClr val="0369A1"/>
                </a:solidFill>
                <a:latin typeface="Plus Jakarta Sans" pitchFamily="34" charset="0"/>
                <a:ea typeface="Plus Jakarta Sans" pitchFamily="34" charset="-122"/>
                <a:cs typeface="Plus Jakarta Sans" pitchFamily="34" charset="-120"/>
              </a:rPr>
              <a:t>Scanners</a:t>
            </a:r>
            <a:endParaRPr lang="en-US" sz="1150" dirty="0"/>
          </a:p>
        </p:txBody>
      </p:sp>
      <p:sp>
        <p:nvSpPr>
          <p:cNvPr id="12" name="Text 9"/>
          <p:cNvSpPr txBox="1"/>
          <p:nvPr/>
        </p:nvSpPr>
        <p:spPr>
          <a:xfrm>
            <a:off x="777240" y="3941064"/>
            <a:ext cx="2286000" cy="566928"/>
          </a:xfrm>
          <a:prstGeom prst="rect">
            <a:avLst/>
          </a:prstGeom>
          <a:noFill/>
          <a:ln/>
        </p:spPr>
        <p:txBody>
          <a:bodyPr wrap="square" lIns="0" tIns="0" rIns="0" bIns="0" rtlCol="0" anchor="t"/>
          <a:lstStyle/>
          <a:p>
            <a:pPr indent="0" marL="0">
              <a:buNone/>
            </a:pPr>
            <a:r>
              <a:rPr lang="en-US" sz="1000" dirty="0">
                <a:solidFill>
                  <a:srgbClr val="475569"/>
                </a:solidFill>
                <a:latin typeface="Plus Jakarta Sans" pitchFamily="34" charset="0"/>
                <a:ea typeface="Plus Jakarta Sans" pitchFamily="34" charset="-122"/>
                <a:cs typeface="Plus Jakarta Sans" pitchFamily="34" charset="-120"/>
              </a:rPr>
              <a:t>Auto-discover agents and MCP servers on AWS, Google, Microsoft, Claude, Databricks, Kong</a:t>
            </a:r>
            <a:endParaRPr lang="en-US" sz="1000" dirty="0"/>
          </a:p>
        </p:txBody>
      </p:sp>
      <p:sp>
        <p:nvSpPr>
          <p:cNvPr id="13" name="Text 10"/>
          <p:cNvSpPr txBox="1"/>
          <p:nvPr/>
        </p:nvSpPr>
        <p:spPr>
          <a:xfrm>
            <a:off x="777240" y="4562856"/>
            <a:ext cx="2286000" cy="256032"/>
          </a:xfrm>
          <a:prstGeom prst="rect">
            <a:avLst/>
          </a:prstGeom>
          <a:noFill/>
          <a:ln/>
        </p:spPr>
        <p:txBody>
          <a:bodyPr wrap="square" lIns="0" tIns="0" rIns="0" bIns="0" rtlCol="0" anchor="t"/>
          <a:lstStyle/>
          <a:p>
            <a:pPr indent="0" marL="0">
              <a:buNone/>
            </a:pPr>
            <a:r>
              <a:rPr lang="en-US" sz="1150" b="1" dirty="0">
                <a:solidFill>
                  <a:srgbClr val="0369A1"/>
                </a:solidFill>
                <a:latin typeface="Plus Jakarta Sans" pitchFamily="34" charset="0"/>
                <a:ea typeface="Plus Jakarta Sans" pitchFamily="34" charset="-122"/>
                <a:cs typeface="Plus Jakarta Sans" pitchFamily="34" charset="-120"/>
              </a:rPr>
              <a:t>LLM Governance</a:t>
            </a:r>
            <a:endParaRPr lang="en-US" sz="1150" dirty="0"/>
          </a:p>
        </p:txBody>
      </p:sp>
      <p:sp>
        <p:nvSpPr>
          <p:cNvPr id="14" name="Text 11"/>
          <p:cNvSpPr txBox="1"/>
          <p:nvPr/>
        </p:nvSpPr>
        <p:spPr>
          <a:xfrm>
            <a:off x="777240" y="4828032"/>
            <a:ext cx="2286000" cy="566928"/>
          </a:xfrm>
          <a:prstGeom prst="rect">
            <a:avLst/>
          </a:prstGeom>
          <a:noFill/>
          <a:ln/>
        </p:spPr>
        <p:txBody>
          <a:bodyPr wrap="square" lIns="0" tIns="0" rIns="0" bIns="0" rtlCol="0" anchor="t"/>
          <a:lstStyle/>
          <a:p>
            <a:pPr indent="0" marL="0">
              <a:buNone/>
            </a:pPr>
            <a:r>
              <a:rPr lang="en-US" sz="1000" dirty="0">
                <a:solidFill>
                  <a:srgbClr val="475569"/>
                </a:solidFill>
                <a:latin typeface="Plus Jakarta Sans" pitchFamily="34" charset="0"/>
                <a:ea typeface="Plus Jakarta Sans" pitchFamily="34" charset="-122"/>
                <a:cs typeface="Plus Jakarta Sans" pitchFamily="34" charset="-120"/>
              </a:rPr>
              <a:t>Token usage, cost and data flows for third-party models</a:t>
            </a:r>
            <a:endParaRPr lang="en-US" sz="1000" dirty="0"/>
          </a:p>
        </p:txBody>
      </p:sp>
      <p:sp>
        <p:nvSpPr>
          <p:cNvPr id="15" name="Shape 12"/>
          <p:cNvSpPr/>
          <p:nvPr/>
        </p:nvSpPr>
        <p:spPr>
          <a:xfrm>
            <a:off x="3364992" y="1874520"/>
            <a:ext cx="2642616" cy="3611880"/>
          </a:xfrm>
          <a:prstGeom prst="roundRect">
            <a:avLst>
              <a:gd name="adj" fmla="val 2768"/>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16" name="Shape 13"/>
          <p:cNvSpPr/>
          <p:nvPr/>
        </p:nvSpPr>
        <p:spPr>
          <a:xfrm>
            <a:off x="3593592" y="2057400"/>
            <a:ext cx="502920" cy="502920"/>
          </a:xfrm>
          <a:prstGeom prst="ellipse">
            <a:avLst/>
          </a:prstGeom>
          <a:solidFill>
            <a:srgbClr val="0F172A"/>
          </a:solidFill>
          <a:ln w="6350">
            <a:solidFill>
              <a:srgbClr val="0F172A"/>
            </a:solidFill>
            <a:prstDash val="solid"/>
          </a:ln>
        </p:spPr>
      </p:sp>
      <p:pic>
        <p:nvPicPr>
          <p:cNvPr id="17" name="Icon 1" descr="">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3719322" y="2183130"/>
            <a:ext cx="251460" cy="251460"/>
          </a:xfrm>
          <a:prstGeom prst="rect">
            <a:avLst/>
          </a:prstGeom>
        </p:spPr>
      </p:pic>
      <p:sp>
        <p:nvSpPr>
          <p:cNvPr id="18" name="Text 14"/>
          <p:cNvSpPr txBox="1"/>
          <p:nvPr/>
        </p:nvSpPr>
        <p:spPr>
          <a:xfrm>
            <a:off x="4233672" y="2130552"/>
            <a:ext cx="1645920" cy="365760"/>
          </a:xfrm>
          <a:prstGeom prst="rect">
            <a:avLst/>
          </a:prstGeom>
          <a:noFill/>
          <a:ln/>
        </p:spPr>
        <p:txBody>
          <a:bodyPr wrap="square" lIns="0" tIns="0" rIns="0" bIns="0" rtlCol="0" anchor="t"/>
          <a:lstStyle/>
          <a:p>
            <a:pPr indent="0" marL="0">
              <a:buNone/>
            </a:pPr>
            <a:r>
              <a:rPr lang="en-US" sz="1900" b="1" dirty="0">
                <a:solidFill>
                  <a:srgbClr val="0F172A"/>
                </a:solidFill>
                <a:latin typeface="Plus Jakarta Sans" pitchFamily="34" charset="0"/>
                <a:ea typeface="Plus Jakarta Sans" pitchFamily="34" charset="-122"/>
                <a:cs typeface="Plus Jakarta Sans" pitchFamily="34" charset="-120"/>
              </a:rPr>
              <a:t>Act</a:t>
            </a:r>
            <a:endParaRPr lang="en-US" sz="1900" dirty="0"/>
          </a:p>
        </p:txBody>
      </p:sp>
      <p:sp>
        <p:nvSpPr>
          <p:cNvPr id="19" name="Text 15"/>
          <p:cNvSpPr txBox="1"/>
          <p:nvPr/>
        </p:nvSpPr>
        <p:spPr>
          <a:xfrm>
            <a:off x="3593592" y="2788920"/>
            <a:ext cx="2286000" cy="256032"/>
          </a:xfrm>
          <a:prstGeom prst="rect">
            <a:avLst/>
          </a:prstGeom>
          <a:noFill/>
          <a:ln/>
        </p:spPr>
        <p:txBody>
          <a:bodyPr wrap="square" lIns="0" tIns="0" rIns="0" bIns="0" rtlCol="0" anchor="t"/>
          <a:lstStyle/>
          <a:p>
            <a:pPr indent="0" marL="0">
              <a:buNone/>
            </a:pPr>
            <a:r>
              <a:rPr lang="en-US" sz="1150" b="1" dirty="0">
                <a:solidFill>
                  <a:srgbClr val="0369A1"/>
                </a:solidFill>
                <a:latin typeface="Plus Jakarta Sans" pitchFamily="34" charset="0"/>
                <a:ea typeface="Plus Jakarta Sans" pitchFamily="34" charset="-122"/>
                <a:cs typeface="Plus Jakarta Sans" pitchFamily="34" charset="-120"/>
              </a:rPr>
              <a:t>MCP Bridge</a:t>
            </a:r>
            <a:endParaRPr lang="en-US" sz="1150" dirty="0"/>
          </a:p>
        </p:txBody>
      </p:sp>
      <p:sp>
        <p:nvSpPr>
          <p:cNvPr id="20" name="Text 16"/>
          <p:cNvSpPr txBox="1"/>
          <p:nvPr/>
        </p:nvSpPr>
        <p:spPr>
          <a:xfrm>
            <a:off x="3593592" y="3054096"/>
            <a:ext cx="2286000" cy="566928"/>
          </a:xfrm>
          <a:prstGeom prst="rect">
            <a:avLst/>
          </a:prstGeom>
          <a:noFill/>
          <a:ln/>
        </p:spPr>
        <p:txBody>
          <a:bodyPr wrap="square" lIns="0" tIns="0" rIns="0" bIns="0" rtlCol="0" anchor="t"/>
          <a:lstStyle/>
          <a:p>
            <a:pPr indent="0" marL="0">
              <a:buNone/>
            </a:pPr>
            <a:r>
              <a:rPr lang="en-US" sz="1000" dirty="0">
                <a:solidFill>
                  <a:srgbClr val="475569"/>
                </a:solidFill>
                <a:latin typeface="Plus Jakarta Sans" pitchFamily="34" charset="0"/>
                <a:ea typeface="Plus Jakarta Sans" pitchFamily="34" charset="-122"/>
                <a:cs typeface="Plus Jakarta Sans" pitchFamily="34" charset="-120"/>
              </a:rPr>
              <a:t>Existing APIs become agent-ready MCP tools</a:t>
            </a:r>
            <a:endParaRPr lang="en-US" sz="1000" dirty="0"/>
          </a:p>
        </p:txBody>
      </p:sp>
      <p:sp>
        <p:nvSpPr>
          <p:cNvPr id="21" name="Text 17"/>
          <p:cNvSpPr txBox="1"/>
          <p:nvPr/>
        </p:nvSpPr>
        <p:spPr>
          <a:xfrm>
            <a:off x="3593592" y="3675888"/>
            <a:ext cx="2286000" cy="256032"/>
          </a:xfrm>
          <a:prstGeom prst="rect">
            <a:avLst/>
          </a:prstGeom>
          <a:noFill/>
          <a:ln/>
        </p:spPr>
        <p:txBody>
          <a:bodyPr wrap="square" lIns="0" tIns="0" rIns="0" bIns="0" rtlCol="0" anchor="t"/>
          <a:lstStyle/>
          <a:p>
            <a:pPr indent="0" marL="0">
              <a:buNone/>
            </a:pPr>
            <a:r>
              <a:rPr lang="en-US" sz="1150" b="1" dirty="0">
                <a:solidFill>
                  <a:srgbClr val="0369A1"/>
                </a:solidFill>
                <a:latin typeface="Plus Jakarta Sans" pitchFamily="34" charset="0"/>
                <a:ea typeface="Plus Jakarta Sans" pitchFamily="34" charset="-122"/>
                <a:cs typeface="Plus Jakarta Sans" pitchFamily="34" charset="-120"/>
              </a:rPr>
              <a:t>Agent Broker</a:t>
            </a:r>
            <a:endParaRPr lang="en-US" sz="1150" dirty="0"/>
          </a:p>
        </p:txBody>
      </p:sp>
      <p:sp>
        <p:nvSpPr>
          <p:cNvPr id="22" name="Text 18"/>
          <p:cNvSpPr txBox="1"/>
          <p:nvPr/>
        </p:nvSpPr>
        <p:spPr>
          <a:xfrm>
            <a:off x="3593592" y="3941064"/>
            <a:ext cx="2286000" cy="566928"/>
          </a:xfrm>
          <a:prstGeom prst="rect">
            <a:avLst/>
          </a:prstGeom>
          <a:noFill/>
          <a:ln/>
        </p:spPr>
        <p:txBody>
          <a:bodyPr wrap="square" lIns="0" tIns="0" rIns="0" bIns="0" rtlCol="0" anchor="t"/>
          <a:lstStyle/>
          <a:p>
            <a:pPr indent="0" marL="0">
              <a:buNone/>
            </a:pPr>
            <a:r>
              <a:rPr lang="en-US" sz="1000" dirty="0">
                <a:solidFill>
                  <a:srgbClr val="475569"/>
                </a:solidFill>
                <a:latin typeface="Plus Jakarta Sans" pitchFamily="34" charset="0"/>
                <a:ea typeface="Plus Jakarta Sans" pitchFamily="34" charset="-122"/>
                <a:cs typeface="Plus Jakarta Sans" pitchFamily="34" charset="-120"/>
              </a:rPr>
              <a:t>Routes multi-step work across agents and tools, with guided determinism</a:t>
            </a:r>
            <a:endParaRPr lang="en-US" sz="1000" dirty="0"/>
          </a:p>
        </p:txBody>
      </p:sp>
      <p:sp>
        <p:nvSpPr>
          <p:cNvPr id="23" name="Text 19"/>
          <p:cNvSpPr txBox="1"/>
          <p:nvPr/>
        </p:nvSpPr>
        <p:spPr>
          <a:xfrm>
            <a:off x="3593592" y="4562856"/>
            <a:ext cx="2286000" cy="256032"/>
          </a:xfrm>
          <a:prstGeom prst="rect">
            <a:avLst/>
          </a:prstGeom>
          <a:noFill/>
          <a:ln/>
        </p:spPr>
        <p:txBody>
          <a:bodyPr wrap="square" lIns="0" tIns="0" rIns="0" bIns="0" rtlCol="0" anchor="t"/>
          <a:lstStyle/>
          <a:p>
            <a:pPr indent="0" marL="0">
              <a:buNone/>
            </a:pPr>
            <a:r>
              <a:rPr lang="en-US" sz="1150" b="1" dirty="0">
                <a:solidFill>
                  <a:srgbClr val="0369A1"/>
                </a:solidFill>
                <a:latin typeface="Plus Jakarta Sans" pitchFamily="34" charset="0"/>
                <a:ea typeface="Plus Jakarta Sans" pitchFamily="34" charset="-122"/>
                <a:cs typeface="Plus Jakarta Sans" pitchFamily="34" charset="-120"/>
              </a:rPr>
              <a:t>A2A support</a:t>
            </a:r>
            <a:endParaRPr lang="en-US" sz="1150" dirty="0"/>
          </a:p>
        </p:txBody>
      </p:sp>
      <p:sp>
        <p:nvSpPr>
          <p:cNvPr id="24" name="Text 20"/>
          <p:cNvSpPr txBox="1"/>
          <p:nvPr/>
        </p:nvSpPr>
        <p:spPr>
          <a:xfrm>
            <a:off x="3593592" y="4828032"/>
            <a:ext cx="2286000" cy="566928"/>
          </a:xfrm>
          <a:prstGeom prst="rect">
            <a:avLst/>
          </a:prstGeom>
          <a:noFill/>
          <a:ln/>
        </p:spPr>
        <p:txBody>
          <a:bodyPr wrap="square" lIns="0" tIns="0" rIns="0" bIns="0" rtlCol="0" anchor="t"/>
          <a:lstStyle/>
          <a:p>
            <a:pPr indent="0" marL="0">
              <a:buNone/>
            </a:pPr>
            <a:r>
              <a:rPr lang="en-US" sz="1000" dirty="0">
                <a:solidFill>
                  <a:srgbClr val="475569"/>
                </a:solidFill>
                <a:latin typeface="Plus Jakarta Sans" pitchFamily="34" charset="0"/>
                <a:ea typeface="Plus Jakarta Sans" pitchFamily="34" charset="-122"/>
                <a:cs typeface="Plus Jakarta Sans" pitchFamily="34" charset="-120"/>
              </a:rPr>
              <a:t>Pre-built connectors make agents A2A-compliant</a:t>
            </a:r>
            <a:endParaRPr lang="en-US" sz="1000" dirty="0"/>
          </a:p>
        </p:txBody>
      </p:sp>
      <p:sp>
        <p:nvSpPr>
          <p:cNvPr id="25" name="Shape 21"/>
          <p:cNvSpPr/>
          <p:nvPr/>
        </p:nvSpPr>
        <p:spPr>
          <a:xfrm>
            <a:off x="6181344" y="1874520"/>
            <a:ext cx="2642616" cy="3611880"/>
          </a:xfrm>
          <a:prstGeom prst="roundRect">
            <a:avLst>
              <a:gd name="adj" fmla="val 2768"/>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26" name="Shape 22"/>
          <p:cNvSpPr/>
          <p:nvPr/>
        </p:nvSpPr>
        <p:spPr>
          <a:xfrm>
            <a:off x="6409944" y="2057400"/>
            <a:ext cx="502920" cy="502920"/>
          </a:xfrm>
          <a:prstGeom prst="ellipse">
            <a:avLst/>
          </a:prstGeom>
          <a:solidFill>
            <a:srgbClr val="0F172A"/>
          </a:solidFill>
          <a:ln w="6350">
            <a:solidFill>
              <a:srgbClr val="0F172A"/>
            </a:solidFill>
            <a:prstDash val="solid"/>
          </a:ln>
        </p:spPr>
      </p:sp>
      <p:pic>
        <p:nvPicPr>
          <p:cNvPr id="27" name="Icon 2" descr="">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535674" y="2183130"/>
            <a:ext cx="251460" cy="251460"/>
          </a:xfrm>
          <a:prstGeom prst="rect">
            <a:avLst/>
          </a:prstGeom>
        </p:spPr>
      </p:pic>
      <p:sp>
        <p:nvSpPr>
          <p:cNvPr id="28" name="Text 23"/>
          <p:cNvSpPr txBox="1"/>
          <p:nvPr/>
        </p:nvSpPr>
        <p:spPr>
          <a:xfrm>
            <a:off x="7050024" y="2130552"/>
            <a:ext cx="1645920" cy="365760"/>
          </a:xfrm>
          <a:prstGeom prst="rect">
            <a:avLst/>
          </a:prstGeom>
          <a:noFill/>
          <a:ln/>
        </p:spPr>
        <p:txBody>
          <a:bodyPr wrap="square" lIns="0" tIns="0" rIns="0" bIns="0" rtlCol="0" anchor="t"/>
          <a:lstStyle/>
          <a:p>
            <a:pPr indent="0" marL="0">
              <a:buNone/>
            </a:pPr>
            <a:r>
              <a:rPr lang="en-US" sz="1900" b="1" dirty="0">
                <a:solidFill>
                  <a:srgbClr val="0F172A"/>
                </a:solidFill>
                <a:latin typeface="Plus Jakarta Sans" pitchFamily="34" charset="0"/>
                <a:ea typeface="Plus Jakarta Sans" pitchFamily="34" charset="-122"/>
                <a:cs typeface="Plus Jakarta Sans" pitchFamily="34" charset="-120"/>
              </a:rPr>
              <a:t>Govern</a:t>
            </a:r>
            <a:endParaRPr lang="en-US" sz="1900" dirty="0"/>
          </a:p>
        </p:txBody>
      </p:sp>
      <p:sp>
        <p:nvSpPr>
          <p:cNvPr id="29" name="Text 24"/>
          <p:cNvSpPr txBox="1"/>
          <p:nvPr/>
        </p:nvSpPr>
        <p:spPr>
          <a:xfrm>
            <a:off x="6409944" y="2788920"/>
            <a:ext cx="2286000" cy="256032"/>
          </a:xfrm>
          <a:prstGeom prst="rect">
            <a:avLst/>
          </a:prstGeom>
          <a:noFill/>
          <a:ln/>
        </p:spPr>
        <p:txBody>
          <a:bodyPr wrap="square" lIns="0" tIns="0" rIns="0" bIns="0" rtlCol="0" anchor="t"/>
          <a:lstStyle/>
          <a:p>
            <a:pPr indent="0" marL="0">
              <a:buNone/>
            </a:pPr>
            <a:r>
              <a:rPr lang="en-US" sz="1150" b="1" dirty="0">
                <a:solidFill>
                  <a:srgbClr val="0369A1"/>
                </a:solidFill>
                <a:latin typeface="Plus Jakarta Sans" pitchFamily="34" charset="0"/>
                <a:ea typeface="Plus Jakarta Sans" pitchFamily="34" charset="-122"/>
                <a:cs typeface="Plus Jakarta Sans" pitchFamily="34" charset="-120"/>
              </a:rPr>
              <a:t>Unified LLM &amp; MCP gateway</a:t>
            </a:r>
            <a:endParaRPr lang="en-US" sz="1150" dirty="0"/>
          </a:p>
        </p:txBody>
      </p:sp>
      <p:sp>
        <p:nvSpPr>
          <p:cNvPr id="30" name="Text 25"/>
          <p:cNvSpPr txBox="1"/>
          <p:nvPr/>
        </p:nvSpPr>
        <p:spPr>
          <a:xfrm>
            <a:off x="6409944" y="3054096"/>
            <a:ext cx="2286000" cy="566928"/>
          </a:xfrm>
          <a:prstGeom prst="rect">
            <a:avLst/>
          </a:prstGeom>
          <a:noFill/>
          <a:ln/>
        </p:spPr>
        <p:txBody>
          <a:bodyPr wrap="square" lIns="0" tIns="0" rIns="0" bIns="0" rtlCol="0" anchor="t"/>
          <a:lstStyle/>
          <a:p>
            <a:pPr indent="0" marL="0">
              <a:buNone/>
            </a:pPr>
            <a:r>
              <a:rPr lang="en-US" sz="1000" dirty="0">
                <a:solidFill>
                  <a:srgbClr val="475569"/>
                </a:solidFill>
                <a:latin typeface="Plus Jakarta Sans" pitchFamily="34" charset="0"/>
                <a:ea typeface="Plus Jakarta Sans" pitchFamily="34" charset="-122"/>
                <a:cs typeface="Plus Jakarta Sans" pitchFamily="34" charset="-120"/>
              </a:rPr>
              <a:t>One policy point across agents, models and tools</a:t>
            </a:r>
            <a:endParaRPr lang="en-US" sz="1000" dirty="0"/>
          </a:p>
        </p:txBody>
      </p:sp>
      <p:sp>
        <p:nvSpPr>
          <p:cNvPr id="31" name="Text 26"/>
          <p:cNvSpPr txBox="1"/>
          <p:nvPr/>
        </p:nvSpPr>
        <p:spPr>
          <a:xfrm>
            <a:off x="6409944" y="3675888"/>
            <a:ext cx="2286000" cy="256032"/>
          </a:xfrm>
          <a:prstGeom prst="rect">
            <a:avLst/>
          </a:prstGeom>
          <a:noFill/>
          <a:ln/>
        </p:spPr>
        <p:txBody>
          <a:bodyPr wrap="square" lIns="0" tIns="0" rIns="0" bIns="0" rtlCol="0" anchor="t"/>
          <a:lstStyle/>
          <a:p>
            <a:pPr indent="0" marL="0">
              <a:buNone/>
            </a:pPr>
            <a:r>
              <a:rPr lang="en-US" sz="1150" b="1" dirty="0">
                <a:solidFill>
                  <a:srgbClr val="0369A1"/>
                </a:solidFill>
                <a:latin typeface="Plus Jakarta Sans" pitchFamily="34" charset="0"/>
                <a:ea typeface="Plus Jakarta Sans" pitchFamily="34" charset="-122"/>
                <a:cs typeface="Plus Jakarta Sans" pitchFamily="34" charset="-120"/>
              </a:rPr>
              <a:t>Trusted Agent Identity</a:t>
            </a:r>
            <a:endParaRPr lang="en-US" sz="1150" dirty="0"/>
          </a:p>
        </p:txBody>
      </p:sp>
      <p:sp>
        <p:nvSpPr>
          <p:cNvPr id="32" name="Text 27"/>
          <p:cNvSpPr txBox="1"/>
          <p:nvPr/>
        </p:nvSpPr>
        <p:spPr>
          <a:xfrm>
            <a:off x="6409944" y="3941064"/>
            <a:ext cx="2286000" cy="566928"/>
          </a:xfrm>
          <a:prstGeom prst="rect">
            <a:avLst/>
          </a:prstGeom>
          <a:noFill/>
          <a:ln/>
        </p:spPr>
        <p:txBody>
          <a:bodyPr wrap="square" lIns="0" tIns="0" rIns="0" bIns="0" rtlCol="0" anchor="t"/>
          <a:lstStyle/>
          <a:p>
            <a:pPr indent="0" marL="0">
              <a:buNone/>
            </a:pPr>
            <a:r>
              <a:rPr lang="en-US" sz="1000" dirty="0">
                <a:solidFill>
                  <a:srgbClr val="475569"/>
                </a:solidFill>
                <a:latin typeface="Plus Jakarta Sans" pitchFamily="34" charset="0"/>
                <a:ea typeface="Plus Jakarta Sans" pitchFamily="34" charset="-122"/>
                <a:cs typeface="Plus Jakarta Sans" pitchFamily="34" charset="-120"/>
              </a:rPr>
              <a:t>Acts on a user’s behalf, authorized and auditable</a:t>
            </a:r>
            <a:endParaRPr lang="en-US" sz="1000" dirty="0"/>
          </a:p>
        </p:txBody>
      </p:sp>
      <p:sp>
        <p:nvSpPr>
          <p:cNvPr id="33" name="Text 28"/>
          <p:cNvSpPr txBox="1"/>
          <p:nvPr/>
        </p:nvSpPr>
        <p:spPr>
          <a:xfrm>
            <a:off x="6409944" y="4562856"/>
            <a:ext cx="2286000" cy="256032"/>
          </a:xfrm>
          <a:prstGeom prst="rect">
            <a:avLst/>
          </a:prstGeom>
          <a:noFill/>
          <a:ln/>
        </p:spPr>
        <p:txBody>
          <a:bodyPr wrap="square" lIns="0" tIns="0" rIns="0" bIns="0" rtlCol="0" anchor="t"/>
          <a:lstStyle/>
          <a:p>
            <a:pPr indent="0" marL="0">
              <a:buNone/>
            </a:pPr>
            <a:r>
              <a:rPr lang="en-US" sz="1150" b="1" dirty="0">
                <a:solidFill>
                  <a:srgbClr val="0369A1"/>
                </a:solidFill>
                <a:latin typeface="Plus Jakarta Sans" pitchFamily="34" charset="0"/>
                <a:ea typeface="Plus Jakarta Sans" pitchFamily="34" charset="-122"/>
                <a:cs typeface="Plus Jakarta Sans" pitchFamily="34" charset="-120"/>
              </a:rPr>
              <a:t>Agent Kill Switch</a:t>
            </a:r>
            <a:endParaRPr lang="en-US" sz="1150" dirty="0"/>
          </a:p>
        </p:txBody>
      </p:sp>
      <p:sp>
        <p:nvSpPr>
          <p:cNvPr id="34" name="Text 29"/>
          <p:cNvSpPr txBox="1"/>
          <p:nvPr/>
        </p:nvSpPr>
        <p:spPr>
          <a:xfrm>
            <a:off x="6409944" y="4828032"/>
            <a:ext cx="2286000" cy="566928"/>
          </a:xfrm>
          <a:prstGeom prst="rect">
            <a:avLst/>
          </a:prstGeom>
          <a:noFill/>
          <a:ln/>
        </p:spPr>
        <p:txBody>
          <a:bodyPr wrap="square" lIns="0" tIns="0" rIns="0" bIns="0" rtlCol="0" anchor="t"/>
          <a:lstStyle/>
          <a:p>
            <a:pPr indent="0" marL="0">
              <a:buNone/>
            </a:pPr>
            <a:r>
              <a:rPr lang="en-US" sz="1000" dirty="0">
                <a:solidFill>
                  <a:srgbClr val="475569"/>
                </a:solidFill>
                <a:latin typeface="Plus Jakarta Sans" pitchFamily="34" charset="0"/>
                <a:ea typeface="Plus Jakarta Sans" pitchFamily="34" charset="-122"/>
                <a:cs typeface="Plus Jakarta Sans" pitchFamily="34" charset="-120"/>
              </a:rPr>
              <a:t>Stops agent activity quickly when needed</a:t>
            </a:r>
            <a:endParaRPr lang="en-US" sz="1000" dirty="0"/>
          </a:p>
        </p:txBody>
      </p:sp>
      <p:sp>
        <p:nvSpPr>
          <p:cNvPr id="35" name="Shape 30"/>
          <p:cNvSpPr/>
          <p:nvPr/>
        </p:nvSpPr>
        <p:spPr>
          <a:xfrm>
            <a:off x="8997696" y="1874520"/>
            <a:ext cx="2642616" cy="3611880"/>
          </a:xfrm>
          <a:prstGeom prst="roundRect">
            <a:avLst>
              <a:gd name="adj" fmla="val 2768"/>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36" name="Shape 31"/>
          <p:cNvSpPr/>
          <p:nvPr/>
        </p:nvSpPr>
        <p:spPr>
          <a:xfrm>
            <a:off x="9226296" y="2057400"/>
            <a:ext cx="502920" cy="502920"/>
          </a:xfrm>
          <a:prstGeom prst="ellipse">
            <a:avLst/>
          </a:prstGeom>
          <a:solidFill>
            <a:srgbClr val="0F172A"/>
          </a:solidFill>
          <a:ln w="6350">
            <a:solidFill>
              <a:srgbClr val="0F172A"/>
            </a:solidFill>
            <a:prstDash val="solid"/>
          </a:ln>
        </p:spPr>
      </p:sp>
      <p:pic>
        <p:nvPicPr>
          <p:cNvPr id="37" name="Icon 3" descr="">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352026" y="2183130"/>
            <a:ext cx="251460" cy="251460"/>
          </a:xfrm>
          <a:prstGeom prst="rect">
            <a:avLst/>
          </a:prstGeom>
        </p:spPr>
      </p:pic>
      <p:sp>
        <p:nvSpPr>
          <p:cNvPr id="38" name="Text 32"/>
          <p:cNvSpPr txBox="1"/>
          <p:nvPr/>
        </p:nvSpPr>
        <p:spPr>
          <a:xfrm>
            <a:off x="9866376" y="2130552"/>
            <a:ext cx="1645920" cy="365760"/>
          </a:xfrm>
          <a:prstGeom prst="rect">
            <a:avLst/>
          </a:prstGeom>
          <a:noFill/>
          <a:ln/>
        </p:spPr>
        <p:txBody>
          <a:bodyPr wrap="square" lIns="0" tIns="0" rIns="0" bIns="0" rtlCol="0" anchor="t"/>
          <a:lstStyle/>
          <a:p>
            <a:pPr indent="0" marL="0">
              <a:buNone/>
            </a:pPr>
            <a:r>
              <a:rPr lang="en-US" sz="1900" b="1" dirty="0">
                <a:solidFill>
                  <a:srgbClr val="0F172A"/>
                </a:solidFill>
                <a:latin typeface="Plus Jakarta Sans" pitchFamily="34" charset="0"/>
                <a:ea typeface="Plus Jakarta Sans" pitchFamily="34" charset="-122"/>
                <a:cs typeface="Plus Jakarta Sans" pitchFamily="34" charset="-120"/>
              </a:rPr>
              <a:t>Optimize</a:t>
            </a:r>
            <a:endParaRPr lang="en-US" sz="1900" dirty="0"/>
          </a:p>
        </p:txBody>
      </p:sp>
      <p:sp>
        <p:nvSpPr>
          <p:cNvPr id="39" name="Text 33"/>
          <p:cNvSpPr txBox="1"/>
          <p:nvPr/>
        </p:nvSpPr>
        <p:spPr>
          <a:xfrm>
            <a:off x="9226296" y="2788920"/>
            <a:ext cx="2286000" cy="256032"/>
          </a:xfrm>
          <a:prstGeom prst="rect">
            <a:avLst/>
          </a:prstGeom>
          <a:noFill/>
          <a:ln/>
        </p:spPr>
        <p:txBody>
          <a:bodyPr wrap="square" lIns="0" tIns="0" rIns="0" bIns="0" rtlCol="0" anchor="t"/>
          <a:lstStyle/>
          <a:p>
            <a:pPr indent="0" marL="0">
              <a:buNone/>
            </a:pPr>
            <a:r>
              <a:rPr lang="en-US" sz="1150" b="1" dirty="0">
                <a:solidFill>
                  <a:srgbClr val="0369A1"/>
                </a:solidFill>
                <a:latin typeface="Plus Jakarta Sans" pitchFamily="34" charset="0"/>
                <a:ea typeface="Plus Jakarta Sans" pitchFamily="34" charset="-122"/>
                <a:cs typeface="Plus Jakarta Sans" pitchFamily="34" charset="-120"/>
              </a:rPr>
              <a:t>AI cost controls</a:t>
            </a:r>
            <a:endParaRPr lang="en-US" sz="1150" dirty="0"/>
          </a:p>
        </p:txBody>
      </p:sp>
      <p:sp>
        <p:nvSpPr>
          <p:cNvPr id="40" name="Text 34"/>
          <p:cNvSpPr txBox="1"/>
          <p:nvPr/>
        </p:nvSpPr>
        <p:spPr>
          <a:xfrm>
            <a:off x="9226296" y="3054096"/>
            <a:ext cx="2286000" cy="566928"/>
          </a:xfrm>
          <a:prstGeom prst="rect">
            <a:avLst/>
          </a:prstGeom>
          <a:noFill/>
          <a:ln/>
        </p:spPr>
        <p:txBody>
          <a:bodyPr wrap="square" lIns="0" tIns="0" rIns="0" bIns="0" rtlCol="0" anchor="t"/>
          <a:lstStyle/>
          <a:p>
            <a:pPr indent="0" marL="0">
              <a:buNone/>
            </a:pPr>
            <a:r>
              <a:rPr lang="en-US" sz="1000" dirty="0">
                <a:solidFill>
                  <a:srgbClr val="475569"/>
                </a:solidFill>
                <a:latin typeface="Plus Jakarta Sans" pitchFamily="34" charset="0"/>
                <a:ea typeface="Plus Jakarta Sans" pitchFamily="34" charset="-122"/>
                <a:cs typeface="Plus Jakarta Sans" pitchFamily="34" charset="-120"/>
              </a:rPr>
              <a:t>Token-based rate limits and spend attribution</a:t>
            </a:r>
            <a:endParaRPr lang="en-US" sz="1000" dirty="0"/>
          </a:p>
        </p:txBody>
      </p:sp>
      <p:sp>
        <p:nvSpPr>
          <p:cNvPr id="41" name="Text 35"/>
          <p:cNvSpPr txBox="1"/>
          <p:nvPr/>
        </p:nvSpPr>
        <p:spPr>
          <a:xfrm>
            <a:off x="9226296" y="3675888"/>
            <a:ext cx="2286000" cy="256032"/>
          </a:xfrm>
          <a:prstGeom prst="rect">
            <a:avLst/>
          </a:prstGeom>
          <a:noFill/>
          <a:ln/>
        </p:spPr>
        <p:txBody>
          <a:bodyPr wrap="square" lIns="0" tIns="0" rIns="0" bIns="0" rtlCol="0" anchor="t"/>
          <a:lstStyle/>
          <a:p>
            <a:pPr indent="0" marL="0">
              <a:buNone/>
            </a:pPr>
            <a:r>
              <a:rPr lang="en-US" sz="1150" b="1" dirty="0">
                <a:solidFill>
                  <a:srgbClr val="0369A1"/>
                </a:solidFill>
                <a:latin typeface="Plus Jakarta Sans" pitchFamily="34" charset="0"/>
                <a:ea typeface="Plus Jakarta Sans" pitchFamily="34" charset="-122"/>
                <a:cs typeface="Plus Jakarta Sans" pitchFamily="34" charset="-120"/>
              </a:rPr>
              <a:t>Intelligent model routing</a:t>
            </a:r>
            <a:endParaRPr lang="en-US" sz="1150" dirty="0"/>
          </a:p>
        </p:txBody>
      </p:sp>
      <p:sp>
        <p:nvSpPr>
          <p:cNvPr id="42" name="Text 36"/>
          <p:cNvSpPr txBox="1"/>
          <p:nvPr/>
        </p:nvSpPr>
        <p:spPr>
          <a:xfrm>
            <a:off x="9226296" y="3941064"/>
            <a:ext cx="2286000" cy="566928"/>
          </a:xfrm>
          <a:prstGeom prst="rect">
            <a:avLst/>
          </a:prstGeom>
          <a:noFill/>
          <a:ln/>
        </p:spPr>
        <p:txBody>
          <a:bodyPr wrap="square" lIns="0" tIns="0" rIns="0" bIns="0" rtlCol="0" anchor="t"/>
          <a:lstStyle/>
          <a:p>
            <a:pPr indent="0" marL="0">
              <a:buNone/>
            </a:pPr>
            <a:r>
              <a:rPr lang="en-US" sz="1000" dirty="0">
                <a:solidFill>
                  <a:srgbClr val="475569"/>
                </a:solidFill>
                <a:latin typeface="Plus Jakarta Sans" pitchFamily="34" charset="0"/>
                <a:ea typeface="Plus Jakarta Sans" pitchFamily="34" charset="-122"/>
                <a:cs typeface="Plus Jakarta Sans" pitchFamily="34" charset="-120"/>
              </a:rPr>
              <a:t>The right model for each task’s needs</a:t>
            </a:r>
            <a:endParaRPr lang="en-US" sz="1000" dirty="0"/>
          </a:p>
        </p:txBody>
      </p:sp>
      <p:sp>
        <p:nvSpPr>
          <p:cNvPr id="43" name="Text 37"/>
          <p:cNvSpPr txBox="1"/>
          <p:nvPr/>
        </p:nvSpPr>
        <p:spPr>
          <a:xfrm>
            <a:off x="9226296" y="4562856"/>
            <a:ext cx="2286000" cy="256032"/>
          </a:xfrm>
          <a:prstGeom prst="rect">
            <a:avLst/>
          </a:prstGeom>
          <a:noFill/>
          <a:ln/>
        </p:spPr>
        <p:txBody>
          <a:bodyPr wrap="square" lIns="0" tIns="0" rIns="0" bIns="0" rtlCol="0" anchor="t"/>
          <a:lstStyle/>
          <a:p>
            <a:pPr indent="0" marL="0">
              <a:buNone/>
            </a:pPr>
            <a:r>
              <a:rPr lang="en-US" sz="1150" b="1" dirty="0">
                <a:solidFill>
                  <a:srgbClr val="0369A1"/>
                </a:solidFill>
                <a:latin typeface="Plus Jakarta Sans" pitchFamily="34" charset="0"/>
                <a:ea typeface="Plus Jakarta Sans" pitchFamily="34" charset="-122"/>
                <a:cs typeface="Plus Jakarta Sans" pitchFamily="34" charset="-120"/>
              </a:rPr>
              <a:t>Agent Visualizer</a:t>
            </a:r>
            <a:endParaRPr lang="en-US" sz="1150" dirty="0"/>
          </a:p>
        </p:txBody>
      </p:sp>
      <p:sp>
        <p:nvSpPr>
          <p:cNvPr id="44" name="Text 38"/>
          <p:cNvSpPr txBox="1"/>
          <p:nvPr/>
        </p:nvSpPr>
        <p:spPr>
          <a:xfrm>
            <a:off x="9226296" y="4828032"/>
            <a:ext cx="2286000" cy="566928"/>
          </a:xfrm>
          <a:prstGeom prst="rect">
            <a:avLst/>
          </a:prstGeom>
          <a:noFill/>
          <a:ln/>
        </p:spPr>
        <p:txBody>
          <a:bodyPr wrap="square" lIns="0" tIns="0" rIns="0" bIns="0" rtlCol="0" anchor="t"/>
          <a:lstStyle/>
          <a:p>
            <a:pPr indent="0" marL="0">
              <a:buNone/>
            </a:pPr>
            <a:r>
              <a:rPr lang="en-US" sz="1000" dirty="0">
                <a:solidFill>
                  <a:srgbClr val="475569"/>
                </a:solidFill>
                <a:latin typeface="Plus Jakarta Sans" pitchFamily="34" charset="0"/>
                <a:ea typeface="Plus Jakarta Sans" pitchFamily="34" charset="-122"/>
                <a:cs typeface="Plus Jakarta Sans" pitchFamily="34" charset="-120"/>
              </a:rPr>
              <a:t>See confidence, bottlenecks and risk across the agent network</a:t>
            </a:r>
            <a:endParaRPr lang="en-US" sz="1000" dirty="0"/>
          </a:p>
        </p:txBody>
      </p:sp>
      <p:sp>
        <p:nvSpPr>
          <p:cNvPr id="45" name="Text 39"/>
          <p:cNvSpPr txBox="1"/>
          <p:nvPr/>
        </p:nvSpPr>
        <p:spPr>
          <a:xfrm>
            <a:off x="548640" y="5760720"/>
            <a:ext cx="1463040" cy="274320"/>
          </a:xfrm>
          <a:prstGeom prst="rect">
            <a:avLst/>
          </a:prstGeom>
          <a:noFill/>
          <a:ln/>
        </p:spPr>
        <p:txBody>
          <a:bodyPr wrap="square" lIns="0" tIns="0" rIns="0" bIns="0" rtlCol="0" anchor="ctr"/>
          <a:lstStyle/>
          <a:p>
            <a:pPr indent="0" marL="0">
              <a:buNone/>
            </a:pPr>
            <a:r>
              <a:rPr lang="en-US" sz="950" b="1" spc="120" kern="0" dirty="0">
                <a:solidFill>
                  <a:srgbClr val="64748B"/>
                </a:solidFill>
                <a:latin typeface="Plus Jakarta Sans" pitchFamily="34" charset="0"/>
                <a:ea typeface="Plus Jakarta Sans" pitchFamily="34" charset="-122"/>
                <a:cs typeface="Plus Jakarta Sans" pitchFamily="34" charset="-120"/>
              </a:rPr>
              <a:t>WORKS ACROSS</a:t>
            </a:r>
            <a:endParaRPr lang="en-US" sz="950" dirty="0"/>
          </a:p>
        </p:txBody>
      </p:sp>
      <p:sp>
        <p:nvSpPr>
          <p:cNvPr id="46" name="Text 40"/>
          <p:cNvSpPr/>
          <p:nvPr/>
        </p:nvSpPr>
        <p:spPr>
          <a:xfrm>
            <a:off x="1783080" y="5733288"/>
            <a:ext cx="896112" cy="329184"/>
          </a:xfrm>
          <a:prstGeom prst="roundRect">
            <a:avLst>
              <a:gd name="adj" fmla="val 16667"/>
            </a:avLst>
          </a:prstGeom>
          <a:solidFill>
            <a:srgbClr val="FFFFFF"/>
          </a:solidFill>
          <a:ln w="9525">
            <a:solidFill>
              <a:srgbClr val="E2E8F0"/>
            </a:solidFill>
          </a:ln>
        </p:spPr>
        <p:txBody>
          <a:bodyPr wrap="square" lIns="38100" tIns="38100" rIns="38100" bIns="38100" rtlCol="0" anchor="ctr"/>
          <a:lstStyle/>
          <a:p>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Agentforce</a:t>
            </a:r>
            <a:endParaRPr lang="en-US" sz="900" dirty="0"/>
          </a:p>
        </p:txBody>
      </p:sp>
      <p:sp>
        <p:nvSpPr>
          <p:cNvPr id="47" name="Text 41"/>
          <p:cNvSpPr/>
          <p:nvPr/>
        </p:nvSpPr>
        <p:spPr>
          <a:xfrm>
            <a:off x="2770632" y="5733288"/>
            <a:ext cx="1890979" cy="329184"/>
          </a:xfrm>
          <a:prstGeom prst="roundRect">
            <a:avLst>
              <a:gd name="adj" fmla="val 16667"/>
            </a:avLst>
          </a:prstGeom>
          <a:solidFill>
            <a:srgbClr val="FFFFFF"/>
          </a:solidFill>
          <a:ln w="9525">
            <a:solidFill>
              <a:srgbClr val="E2E8F0"/>
            </a:solidFill>
          </a:ln>
        </p:spPr>
        <p:txBody>
          <a:bodyPr wrap="square" lIns="38100" tIns="38100" rIns="38100" bIns="38100" rtlCol="0" anchor="ctr"/>
          <a:lstStyle/>
          <a:p>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Amazon Bedrock &amp; AgentCore</a:t>
            </a:r>
            <a:endParaRPr lang="en-US" sz="900" dirty="0"/>
          </a:p>
        </p:txBody>
      </p:sp>
      <p:sp>
        <p:nvSpPr>
          <p:cNvPr id="48" name="Text 42"/>
          <p:cNvSpPr/>
          <p:nvPr/>
        </p:nvSpPr>
        <p:spPr>
          <a:xfrm>
            <a:off x="4753051" y="5733288"/>
            <a:ext cx="2699309" cy="329184"/>
          </a:xfrm>
          <a:prstGeom prst="roundRect">
            <a:avLst>
              <a:gd name="adj" fmla="val 16667"/>
            </a:avLst>
          </a:prstGeom>
          <a:solidFill>
            <a:srgbClr val="FFFFFF"/>
          </a:solidFill>
          <a:ln w="9525">
            <a:solidFill>
              <a:srgbClr val="E2E8F0"/>
            </a:solidFill>
          </a:ln>
        </p:spPr>
        <p:txBody>
          <a:bodyPr wrap="square" lIns="38100" tIns="38100" rIns="38100" bIns="38100" rtlCol="0" anchor="ctr"/>
          <a:lstStyle/>
          <a:p>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Google Gemini Enterprise Agent Platform</a:t>
            </a:r>
            <a:endParaRPr lang="en-US" sz="900" dirty="0"/>
          </a:p>
        </p:txBody>
      </p:sp>
      <p:sp>
        <p:nvSpPr>
          <p:cNvPr id="49" name="Text 43"/>
          <p:cNvSpPr/>
          <p:nvPr/>
        </p:nvSpPr>
        <p:spPr>
          <a:xfrm>
            <a:off x="7543800" y="5733288"/>
            <a:ext cx="2388413" cy="329184"/>
          </a:xfrm>
          <a:prstGeom prst="roundRect">
            <a:avLst>
              <a:gd name="adj" fmla="val 16667"/>
            </a:avLst>
          </a:prstGeom>
          <a:solidFill>
            <a:srgbClr val="FFFFFF"/>
          </a:solidFill>
          <a:ln w="9525">
            <a:solidFill>
              <a:srgbClr val="E2E8F0"/>
            </a:solidFill>
          </a:ln>
        </p:spPr>
        <p:txBody>
          <a:bodyPr wrap="square" lIns="38100" tIns="38100" rIns="38100" bIns="38100" rtlCol="0" anchor="ctr"/>
          <a:lstStyle/>
          <a:p>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Microsoft Copilot Studio &amp; Foundry</a:t>
            </a:r>
            <a:endParaRPr lang="en-US" sz="900" dirty="0"/>
          </a:p>
        </p:txBody>
      </p:sp>
      <p:sp>
        <p:nvSpPr>
          <p:cNvPr id="50" name="Text 44"/>
          <p:cNvSpPr/>
          <p:nvPr/>
        </p:nvSpPr>
        <p:spPr>
          <a:xfrm>
            <a:off x="10023653" y="5733288"/>
            <a:ext cx="647395" cy="329184"/>
          </a:xfrm>
          <a:prstGeom prst="roundRect">
            <a:avLst>
              <a:gd name="adj" fmla="val 16667"/>
            </a:avLst>
          </a:prstGeom>
          <a:solidFill>
            <a:srgbClr val="FFFFFF"/>
          </a:solidFill>
          <a:ln w="9525">
            <a:solidFill>
              <a:srgbClr val="E2E8F0"/>
            </a:solidFill>
          </a:ln>
        </p:spPr>
        <p:txBody>
          <a:bodyPr wrap="square" lIns="38100" tIns="38100" rIns="38100" bIns="38100" rtlCol="0" anchor="ctr"/>
          <a:lstStyle/>
          <a:p>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Claude</a:t>
            </a:r>
            <a:endParaRPr lang="en-US" sz="900" dirty="0"/>
          </a:p>
        </p:txBody>
      </p:sp>
      <p:sp>
        <p:nvSpPr>
          <p:cNvPr id="51" name="Text 45"/>
          <p:cNvSpPr/>
          <p:nvPr/>
        </p:nvSpPr>
        <p:spPr>
          <a:xfrm>
            <a:off x="10762488" y="5733288"/>
            <a:ext cx="896112" cy="329184"/>
          </a:xfrm>
          <a:prstGeom prst="roundRect">
            <a:avLst>
              <a:gd name="adj" fmla="val 16667"/>
            </a:avLst>
          </a:prstGeom>
          <a:solidFill>
            <a:srgbClr val="FFFFFF"/>
          </a:solidFill>
          <a:ln w="9525">
            <a:solidFill>
              <a:srgbClr val="E2E8F0"/>
            </a:solidFill>
          </a:ln>
        </p:spPr>
        <p:txBody>
          <a:bodyPr wrap="square" lIns="38100" tIns="38100" rIns="38100" bIns="38100" rtlCol="0" anchor="ctr"/>
          <a:lstStyle/>
          <a:p>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Databricks</a:t>
            </a:r>
            <a:endParaRPr lang="en-US" sz="900" dirty="0"/>
          </a:p>
        </p:txBody>
      </p:sp>
      <p:sp>
        <p:nvSpPr>
          <p:cNvPr id="52" name="Text 46"/>
          <p:cNvSpPr txBox="1"/>
          <p:nvPr/>
        </p:nvSpPr>
        <p:spPr>
          <a:xfrm>
            <a:off x="548640" y="6382512"/>
            <a:ext cx="10241280" cy="347472"/>
          </a:xfrm>
          <a:prstGeom prst="rect">
            <a:avLst/>
          </a:prstGeom>
          <a:noFill/>
          <a:ln/>
        </p:spPr>
        <p:txBody>
          <a:bodyPr wrap="square" lIns="0" tIns="0" rIns="0" bIns="0" rtlCol="0" anchor="t"/>
          <a:lstStyle/>
          <a:p>
            <a:pPr indent="0" marL="0">
              <a:buNone/>
            </a:pPr>
            <a:r>
              <a:rPr lang="en-US" sz="850" dirty="0">
                <a:solidFill>
                  <a:srgbClr val="64748B"/>
                </a:solidFill>
                <a:latin typeface="Plus Jakarta Sans" pitchFamily="34" charset="0"/>
                <a:ea typeface="Plus Jakarta Sans" pitchFamily="34" charset="-122"/>
                <a:cs typeface="Plus Jakarta Sans" pitchFamily="34" charset="-120"/>
              </a:rPr>
              <a:t>Sources: endnote 21.</a:t>
            </a:r>
            <a:endParaRPr lang="en-US" sz="850" dirty="0"/>
          </a:p>
        </p:txBody>
      </p:sp>
      <p:sp>
        <p:nvSpPr>
          <p:cNvPr id="53" name="Text 47"/>
          <p:cNvSpPr txBox="1"/>
          <p:nvPr/>
        </p:nvSpPr>
        <p:spPr>
          <a:xfrm>
            <a:off x="11183112" y="6419088"/>
            <a:ext cx="457200" cy="228600"/>
          </a:xfrm>
          <a:prstGeom prst="rect">
            <a:avLst/>
          </a:prstGeom>
          <a:noFill/>
          <a:ln/>
        </p:spPr>
        <p:txBody>
          <a:bodyPr wrap="square" lIns="0" tIns="0" rIns="0" bIns="0" rtlCol="0" anchor="t"/>
          <a:lstStyle/>
          <a:p>
            <a:pPr algn="r" indent="0" marL="0">
              <a:buNone/>
            </a:pPr>
            <a:r>
              <a:rPr lang="en-US" sz="900" dirty="0">
                <a:solidFill>
                  <a:srgbClr val="94A3B8"/>
                </a:solidFill>
                <a:latin typeface="Plus Jakarta Sans" pitchFamily="34" charset="0"/>
                <a:ea typeface="Plus Jakarta Sans" pitchFamily="34" charset="-122"/>
                <a:cs typeface="Plus Jakarta Sans" pitchFamily="34" charset="-120"/>
              </a:rPr>
              <a:t>23</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Agent Fabric as the control plane for every agent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AI Control Plane, slide 23: Agent Fabric as the control plane for every agent</dc:title>
  <dc:subject>One slide from The AI Control Plane: Executive Briefing, by John Fisher (2026), CC BY-NC-ND 4.0</dc:subject>
  <dc:creator>John Fisher</dc:creator>
  <cp:lastModifiedBy>John Fisher</cp:lastModifiedBy>
  <cp:revision>1</cp:revision>
  <dcterms:created xsi:type="dcterms:W3CDTF">2026-10-14T20:43:52Z</dcterms:created>
  <dcterms:modified xsi:type="dcterms:W3CDTF">2026-10-14T20:43:52Z</dcterms:modified>
</cp:coreProperties>
</file>