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77" r:id="rId23"/>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3" Type="http://schemas.openxmlformats.org/officeDocument/2006/relationships/slide" Target="slides/slide22.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This slide shows the north star realized: every layer of the vendor-neutral architecture maps to a MuleSoft or Informatica capability. The control plane (layer 2) sits between consumer workloads and the models and data beneath, and applies identity, policy, routing, cost controls and audit to every agent-to-model and agent-to-tool call.</a:t>
            </a:r>
          </a:p>
          <a:p>
            <a:pPr>
              <a:spcAft>
                <a:spcPts val="600"/>
              </a:spcAft>
            </a:pPr>
            <a:r>
              <a:rPr lang="en-US" dirty="0"/>
              <a:t>How the layers map:</a:t>
            </a:r>
          </a:p>
          <a:p>
            <a:pPr marL="228600" indent="-228600">
              <a:spcAft>
                <a:spcPts val="300"/>
              </a:spcAft>
              <a:buFont typeface="+mj-lt"/>
              <a:buAutoNum type="arabicPeriod" startAt="1"/>
            </a:pPr>
            <a:r>
              <a:rPr lang="en-US" dirty="0"/>
              <a:t>Consumers and workloads: agents from any platform (Agentforce, Copilot Studio and Foundry, Bedrock AgentCore, Gemini Enterprise Agent Platform), copilots and MCP clients such as Claude, Slack and Teams, and B2B systems, discovered by Agent Scanners and registered in Agent Registry [21].</a:t>
            </a:r>
          </a:p>
          <a:p>
            <a:pPr marL="228600" indent="-228600">
              <a:spcAft>
                <a:spcPts val="300"/>
              </a:spcAft>
              <a:buFont typeface="+mj-lt"/>
              <a:buAutoNum type="arabicPeriod" startAt="2"/>
            </a:pPr>
            <a:r>
              <a:rPr lang="en-US" dirty="0"/>
              <a:t>Control plane, MuleSoft Agent Fabric: Agent Registry and Scanners (inventory), Agent Broker (orchestration), AI Gateway (one policy point for LLM and MCP traffic), Trusted Agent Identity, and Agent Visualizer and AI cost controls [21].</a:t>
            </a:r>
          </a:p>
          <a:p>
            <a:pPr marL="228600" indent="-228600">
              <a:spcAft>
                <a:spcPts val="300"/>
              </a:spcAft>
              <a:buFont typeface="+mj-lt"/>
              <a:buAutoNum type="arabicPeriod" startAt="3"/>
            </a:pPr>
            <a:r>
              <a:rPr lang="en-US" dirty="0"/>
              <a:t>Models: five model classes, routed per task by AI Gateway's intelligent model routing, with token-based rate limits and spend attribution [1][21].</a:t>
            </a:r>
          </a:p>
          <a:p>
            <a:pPr marL="228600" indent="-228600">
              <a:spcAft>
                <a:spcPts val="300"/>
              </a:spcAft>
              <a:buFont typeface="+mj-lt"/>
              <a:buAutoNum type="arabicPeriod" startAt="4"/>
            </a:pPr>
            <a:r>
              <a:rPr lang="en-US" dirty="0"/>
              <a:t>Capabilities and data: MuleSoft system and process APIs, MCP Bridge and connectors with IDP and RPA, plus Informatica for master data, data quality, catalog and lineage (with data services exposed to agents through Informatica's MCP servers) and Salesforce Data 360 for customer data [21][77].</a:t>
            </a:r>
          </a:p>
          <a:p>
            <a:pPr marL="228600" indent="-228600">
              <a:spcAft>
                <a:spcPts val="300"/>
              </a:spcAft>
              <a:buFont typeface="+mj-lt"/>
              <a:buAutoNum type="arabicPeriod" startAt="5"/>
            </a:pPr>
            <a:r>
              <a:rPr lang="en-US" dirty="0"/>
              <a:t>Infrastructure and resilience: multi-cloud and edge, CloudHub or customer-managed Runtime Fabric, post-quantum-ready transport, OpenTelemetry and audit logs, and failover.</a:t>
            </a:r>
          </a:p>
          <a:p>
            <a:pPr>
              <a:spcAft>
                <a:spcPts val="600"/>
              </a:spcAft>
            </a:pPr>
            <a:r>
              <a:rPr lang="en-US" dirty="0"/>
              <a:t>Across every layer: Omni Gateway policies (including custom ones), Trusted Agent Identity, the Agent Kill Switch, Agent Visualizer and OpenTelemetry traces, and Informatica governance and lineage.</a:t>
            </a:r>
          </a:p>
          <a:p>
            <a:pPr>
              <a:spcAft>
                <a:spcPts val="600"/>
              </a:spcAft>
            </a:pPr>
            <a:r>
              <a:rPr lang="en-US" dirty="0"/>
              <a:t>Design rule: nothing in layer 1 calls layer 3 or 4 directly. Every agent-to-model and agent-to-tool call traverses layer 2. In operational technology the rule extends one layer down: no agent reaches a control system except through a governed conduit, and independent safety systems sit beneath everything (reference use case 3 applies this to a gas pipeline operator).</a:t>
            </a:r>
          </a:p>
          <a:p>
            <a:pPr>
              <a:spcAft>
                <a:spcPts val="600"/>
              </a:spcAft>
            </a:pPr>
            <a:r>
              <a:rPr lang="en-US" dirty="0"/>
              <a:t>Credit: John Fisher, The AI Control Plane: Executive Briefing (2026), slide 22,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22</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REALIZING THE NORTH STAR</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The north star, realized with MuleSoft Agent Fabric and Informatica</a:t>
            </a:r>
            <a:endParaRPr lang="en-US" sz="2600" dirty="0"/>
          </a:p>
        </p:txBody>
      </p:sp>
      <p:sp>
        <p:nvSpPr>
          <p:cNvPr id="4" name="Shape 2"/>
          <p:cNvSpPr/>
          <p:nvPr/>
        </p:nvSpPr>
        <p:spPr>
          <a:xfrm>
            <a:off x="548640" y="1325880"/>
            <a:ext cx="11091672" cy="804672"/>
          </a:xfrm>
          <a:prstGeom prst="roundRect">
            <a:avLst>
              <a:gd name="adj" fmla="val 9091"/>
            </a:avLst>
          </a:prstGeom>
          <a:solidFill>
            <a:srgbClr val="F1F5F9"/>
          </a:solidFill>
          <a:ln w="9525">
            <a:solidFill>
              <a:srgbClr val="E2E8F0"/>
            </a:solidFill>
            <a:prstDash val="solid"/>
          </a:ln>
        </p:spPr>
      </p:sp>
      <p:sp>
        <p:nvSpPr>
          <p:cNvPr id="5" name="Text 3"/>
          <p:cNvSpPr txBox="1"/>
          <p:nvPr/>
        </p:nvSpPr>
        <p:spPr>
          <a:xfrm>
            <a:off x="731520" y="1417320"/>
            <a:ext cx="320040" cy="365760"/>
          </a:xfrm>
          <a:prstGeom prst="rect">
            <a:avLst/>
          </a:prstGeom>
          <a:noFill/>
          <a:ln/>
        </p:spPr>
        <p:txBody>
          <a:bodyPr wrap="square" lIns="0" tIns="0" rIns="0" bIns="0" rtlCol="0" anchor="t"/>
          <a:lstStyle/>
          <a:p>
            <a:pPr indent="0" marL="0">
              <a:buNone/>
            </a:pPr>
            <a:r>
              <a:rPr lang="en-US" sz="1800" b="1" dirty="0">
                <a:solidFill>
                  <a:srgbClr val="0F172A"/>
                </a:solidFill>
                <a:latin typeface="Plus Jakarta Sans" pitchFamily="34" charset="0"/>
                <a:ea typeface="Plus Jakarta Sans" pitchFamily="34" charset="-122"/>
                <a:cs typeface="Plus Jakarta Sans" pitchFamily="34" charset="-120"/>
              </a:rPr>
              <a:t>1</a:t>
            </a:r>
            <a:endParaRPr lang="en-US" sz="1800" dirty="0"/>
          </a:p>
        </p:txBody>
      </p:sp>
      <p:sp>
        <p:nvSpPr>
          <p:cNvPr id="6" name="Text 4"/>
          <p:cNvSpPr txBox="1"/>
          <p:nvPr/>
        </p:nvSpPr>
        <p:spPr>
          <a:xfrm>
            <a:off x="1078992" y="1444752"/>
            <a:ext cx="1691640" cy="365760"/>
          </a:xfrm>
          <a:prstGeom prst="rect">
            <a:avLst/>
          </a:prstGeom>
          <a:noFill/>
          <a:ln/>
        </p:spPr>
        <p:txBody>
          <a:bodyPr wrap="square" lIns="0" tIns="0" rIns="0" bIns="0" rtlCol="0" anchor="t"/>
          <a:lstStyle/>
          <a:p>
            <a:pPr indent="0" marL="0">
              <a:buNone/>
            </a:pPr>
            <a:r>
              <a:rPr lang="en-US" sz="950" b="1" spc="100" kern="0" dirty="0">
                <a:solidFill>
                  <a:srgbClr val="0F172A"/>
                </a:solidFill>
                <a:latin typeface="Plus Jakarta Sans" pitchFamily="34" charset="0"/>
                <a:ea typeface="Plus Jakarta Sans" pitchFamily="34" charset="-122"/>
                <a:cs typeface="Plus Jakarta Sans" pitchFamily="34" charset="-120"/>
              </a:rPr>
              <a:t>CONSUMERS &amp; WORKLOADS</a:t>
            </a:r>
            <a:endParaRPr lang="en-US" sz="950" dirty="0"/>
          </a:p>
        </p:txBody>
      </p:sp>
      <p:sp>
        <p:nvSpPr>
          <p:cNvPr id="7" name="Text 5"/>
          <p:cNvSpPr/>
          <p:nvPr/>
        </p:nvSpPr>
        <p:spPr>
          <a:xfrm>
            <a:off x="2852928"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Agentforce agents</a:t>
            </a:r>
            <a:endParaRPr lang="en-US" sz="1000" dirty="0"/>
          </a:p>
        </p:txBody>
      </p:sp>
      <p:sp>
        <p:nvSpPr>
          <p:cNvPr id="8" name="Text 6"/>
          <p:cNvSpPr/>
          <p:nvPr/>
        </p:nvSpPr>
        <p:spPr>
          <a:xfrm>
            <a:off x="4595774"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Copilot Studio &amp; Foundry agents</a:t>
            </a:r>
            <a:endParaRPr lang="en-US" sz="1000" dirty="0"/>
          </a:p>
        </p:txBody>
      </p:sp>
      <p:sp>
        <p:nvSpPr>
          <p:cNvPr id="9" name="Text 7"/>
          <p:cNvSpPr/>
          <p:nvPr/>
        </p:nvSpPr>
        <p:spPr>
          <a:xfrm>
            <a:off x="6338621"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Bedrock AgentCore &amp; Gemini Enterprise Agent Platform agents</a:t>
            </a:r>
            <a:endParaRPr lang="en-US" sz="1000" dirty="0"/>
          </a:p>
        </p:txBody>
      </p:sp>
      <p:sp>
        <p:nvSpPr>
          <p:cNvPr id="10" name="Text 8"/>
          <p:cNvSpPr/>
          <p:nvPr/>
        </p:nvSpPr>
        <p:spPr>
          <a:xfrm>
            <a:off x="8081467"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Copilots &amp; MCP clients (Claude, Slack, Teams)</a:t>
            </a:r>
            <a:endParaRPr lang="en-US" sz="1000" dirty="0"/>
          </a:p>
        </p:txBody>
      </p:sp>
      <p:sp>
        <p:nvSpPr>
          <p:cNvPr id="11" name="Text 9"/>
          <p:cNvSpPr/>
          <p:nvPr/>
        </p:nvSpPr>
        <p:spPr>
          <a:xfrm>
            <a:off x="9824314"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B2B &amp; partner systems</a:t>
            </a:r>
            <a:endParaRPr lang="en-US" sz="1000" dirty="0"/>
          </a:p>
        </p:txBody>
      </p:sp>
      <p:sp>
        <p:nvSpPr>
          <p:cNvPr id="12" name="Shape 10"/>
          <p:cNvSpPr/>
          <p:nvPr/>
        </p:nvSpPr>
        <p:spPr>
          <a:xfrm>
            <a:off x="548640" y="2212848"/>
            <a:ext cx="11091672" cy="804672"/>
          </a:xfrm>
          <a:prstGeom prst="roundRect">
            <a:avLst>
              <a:gd name="adj" fmla="val 9091"/>
            </a:avLst>
          </a:prstGeom>
          <a:solidFill>
            <a:srgbClr val="0F172A"/>
          </a:solidFill>
          <a:ln w="9525">
            <a:solidFill>
              <a:srgbClr val="0F172A"/>
            </a:solidFill>
            <a:prstDash val="solid"/>
          </a:ln>
        </p:spPr>
      </p:sp>
      <p:sp>
        <p:nvSpPr>
          <p:cNvPr id="13" name="Text 11"/>
          <p:cNvSpPr txBox="1"/>
          <p:nvPr/>
        </p:nvSpPr>
        <p:spPr>
          <a:xfrm>
            <a:off x="731520" y="2304288"/>
            <a:ext cx="320040" cy="365760"/>
          </a:xfrm>
          <a:prstGeom prst="rect">
            <a:avLst/>
          </a:prstGeom>
          <a:noFill/>
          <a:ln/>
        </p:spPr>
        <p:txBody>
          <a:bodyPr wrap="square" lIns="0" tIns="0" rIns="0" bIns="0" rtlCol="0" anchor="t"/>
          <a:lstStyle/>
          <a:p>
            <a:pPr indent="0" marL="0">
              <a:buNone/>
            </a:pPr>
            <a:r>
              <a:rPr lang="en-US" sz="1800" b="1" dirty="0">
                <a:solidFill>
                  <a:srgbClr val="38BDF8"/>
                </a:solidFill>
                <a:latin typeface="Plus Jakarta Sans" pitchFamily="34" charset="0"/>
                <a:ea typeface="Plus Jakarta Sans" pitchFamily="34" charset="-122"/>
                <a:cs typeface="Plus Jakarta Sans" pitchFamily="34" charset="-120"/>
              </a:rPr>
              <a:t>2</a:t>
            </a:r>
            <a:endParaRPr lang="en-US" sz="1800" dirty="0"/>
          </a:p>
        </p:txBody>
      </p:sp>
      <p:sp>
        <p:nvSpPr>
          <p:cNvPr id="14" name="Text 12"/>
          <p:cNvSpPr txBox="1"/>
          <p:nvPr/>
        </p:nvSpPr>
        <p:spPr>
          <a:xfrm>
            <a:off x="1078992" y="2331720"/>
            <a:ext cx="1691640" cy="365760"/>
          </a:xfrm>
          <a:prstGeom prst="rect">
            <a:avLst/>
          </a:prstGeom>
          <a:noFill/>
          <a:ln/>
        </p:spPr>
        <p:txBody>
          <a:bodyPr wrap="square" lIns="0" tIns="0" rIns="0" bIns="0" rtlCol="0" anchor="t"/>
          <a:lstStyle/>
          <a:p>
            <a:pPr indent="0" marL="0">
              <a:buNone/>
            </a:pPr>
            <a:r>
              <a:rPr lang="en-US" sz="950" b="1" spc="100" kern="0" dirty="0">
                <a:solidFill>
                  <a:srgbClr val="38BDF8"/>
                </a:solidFill>
                <a:latin typeface="Plus Jakarta Sans" pitchFamily="34" charset="0"/>
                <a:ea typeface="Plus Jakarta Sans" pitchFamily="34" charset="-122"/>
                <a:cs typeface="Plus Jakarta Sans" pitchFamily="34" charset="-120"/>
              </a:rPr>
              <a:t>CONTROL PLANE</a:t>
            </a:r>
            <a:endParaRPr lang="en-US" sz="950" dirty="0"/>
          </a:p>
        </p:txBody>
      </p:sp>
      <p:sp>
        <p:nvSpPr>
          <p:cNvPr id="15" name="Text 13"/>
          <p:cNvSpPr txBox="1"/>
          <p:nvPr/>
        </p:nvSpPr>
        <p:spPr>
          <a:xfrm>
            <a:off x="1078992" y="2688336"/>
            <a:ext cx="1691640" cy="274320"/>
          </a:xfrm>
          <a:prstGeom prst="rect">
            <a:avLst/>
          </a:prstGeom>
          <a:noFill/>
          <a:ln/>
        </p:spPr>
        <p:txBody>
          <a:bodyPr wrap="square" lIns="0" tIns="0" rIns="0" bIns="0" rtlCol="0" anchor="t"/>
          <a:lstStyle/>
          <a:p>
            <a:pPr indent="0" marL="0">
              <a:buNone/>
            </a:pPr>
            <a:r>
              <a:rPr lang="en-US" sz="900" i="1" dirty="0">
                <a:solidFill>
                  <a:srgbClr val="CBD5E1"/>
                </a:solidFill>
                <a:latin typeface="Plus Jakarta Sans" pitchFamily="34" charset="0"/>
                <a:ea typeface="Plus Jakarta Sans" pitchFamily="34" charset="-122"/>
                <a:cs typeface="Plus Jakarta Sans" pitchFamily="34" charset="-120"/>
              </a:rPr>
              <a:t>MuleSoft Agent Fabric</a:t>
            </a:r>
            <a:endParaRPr lang="en-US" sz="900" dirty="0"/>
          </a:p>
        </p:txBody>
      </p:sp>
      <p:sp>
        <p:nvSpPr>
          <p:cNvPr id="16" name="Text 14"/>
          <p:cNvSpPr/>
          <p:nvPr/>
        </p:nvSpPr>
        <p:spPr>
          <a:xfrm>
            <a:off x="2852928"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Agent Registry &amp; Scanners</a:t>
            </a:r>
            <a:endParaRPr lang="en-US" sz="1000" dirty="0"/>
          </a:p>
        </p:txBody>
      </p:sp>
      <p:sp>
        <p:nvSpPr>
          <p:cNvPr id="17" name="Text 15"/>
          <p:cNvSpPr/>
          <p:nvPr/>
        </p:nvSpPr>
        <p:spPr>
          <a:xfrm>
            <a:off x="4595774"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Agent Broker orchestration</a:t>
            </a:r>
            <a:endParaRPr lang="en-US" sz="1000" dirty="0"/>
          </a:p>
        </p:txBody>
      </p:sp>
      <p:sp>
        <p:nvSpPr>
          <p:cNvPr id="18" name="Text 16"/>
          <p:cNvSpPr/>
          <p:nvPr/>
        </p:nvSpPr>
        <p:spPr>
          <a:xfrm>
            <a:off x="6338621"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AI Gateway: LLM &amp; MCP policy</a:t>
            </a:r>
            <a:endParaRPr lang="en-US" sz="1000" dirty="0"/>
          </a:p>
        </p:txBody>
      </p:sp>
      <p:sp>
        <p:nvSpPr>
          <p:cNvPr id="19" name="Text 17"/>
          <p:cNvSpPr/>
          <p:nvPr/>
        </p:nvSpPr>
        <p:spPr>
          <a:xfrm>
            <a:off x="8081467"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Trusted Agent Identity</a:t>
            </a:r>
            <a:endParaRPr lang="en-US" sz="1000" dirty="0"/>
          </a:p>
        </p:txBody>
      </p:sp>
      <p:sp>
        <p:nvSpPr>
          <p:cNvPr id="20" name="Text 18"/>
          <p:cNvSpPr/>
          <p:nvPr/>
        </p:nvSpPr>
        <p:spPr>
          <a:xfrm>
            <a:off x="9824314"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Visualizer &amp; cost controls</a:t>
            </a:r>
            <a:endParaRPr lang="en-US" sz="1000" dirty="0"/>
          </a:p>
        </p:txBody>
      </p:sp>
      <p:sp>
        <p:nvSpPr>
          <p:cNvPr id="21" name="Shape 19"/>
          <p:cNvSpPr/>
          <p:nvPr/>
        </p:nvSpPr>
        <p:spPr>
          <a:xfrm>
            <a:off x="548640" y="3099816"/>
            <a:ext cx="11091672" cy="804672"/>
          </a:xfrm>
          <a:prstGeom prst="roundRect">
            <a:avLst>
              <a:gd name="adj" fmla="val 9091"/>
            </a:avLst>
          </a:prstGeom>
          <a:solidFill>
            <a:srgbClr val="F0F9FF"/>
          </a:solidFill>
          <a:ln w="9525">
            <a:solidFill>
              <a:srgbClr val="E0F2FE"/>
            </a:solidFill>
            <a:prstDash val="solid"/>
          </a:ln>
        </p:spPr>
      </p:sp>
      <p:sp>
        <p:nvSpPr>
          <p:cNvPr id="22" name="Text 20"/>
          <p:cNvSpPr txBox="1"/>
          <p:nvPr/>
        </p:nvSpPr>
        <p:spPr>
          <a:xfrm>
            <a:off x="731520" y="3191256"/>
            <a:ext cx="320040" cy="365760"/>
          </a:xfrm>
          <a:prstGeom prst="rect">
            <a:avLst/>
          </a:prstGeom>
          <a:noFill/>
          <a:ln/>
        </p:spPr>
        <p:txBody>
          <a:bodyPr wrap="square" lIns="0" tIns="0" rIns="0" bIns="0" rtlCol="0" anchor="t"/>
          <a:lstStyle/>
          <a:p>
            <a:pPr indent="0" marL="0">
              <a:buNone/>
            </a:pPr>
            <a:r>
              <a:rPr lang="en-US" sz="1800" b="1" dirty="0">
                <a:solidFill>
                  <a:srgbClr val="0F172A"/>
                </a:solidFill>
                <a:latin typeface="Plus Jakarta Sans" pitchFamily="34" charset="0"/>
                <a:ea typeface="Plus Jakarta Sans" pitchFamily="34" charset="-122"/>
                <a:cs typeface="Plus Jakarta Sans" pitchFamily="34" charset="-120"/>
              </a:rPr>
              <a:t>3</a:t>
            </a:r>
            <a:endParaRPr lang="en-US" sz="1800" dirty="0"/>
          </a:p>
        </p:txBody>
      </p:sp>
      <p:sp>
        <p:nvSpPr>
          <p:cNvPr id="23" name="Text 21"/>
          <p:cNvSpPr txBox="1"/>
          <p:nvPr/>
        </p:nvSpPr>
        <p:spPr>
          <a:xfrm>
            <a:off x="1078992" y="3218688"/>
            <a:ext cx="1691640" cy="365760"/>
          </a:xfrm>
          <a:prstGeom prst="rect">
            <a:avLst/>
          </a:prstGeom>
          <a:noFill/>
          <a:ln/>
        </p:spPr>
        <p:txBody>
          <a:bodyPr wrap="square" lIns="0" tIns="0" rIns="0" bIns="0" rtlCol="0" anchor="t"/>
          <a:lstStyle/>
          <a:p>
            <a:pPr indent="0" marL="0">
              <a:buNone/>
            </a:pPr>
            <a:r>
              <a:rPr lang="en-US" sz="950" b="1" spc="100" kern="0" dirty="0">
                <a:solidFill>
                  <a:srgbClr val="0F172A"/>
                </a:solidFill>
                <a:latin typeface="Plus Jakarta Sans" pitchFamily="34" charset="0"/>
                <a:ea typeface="Plus Jakarta Sans" pitchFamily="34" charset="-122"/>
                <a:cs typeface="Plus Jakarta Sans" pitchFamily="34" charset="-120"/>
              </a:rPr>
              <a:t>MODELS</a:t>
            </a:r>
            <a:endParaRPr lang="en-US" sz="950" dirty="0"/>
          </a:p>
        </p:txBody>
      </p:sp>
      <p:sp>
        <p:nvSpPr>
          <p:cNvPr id="24" name="Text 22"/>
          <p:cNvSpPr txBox="1"/>
          <p:nvPr/>
        </p:nvSpPr>
        <p:spPr>
          <a:xfrm>
            <a:off x="1078992" y="3575304"/>
            <a:ext cx="1691640" cy="274320"/>
          </a:xfrm>
          <a:prstGeom prst="rect">
            <a:avLst/>
          </a:prstGeom>
          <a:noFill/>
          <a:ln/>
        </p:spPr>
        <p:txBody>
          <a:bodyPr wrap="square" lIns="0" tIns="0" rIns="0" bIns="0" rtlCol="0" anchor="t"/>
          <a:lstStyle/>
          <a:p>
            <a:pPr indent="0" marL="0">
              <a:buNone/>
            </a:pPr>
            <a:r>
              <a:rPr lang="en-US" sz="900" i="1" dirty="0">
                <a:solidFill>
                  <a:srgbClr val="0369A1"/>
                </a:solidFill>
                <a:latin typeface="Plus Jakarta Sans" pitchFamily="34" charset="0"/>
                <a:ea typeface="Plus Jakarta Sans" pitchFamily="34" charset="-122"/>
                <a:cs typeface="Plus Jakarta Sans" pitchFamily="34" charset="-120"/>
              </a:rPr>
              <a:t>Routed by AI Gateway</a:t>
            </a:r>
            <a:endParaRPr lang="en-US" sz="900" dirty="0"/>
          </a:p>
        </p:txBody>
      </p:sp>
      <p:sp>
        <p:nvSpPr>
          <p:cNvPr id="25" name="Text 23"/>
          <p:cNvSpPr/>
          <p:nvPr/>
        </p:nvSpPr>
        <p:spPr>
          <a:xfrm>
            <a:off x="2852928"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Frontier models</a:t>
            </a:r>
            <a:endParaRPr lang="en-US" sz="1000" dirty="0"/>
          </a:p>
        </p:txBody>
      </p:sp>
      <p:sp>
        <p:nvSpPr>
          <p:cNvPr id="26" name="Text 24"/>
          <p:cNvSpPr/>
          <p:nvPr/>
        </p:nvSpPr>
        <p:spPr>
          <a:xfrm>
            <a:off x="4595774"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Open-source models</a:t>
            </a:r>
            <a:endParaRPr lang="en-US" sz="1000" dirty="0"/>
          </a:p>
        </p:txBody>
      </p:sp>
      <p:sp>
        <p:nvSpPr>
          <p:cNvPr id="27" name="Text 25"/>
          <p:cNvSpPr/>
          <p:nvPr/>
        </p:nvSpPr>
        <p:spPr>
          <a:xfrm>
            <a:off x="6338621"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Specialized models</a:t>
            </a:r>
            <a:endParaRPr lang="en-US" sz="1000" dirty="0"/>
          </a:p>
        </p:txBody>
      </p:sp>
      <p:sp>
        <p:nvSpPr>
          <p:cNvPr id="28" name="Text 26"/>
          <p:cNvSpPr/>
          <p:nvPr/>
        </p:nvSpPr>
        <p:spPr>
          <a:xfrm>
            <a:off x="8081467"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Self-hosted &amp; sovereign models</a:t>
            </a:r>
            <a:endParaRPr lang="en-US" sz="1000" dirty="0"/>
          </a:p>
        </p:txBody>
      </p:sp>
      <p:sp>
        <p:nvSpPr>
          <p:cNvPr id="29" name="Text 27"/>
          <p:cNvSpPr/>
          <p:nvPr/>
        </p:nvSpPr>
        <p:spPr>
          <a:xfrm>
            <a:off x="9824314"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Packaged SaaS models</a:t>
            </a:r>
            <a:endParaRPr lang="en-US" sz="1000" dirty="0"/>
          </a:p>
        </p:txBody>
      </p:sp>
      <p:sp>
        <p:nvSpPr>
          <p:cNvPr id="30" name="Shape 28"/>
          <p:cNvSpPr/>
          <p:nvPr/>
        </p:nvSpPr>
        <p:spPr>
          <a:xfrm>
            <a:off x="548640" y="3986784"/>
            <a:ext cx="11091672" cy="804672"/>
          </a:xfrm>
          <a:prstGeom prst="roundRect">
            <a:avLst>
              <a:gd name="adj" fmla="val 9091"/>
            </a:avLst>
          </a:prstGeom>
          <a:solidFill>
            <a:srgbClr val="E0F2FE"/>
          </a:solidFill>
          <a:ln w="9525">
            <a:solidFill>
              <a:srgbClr val="E0F2FE"/>
            </a:solidFill>
            <a:prstDash val="solid"/>
          </a:ln>
        </p:spPr>
      </p:sp>
      <p:sp>
        <p:nvSpPr>
          <p:cNvPr id="31" name="Text 29"/>
          <p:cNvSpPr txBox="1"/>
          <p:nvPr/>
        </p:nvSpPr>
        <p:spPr>
          <a:xfrm>
            <a:off x="731520" y="4078224"/>
            <a:ext cx="320040" cy="365760"/>
          </a:xfrm>
          <a:prstGeom prst="rect">
            <a:avLst/>
          </a:prstGeom>
          <a:noFill/>
          <a:ln/>
        </p:spPr>
        <p:txBody>
          <a:bodyPr wrap="square" lIns="0" tIns="0" rIns="0" bIns="0" rtlCol="0" anchor="t"/>
          <a:lstStyle/>
          <a:p>
            <a:pPr indent="0" marL="0">
              <a:buNone/>
            </a:pPr>
            <a:r>
              <a:rPr lang="en-US" sz="1800" b="1" dirty="0">
                <a:solidFill>
                  <a:srgbClr val="0F172A"/>
                </a:solidFill>
                <a:latin typeface="Plus Jakarta Sans" pitchFamily="34" charset="0"/>
                <a:ea typeface="Plus Jakarta Sans" pitchFamily="34" charset="-122"/>
                <a:cs typeface="Plus Jakarta Sans" pitchFamily="34" charset="-120"/>
              </a:rPr>
              <a:t>4</a:t>
            </a:r>
            <a:endParaRPr lang="en-US" sz="1800" dirty="0"/>
          </a:p>
        </p:txBody>
      </p:sp>
      <p:sp>
        <p:nvSpPr>
          <p:cNvPr id="32" name="Text 30"/>
          <p:cNvSpPr txBox="1"/>
          <p:nvPr/>
        </p:nvSpPr>
        <p:spPr>
          <a:xfrm>
            <a:off x="1078992" y="4105656"/>
            <a:ext cx="1691640" cy="365760"/>
          </a:xfrm>
          <a:prstGeom prst="rect">
            <a:avLst/>
          </a:prstGeom>
          <a:noFill/>
          <a:ln/>
        </p:spPr>
        <p:txBody>
          <a:bodyPr wrap="square" lIns="0" tIns="0" rIns="0" bIns="0" rtlCol="0" anchor="t"/>
          <a:lstStyle/>
          <a:p>
            <a:pPr indent="0" marL="0">
              <a:buNone/>
            </a:pPr>
            <a:r>
              <a:rPr lang="en-US" sz="950" b="1" spc="100" kern="0" dirty="0">
                <a:solidFill>
                  <a:srgbClr val="0F172A"/>
                </a:solidFill>
                <a:latin typeface="Plus Jakarta Sans" pitchFamily="34" charset="0"/>
                <a:ea typeface="Plus Jakarta Sans" pitchFamily="34" charset="-122"/>
                <a:cs typeface="Plus Jakarta Sans" pitchFamily="34" charset="-120"/>
              </a:rPr>
              <a:t>CAPABILITIES &amp; DATA</a:t>
            </a:r>
            <a:endParaRPr lang="en-US" sz="950" dirty="0"/>
          </a:p>
        </p:txBody>
      </p:sp>
      <p:sp>
        <p:nvSpPr>
          <p:cNvPr id="33" name="Text 31"/>
          <p:cNvSpPr txBox="1"/>
          <p:nvPr/>
        </p:nvSpPr>
        <p:spPr>
          <a:xfrm>
            <a:off x="1078992" y="4462272"/>
            <a:ext cx="1691640" cy="274320"/>
          </a:xfrm>
          <a:prstGeom prst="rect">
            <a:avLst/>
          </a:prstGeom>
          <a:noFill/>
          <a:ln/>
        </p:spPr>
        <p:txBody>
          <a:bodyPr wrap="square" lIns="0" tIns="0" rIns="0" bIns="0" rtlCol="0" anchor="t"/>
          <a:lstStyle/>
          <a:p>
            <a:pPr indent="0" marL="0">
              <a:buNone/>
            </a:pPr>
            <a:r>
              <a:rPr lang="en-US" sz="900" i="1" dirty="0">
                <a:solidFill>
                  <a:srgbClr val="0369A1"/>
                </a:solidFill>
                <a:latin typeface="Plus Jakarta Sans" pitchFamily="34" charset="0"/>
                <a:ea typeface="Plus Jakarta Sans" pitchFamily="34" charset="-122"/>
                <a:cs typeface="Plus Jakarta Sans" pitchFamily="34" charset="-120"/>
              </a:rPr>
              <a:t>MuleSoft + Informatica</a:t>
            </a:r>
            <a:endParaRPr lang="en-US" sz="900" dirty="0"/>
          </a:p>
        </p:txBody>
      </p:sp>
      <p:sp>
        <p:nvSpPr>
          <p:cNvPr id="34" name="Text 32"/>
          <p:cNvSpPr/>
          <p:nvPr/>
        </p:nvSpPr>
        <p:spPr>
          <a:xfrm>
            <a:off x="2852928"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System &amp; process APIs</a:t>
            </a:r>
            <a:endParaRPr lang="en-US" sz="1000" dirty="0"/>
          </a:p>
        </p:txBody>
      </p:sp>
      <p:sp>
        <p:nvSpPr>
          <p:cNvPr id="35" name="Text 33"/>
          <p:cNvSpPr/>
          <p:nvPr/>
        </p:nvSpPr>
        <p:spPr>
          <a:xfrm>
            <a:off x="4595774"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MCP Bridge: APIs as tools</a:t>
            </a:r>
            <a:endParaRPr lang="en-US" sz="1000" dirty="0"/>
          </a:p>
        </p:txBody>
      </p:sp>
      <p:sp>
        <p:nvSpPr>
          <p:cNvPr id="36" name="Text 34"/>
          <p:cNvSpPr/>
          <p:nvPr/>
        </p:nvSpPr>
        <p:spPr>
          <a:xfrm>
            <a:off x="6338621"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Connectors, IDP &amp; RPA</a:t>
            </a:r>
            <a:endParaRPr lang="en-US" sz="1000" dirty="0"/>
          </a:p>
        </p:txBody>
      </p:sp>
      <p:sp>
        <p:nvSpPr>
          <p:cNvPr id="37" name="Text 35"/>
          <p:cNvSpPr/>
          <p:nvPr/>
        </p:nvSpPr>
        <p:spPr>
          <a:xfrm>
            <a:off x="8081467"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Informatica MDM, quality &amp; catalog</a:t>
            </a:r>
            <a:endParaRPr lang="en-US" sz="1000" dirty="0"/>
          </a:p>
        </p:txBody>
      </p:sp>
      <p:sp>
        <p:nvSpPr>
          <p:cNvPr id="38" name="Text 36"/>
          <p:cNvSpPr/>
          <p:nvPr/>
        </p:nvSpPr>
        <p:spPr>
          <a:xfrm>
            <a:off x="9824314"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ERP, CRM &amp; core systems</a:t>
            </a:r>
            <a:endParaRPr lang="en-US" sz="1000" dirty="0"/>
          </a:p>
        </p:txBody>
      </p:sp>
      <p:sp>
        <p:nvSpPr>
          <p:cNvPr id="39" name="Shape 37"/>
          <p:cNvSpPr/>
          <p:nvPr/>
        </p:nvSpPr>
        <p:spPr>
          <a:xfrm>
            <a:off x="548640" y="4873752"/>
            <a:ext cx="11091672" cy="804672"/>
          </a:xfrm>
          <a:prstGeom prst="roundRect">
            <a:avLst>
              <a:gd name="adj" fmla="val 9091"/>
            </a:avLst>
          </a:prstGeom>
          <a:solidFill>
            <a:srgbClr val="F1F5F9"/>
          </a:solidFill>
          <a:ln w="9525">
            <a:solidFill>
              <a:srgbClr val="E2E8F0"/>
            </a:solidFill>
            <a:prstDash val="solid"/>
          </a:ln>
        </p:spPr>
      </p:sp>
      <p:sp>
        <p:nvSpPr>
          <p:cNvPr id="40" name="Text 38"/>
          <p:cNvSpPr txBox="1"/>
          <p:nvPr/>
        </p:nvSpPr>
        <p:spPr>
          <a:xfrm>
            <a:off x="731520" y="4965192"/>
            <a:ext cx="320040" cy="365760"/>
          </a:xfrm>
          <a:prstGeom prst="rect">
            <a:avLst/>
          </a:prstGeom>
          <a:noFill/>
          <a:ln/>
        </p:spPr>
        <p:txBody>
          <a:bodyPr wrap="square" lIns="0" tIns="0" rIns="0" bIns="0" rtlCol="0" anchor="t"/>
          <a:lstStyle/>
          <a:p>
            <a:pPr indent="0" marL="0">
              <a:buNone/>
            </a:pPr>
            <a:r>
              <a:rPr lang="en-US" sz="1800" b="1" dirty="0">
                <a:solidFill>
                  <a:srgbClr val="0F172A"/>
                </a:solidFill>
                <a:latin typeface="Plus Jakarta Sans" pitchFamily="34" charset="0"/>
                <a:ea typeface="Plus Jakarta Sans" pitchFamily="34" charset="-122"/>
                <a:cs typeface="Plus Jakarta Sans" pitchFamily="34" charset="-120"/>
              </a:rPr>
              <a:t>5</a:t>
            </a:r>
            <a:endParaRPr lang="en-US" sz="1800" dirty="0"/>
          </a:p>
        </p:txBody>
      </p:sp>
      <p:sp>
        <p:nvSpPr>
          <p:cNvPr id="41" name="Text 39"/>
          <p:cNvSpPr txBox="1"/>
          <p:nvPr/>
        </p:nvSpPr>
        <p:spPr>
          <a:xfrm>
            <a:off x="1078992" y="4992624"/>
            <a:ext cx="1691640" cy="365760"/>
          </a:xfrm>
          <a:prstGeom prst="rect">
            <a:avLst/>
          </a:prstGeom>
          <a:noFill/>
          <a:ln/>
        </p:spPr>
        <p:txBody>
          <a:bodyPr wrap="square" lIns="0" tIns="0" rIns="0" bIns="0" rtlCol="0" anchor="t"/>
          <a:lstStyle/>
          <a:p>
            <a:pPr indent="0" marL="0">
              <a:buNone/>
            </a:pPr>
            <a:r>
              <a:rPr lang="en-US" sz="950" b="1" spc="100" kern="0" dirty="0">
                <a:solidFill>
                  <a:srgbClr val="0F172A"/>
                </a:solidFill>
                <a:latin typeface="Plus Jakarta Sans" pitchFamily="34" charset="0"/>
                <a:ea typeface="Plus Jakarta Sans" pitchFamily="34" charset="-122"/>
                <a:cs typeface="Plus Jakarta Sans" pitchFamily="34" charset="-120"/>
              </a:rPr>
              <a:t>INFRASTRUCTURE &amp; RESILIENCE</a:t>
            </a:r>
            <a:endParaRPr lang="en-US" sz="950" dirty="0"/>
          </a:p>
        </p:txBody>
      </p:sp>
      <p:sp>
        <p:nvSpPr>
          <p:cNvPr id="42" name="Text 40"/>
          <p:cNvSpPr/>
          <p:nvPr/>
        </p:nvSpPr>
        <p:spPr>
          <a:xfrm>
            <a:off x="2852928"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Multi-cloud &amp; edge</a:t>
            </a:r>
            <a:endParaRPr lang="en-US" sz="1000" dirty="0"/>
          </a:p>
        </p:txBody>
      </p:sp>
      <p:sp>
        <p:nvSpPr>
          <p:cNvPr id="43" name="Text 41"/>
          <p:cNvSpPr/>
          <p:nvPr/>
        </p:nvSpPr>
        <p:spPr>
          <a:xfrm>
            <a:off x="4595774"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CloudHub &amp; Runtime Fabric</a:t>
            </a:r>
            <a:endParaRPr lang="en-US" sz="1000" dirty="0"/>
          </a:p>
        </p:txBody>
      </p:sp>
      <p:sp>
        <p:nvSpPr>
          <p:cNvPr id="44" name="Text 42"/>
          <p:cNvSpPr/>
          <p:nvPr/>
        </p:nvSpPr>
        <p:spPr>
          <a:xfrm>
            <a:off x="6338621"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Post-quantum-ready transport</a:t>
            </a:r>
            <a:endParaRPr lang="en-US" sz="1000" dirty="0"/>
          </a:p>
        </p:txBody>
      </p:sp>
      <p:sp>
        <p:nvSpPr>
          <p:cNvPr id="45" name="Text 43"/>
          <p:cNvSpPr/>
          <p:nvPr/>
        </p:nvSpPr>
        <p:spPr>
          <a:xfrm>
            <a:off x="8081467"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OpenTelemetry &amp; audit logs</a:t>
            </a:r>
            <a:endParaRPr lang="en-US" sz="1000" dirty="0"/>
          </a:p>
        </p:txBody>
      </p:sp>
      <p:sp>
        <p:nvSpPr>
          <p:cNvPr id="46" name="Text 44"/>
          <p:cNvSpPr/>
          <p:nvPr/>
        </p:nvSpPr>
        <p:spPr>
          <a:xfrm>
            <a:off x="9824314"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Failover &amp; model fallback</a:t>
            </a:r>
            <a:endParaRPr lang="en-US" sz="1000" dirty="0"/>
          </a:p>
        </p:txBody>
      </p:sp>
      <p:sp>
        <p:nvSpPr>
          <p:cNvPr id="47" name="Shape 45"/>
          <p:cNvSpPr/>
          <p:nvPr/>
        </p:nvSpPr>
        <p:spPr>
          <a:xfrm>
            <a:off x="548640" y="5760720"/>
            <a:ext cx="11091672" cy="402336"/>
          </a:xfrm>
          <a:prstGeom prst="roundRect">
            <a:avLst>
              <a:gd name="adj" fmla="val 18182"/>
            </a:avLst>
          </a:prstGeom>
          <a:solidFill>
            <a:srgbClr val="F0FDF4"/>
          </a:solidFill>
          <a:ln w="9525">
            <a:solidFill>
              <a:srgbClr val="BBF7D0"/>
            </a:solidFill>
            <a:prstDash val="solid"/>
          </a:ln>
        </p:spPr>
      </p:sp>
      <p:sp>
        <p:nvSpPr>
          <p:cNvPr id="48" name="Text 46"/>
          <p:cNvSpPr txBox="1"/>
          <p:nvPr/>
        </p:nvSpPr>
        <p:spPr>
          <a:xfrm>
            <a:off x="731520" y="5760720"/>
            <a:ext cx="2057400" cy="402336"/>
          </a:xfrm>
          <a:prstGeom prst="rect">
            <a:avLst/>
          </a:prstGeom>
          <a:noFill/>
          <a:ln/>
        </p:spPr>
        <p:txBody>
          <a:bodyPr wrap="square" lIns="0" tIns="0" rIns="0" bIns="0" rtlCol="0" anchor="ctr"/>
          <a:lstStyle/>
          <a:p>
            <a:pPr indent="0" marL="0">
              <a:buNone/>
            </a:pPr>
            <a:r>
              <a:rPr lang="en-US" sz="950" b="1" spc="100" kern="0" dirty="0">
                <a:solidFill>
                  <a:srgbClr val="15803D"/>
                </a:solidFill>
                <a:latin typeface="Plus Jakarta Sans" pitchFamily="34" charset="0"/>
                <a:ea typeface="Plus Jakarta Sans" pitchFamily="34" charset="-122"/>
                <a:cs typeface="Plus Jakarta Sans" pitchFamily="34" charset="-120"/>
              </a:rPr>
              <a:t>ACROSS EVERY LAYER</a:t>
            </a:r>
            <a:endParaRPr lang="en-US" sz="950" dirty="0"/>
          </a:p>
        </p:txBody>
      </p:sp>
      <p:sp>
        <p:nvSpPr>
          <p:cNvPr id="49" name="Text 47"/>
          <p:cNvSpPr txBox="1"/>
          <p:nvPr/>
        </p:nvSpPr>
        <p:spPr>
          <a:xfrm>
            <a:off x="2852928" y="5760720"/>
            <a:ext cx="8641080" cy="402336"/>
          </a:xfrm>
          <a:prstGeom prst="rect">
            <a:avLst/>
          </a:prstGeom>
          <a:noFill/>
          <a:ln/>
        </p:spPr>
        <p:txBody>
          <a:bodyPr wrap="square" lIns="0" tIns="0" rIns="0" bIns="0" rtlCol="0" anchor="ct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Omni Gateway policies, incl. custom  •  Trusted Agent Identity  •  Agent Kill Switch  •  Visualizer &amp; OpenTelemetry  •  Informatica lineage</a:t>
            </a:r>
            <a:endParaRPr lang="en-US" sz="1050" dirty="0"/>
          </a:p>
        </p:txBody>
      </p:sp>
      <p:sp>
        <p:nvSpPr>
          <p:cNvPr id="50" name="Text 48"/>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21, 77.</a:t>
            </a:r>
            <a:endParaRPr lang="en-US" sz="850" dirty="0"/>
          </a:p>
        </p:txBody>
      </p:sp>
      <p:sp>
        <p:nvSpPr>
          <p:cNvPr id="51" name="Text 49"/>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The north star, realized with MuleSoft Agent Fabric and Informatica</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22: The north star, realized with MuleSoft Agent Fabric and Informatica</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