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76" r:id="rId22"/>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2" Type="http://schemas.openxmlformats.org/officeDocument/2006/relationships/slide" Target="slides/slide21.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This is the north star: a vendor-neutral target reference architecture that turns the research in the first half of this briefing into what good looks like. Use it as the yardstick for any platform decision. The next slide shows it realized with MuleSoft Agent Fabric and Informatica.</a:t>
            </a:r>
          </a:p>
          <a:p>
            <a:pPr>
              <a:spcAft>
                <a:spcPts val="600"/>
              </a:spcAft>
            </a:pPr>
            <a:r>
              <a:rPr lang="en-US" dirty="0"/>
              <a:t>The layers:</a:t>
            </a:r>
          </a:p>
          <a:p>
            <a:pPr marL="228600" indent="-228600">
              <a:spcAft>
                <a:spcPts val="300"/>
              </a:spcAft>
              <a:buFont typeface="+mj-lt"/>
              <a:buAutoNum type="arabicPeriod" startAt="1"/>
            </a:pPr>
            <a:r>
              <a:rPr lang="en-US" dirty="0"/>
              <a:t>Consumers and workloads: agents from any platform, copilots and assistants, MCP clients such as Claude, Slack and Teams, apps and workflows, and partner systems.</a:t>
            </a:r>
          </a:p>
          <a:p>
            <a:pPr marL="228600" indent="-228600">
              <a:spcAft>
                <a:spcPts val="300"/>
              </a:spcAft>
              <a:buFont typeface="+mj-lt"/>
              <a:buAutoNum type="arabicPeriod" startAt="2"/>
            </a:pPr>
            <a:r>
              <a:rPr lang="en-US" dirty="0"/>
              <a:t>Control plane, the one policy point: a registry of agents, tools and models with owners and risk tiers, plus orchestration with deterministic gates. It also includes an AI gateway for model, MCP and A2A traffic, agent identity with bounded authority, and evaluation, observability and a kill switch.</a:t>
            </a:r>
          </a:p>
          <a:p>
            <a:pPr marL="228600" indent="-228600">
              <a:spcAft>
                <a:spcPts val="300"/>
              </a:spcAft>
              <a:buFont typeface="+mj-lt"/>
              <a:buAutoNum type="arabicPeriod" startAt="3"/>
            </a:pPr>
            <a:r>
              <a:rPr lang="en-US" dirty="0"/>
              <a:t>Models: frontier, open-source, specialized, self-hosted and packaged SaaS models, chosen per task within cost, latency and regulatory limits [1].</a:t>
            </a:r>
          </a:p>
          <a:p>
            <a:pPr marL="228600" indent="-228600">
              <a:spcAft>
                <a:spcPts val="300"/>
              </a:spcAft>
              <a:buFont typeface="+mj-lt"/>
              <a:buAutoNum type="arabicPeriod" startAt="4"/>
            </a:pPr>
            <a:r>
              <a:rPr lang="en-US" dirty="0"/>
              <a:t>Capabilities and data: business capabilities exposed once as governed APIs and MCP tools, plus connectors, document processing and automation, and trusted data, with master data, quality and lineage.</a:t>
            </a:r>
          </a:p>
          <a:p>
            <a:pPr marL="228600" indent="-228600">
              <a:spcAft>
                <a:spcPts val="300"/>
              </a:spcAft>
              <a:buFont typeface="+mj-lt"/>
              <a:buAutoNum type="arabicPeriod" startAt="5"/>
            </a:pPr>
            <a:r>
              <a:rPr lang="en-US" dirty="0"/>
              <a:t>Infrastructure and resilience: multi-cloud and edge, managed or sovereign runtimes, post-quantum-ready transport, OpenTelemetry and audit logs, and failover with model fallback.</a:t>
            </a:r>
          </a:p>
          <a:p>
            <a:pPr>
              <a:spcAft>
                <a:spcPts val="600"/>
              </a:spcAft>
            </a:pPr>
            <a:r>
              <a:rPr lang="en-US" dirty="0"/>
              <a:t>Across every layer: zero-trust security and governance, including policy as code, cost per outcome, evaluation before promotion and human oversight that people can exercise.</a:t>
            </a:r>
          </a:p>
          <a:p>
            <a:pPr>
              <a:spcAft>
                <a:spcPts val="600"/>
              </a:spcAft>
            </a:pPr>
            <a:r>
              <a:rPr lang="en-US" dirty="0"/>
              <a:t>Principles: one policy point, capabilities not channels, open by default (MCP and A2A), trust by design, economics built in, and adoptable in stages. Each layer delivers value on its own, so the plan can return value in every phase. Control planes compete for authority over identity, orchestration and data [11], and published guidance on architecting for agentic AI starts with governance and a single policy point [20].</a:t>
            </a:r>
          </a:p>
          <a:p>
            <a:pPr>
              <a:spcAft>
                <a:spcPts val="600"/>
              </a:spcAft>
            </a:pPr>
            <a:r>
              <a:rPr lang="en-US" dirty="0"/>
              <a:t>Design rule: nothing in layer 1 calls layer 3 or 4 directly. Every agent-to-model and agent-to-tool call traverses layer 2. In operational technology the rule extends one layer down: no agent reaches a control system except through a governed conduit, and independent safety systems sit beneath everything.</a:t>
            </a:r>
          </a:p>
          <a:p>
            <a:pPr>
              <a:spcAft>
                <a:spcPts val="600"/>
              </a:spcAft>
            </a:pPr>
            <a:r>
              <a:rPr lang="en-US" dirty="0"/>
              <a:t>Credit: John Fisher, The AI Control Plane: Executive Briefing (2026), slide 21,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21</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NORTH STAR  •  TARGET ARCHITECTURE</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The target reference architecture</a:t>
            </a:r>
            <a:endParaRPr lang="en-US" sz="2600" dirty="0"/>
          </a:p>
        </p:txBody>
      </p:sp>
      <p:sp>
        <p:nvSpPr>
          <p:cNvPr id="4" name="Shape 2"/>
          <p:cNvSpPr/>
          <p:nvPr/>
        </p:nvSpPr>
        <p:spPr>
          <a:xfrm>
            <a:off x="548640" y="1325880"/>
            <a:ext cx="11091672" cy="804672"/>
          </a:xfrm>
          <a:prstGeom prst="roundRect">
            <a:avLst>
              <a:gd name="adj" fmla="val 9091"/>
            </a:avLst>
          </a:prstGeom>
          <a:solidFill>
            <a:srgbClr val="F1F5F9"/>
          </a:solidFill>
          <a:ln w="9525">
            <a:solidFill>
              <a:srgbClr val="E2E8F0"/>
            </a:solidFill>
            <a:prstDash val="solid"/>
          </a:ln>
        </p:spPr>
      </p:sp>
      <p:sp>
        <p:nvSpPr>
          <p:cNvPr id="5" name="Text 3"/>
          <p:cNvSpPr txBox="1"/>
          <p:nvPr/>
        </p:nvSpPr>
        <p:spPr>
          <a:xfrm>
            <a:off x="731520" y="1417320"/>
            <a:ext cx="320040" cy="365760"/>
          </a:xfrm>
          <a:prstGeom prst="rect">
            <a:avLst/>
          </a:prstGeom>
          <a:noFill/>
          <a:ln/>
        </p:spPr>
        <p:txBody>
          <a:bodyPr wrap="square" lIns="0" tIns="0" rIns="0" bIns="0" rtlCol="0" anchor="t"/>
          <a:lstStyle/>
          <a:p>
            <a:pPr indent="0" marL="0">
              <a:buNone/>
            </a:pPr>
            <a:r>
              <a:rPr lang="en-US" sz="1800" b="1" dirty="0">
                <a:solidFill>
                  <a:srgbClr val="0F172A"/>
                </a:solidFill>
                <a:latin typeface="Plus Jakarta Sans" pitchFamily="34" charset="0"/>
                <a:ea typeface="Plus Jakarta Sans" pitchFamily="34" charset="-122"/>
                <a:cs typeface="Plus Jakarta Sans" pitchFamily="34" charset="-120"/>
              </a:rPr>
              <a:t>1</a:t>
            </a:r>
            <a:endParaRPr lang="en-US" sz="1800" dirty="0"/>
          </a:p>
        </p:txBody>
      </p:sp>
      <p:sp>
        <p:nvSpPr>
          <p:cNvPr id="6" name="Text 4"/>
          <p:cNvSpPr txBox="1"/>
          <p:nvPr/>
        </p:nvSpPr>
        <p:spPr>
          <a:xfrm>
            <a:off x="1078992" y="1444752"/>
            <a:ext cx="1691640" cy="365760"/>
          </a:xfrm>
          <a:prstGeom prst="rect">
            <a:avLst/>
          </a:prstGeom>
          <a:noFill/>
          <a:ln/>
        </p:spPr>
        <p:txBody>
          <a:bodyPr wrap="square" lIns="0" tIns="0" rIns="0" bIns="0" rtlCol="0" anchor="t"/>
          <a:lstStyle/>
          <a:p>
            <a:pPr indent="0" marL="0">
              <a:buNone/>
            </a:pPr>
            <a:r>
              <a:rPr lang="en-US" sz="950" b="1" spc="100" kern="0" dirty="0">
                <a:solidFill>
                  <a:srgbClr val="0F172A"/>
                </a:solidFill>
                <a:latin typeface="Plus Jakarta Sans" pitchFamily="34" charset="0"/>
                <a:ea typeface="Plus Jakarta Sans" pitchFamily="34" charset="-122"/>
                <a:cs typeface="Plus Jakarta Sans" pitchFamily="34" charset="-120"/>
              </a:rPr>
              <a:t>CONSUMERS &amp; WORKLOADS</a:t>
            </a:r>
            <a:endParaRPr lang="en-US" sz="950" dirty="0"/>
          </a:p>
        </p:txBody>
      </p:sp>
      <p:sp>
        <p:nvSpPr>
          <p:cNvPr id="7" name="Text 5"/>
          <p:cNvSpPr/>
          <p:nvPr/>
        </p:nvSpPr>
        <p:spPr>
          <a:xfrm>
            <a:off x="2852928" y="1426464"/>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Agents from any platform</a:t>
            </a:r>
            <a:endParaRPr lang="en-US" sz="1000" dirty="0"/>
          </a:p>
        </p:txBody>
      </p:sp>
      <p:sp>
        <p:nvSpPr>
          <p:cNvPr id="8" name="Text 6"/>
          <p:cNvSpPr/>
          <p:nvPr/>
        </p:nvSpPr>
        <p:spPr>
          <a:xfrm>
            <a:off x="4595774" y="1426464"/>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Copilots &amp; assistants</a:t>
            </a:r>
            <a:endParaRPr lang="en-US" sz="1000" dirty="0"/>
          </a:p>
        </p:txBody>
      </p:sp>
      <p:sp>
        <p:nvSpPr>
          <p:cNvPr id="9" name="Text 7"/>
          <p:cNvSpPr/>
          <p:nvPr/>
        </p:nvSpPr>
        <p:spPr>
          <a:xfrm>
            <a:off x="6338621" y="1426464"/>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MCP clients (Claude, Slack, Teams)</a:t>
            </a:r>
            <a:endParaRPr lang="en-US" sz="1000" dirty="0"/>
          </a:p>
        </p:txBody>
      </p:sp>
      <p:sp>
        <p:nvSpPr>
          <p:cNvPr id="10" name="Text 8"/>
          <p:cNvSpPr/>
          <p:nvPr/>
        </p:nvSpPr>
        <p:spPr>
          <a:xfrm>
            <a:off x="8081467" y="1426464"/>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Apps &amp; workflows</a:t>
            </a:r>
            <a:endParaRPr lang="en-US" sz="1000" dirty="0"/>
          </a:p>
        </p:txBody>
      </p:sp>
      <p:sp>
        <p:nvSpPr>
          <p:cNvPr id="11" name="Text 9"/>
          <p:cNvSpPr/>
          <p:nvPr/>
        </p:nvSpPr>
        <p:spPr>
          <a:xfrm>
            <a:off x="9824314" y="1426464"/>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B2B &amp; partner systems</a:t>
            </a:r>
            <a:endParaRPr lang="en-US" sz="1000" dirty="0"/>
          </a:p>
        </p:txBody>
      </p:sp>
      <p:sp>
        <p:nvSpPr>
          <p:cNvPr id="12" name="Shape 10"/>
          <p:cNvSpPr/>
          <p:nvPr/>
        </p:nvSpPr>
        <p:spPr>
          <a:xfrm>
            <a:off x="548640" y="2212848"/>
            <a:ext cx="11091672" cy="804672"/>
          </a:xfrm>
          <a:prstGeom prst="roundRect">
            <a:avLst>
              <a:gd name="adj" fmla="val 9091"/>
            </a:avLst>
          </a:prstGeom>
          <a:solidFill>
            <a:srgbClr val="0F172A"/>
          </a:solidFill>
          <a:ln w="9525">
            <a:solidFill>
              <a:srgbClr val="0F172A"/>
            </a:solidFill>
            <a:prstDash val="solid"/>
          </a:ln>
        </p:spPr>
      </p:sp>
      <p:sp>
        <p:nvSpPr>
          <p:cNvPr id="13" name="Text 11"/>
          <p:cNvSpPr txBox="1"/>
          <p:nvPr/>
        </p:nvSpPr>
        <p:spPr>
          <a:xfrm>
            <a:off x="731520" y="2304288"/>
            <a:ext cx="320040" cy="365760"/>
          </a:xfrm>
          <a:prstGeom prst="rect">
            <a:avLst/>
          </a:prstGeom>
          <a:noFill/>
          <a:ln/>
        </p:spPr>
        <p:txBody>
          <a:bodyPr wrap="square" lIns="0" tIns="0" rIns="0" bIns="0" rtlCol="0" anchor="t"/>
          <a:lstStyle/>
          <a:p>
            <a:pPr indent="0" marL="0">
              <a:buNone/>
            </a:pPr>
            <a:r>
              <a:rPr lang="en-US" sz="1800" b="1" dirty="0">
                <a:solidFill>
                  <a:srgbClr val="38BDF8"/>
                </a:solidFill>
                <a:latin typeface="Plus Jakarta Sans" pitchFamily="34" charset="0"/>
                <a:ea typeface="Plus Jakarta Sans" pitchFamily="34" charset="-122"/>
                <a:cs typeface="Plus Jakarta Sans" pitchFamily="34" charset="-120"/>
              </a:rPr>
              <a:t>2</a:t>
            </a:r>
            <a:endParaRPr lang="en-US" sz="1800" dirty="0"/>
          </a:p>
        </p:txBody>
      </p:sp>
      <p:sp>
        <p:nvSpPr>
          <p:cNvPr id="14" name="Text 12"/>
          <p:cNvSpPr txBox="1"/>
          <p:nvPr/>
        </p:nvSpPr>
        <p:spPr>
          <a:xfrm>
            <a:off x="1078992" y="2331720"/>
            <a:ext cx="1691640" cy="365760"/>
          </a:xfrm>
          <a:prstGeom prst="rect">
            <a:avLst/>
          </a:prstGeom>
          <a:noFill/>
          <a:ln/>
        </p:spPr>
        <p:txBody>
          <a:bodyPr wrap="square" lIns="0" tIns="0" rIns="0" bIns="0" rtlCol="0" anchor="t"/>
          <a:lstStyle/>
          <a:p>
            <a:pPr indent="0" marL="0">
              <a:buNone/>
            </a:pPr>
            <a:r>
              <a:rPr lang="en-US" sz="950" b="1" spc="100" kern="0" dirty="0">
                <a:solidFill>
                  <a:srgbClr val="38BDF8"/>
                </a:solidFill>
                <a:latin typeface="Plus Jakarta Sans" pitchFamily="34" charset="0"/>
                <a:ea typeface="Plus Jakarta Sans" pitchFamily="34" charset="-122"/>
                <a:cs typeface="Plus Jakarta Sans" pitchFamily="34" charset="-120"/>
              </a:rPr>
              <a:t>CONTROL PLANE</a:t>
            </a:r>
            <a:endParaRPr lang="en-US" sz="950" dirty="0"/>
          </a:p>
        </p:txBody>
      </p:sp>
      <p:sp>
        <p:nvSpPr>
          <p:cNvPr id="15" name="Text 13"/>
          <p:cNvSpPr txBox="1"/>
          <p:nvPr/>
        </p:nvSpPr>
        <p:spPr>
          <a:xfrm>
            <a:off x="1078992" y="2688336"/>
            <a:ext cx="1691640" cy="274320"/>
          </a:xfrm>
          <a:prstGeom prst="rect">
            <a:avLst/>
          </a:prstGeom>
          <a:noFill/>
          <a:ln/>
        </p:spPr>
        <p:txBody>
          <a:bodyPr wrap="square" lIns="0" tIns="0" rIns="0" bIns="0" rtlCol="0" anchor="t"/>
          <a:lstStyle/>
          <a:p>
            <a:pPr indent="0" marL="0">
              <a:buNone/>
            </a:pPr>
            <a:r>
              <a:rPr lang="en-US" sz="900" i="1" dirty="0">
                <a:solidFill>
                  <a:srgbClr val="CBD5E1"/>
                </a:solidFill>
                <a:latin typeface="Plus Jakarta Sans" pitchFamily="34" charset="0"/>
                <a:ea typeface="Plus Jakarta Sans" pitchFamily="34" charset="-122"/>
                <a:cs typeface="Plus Jakarta Sans" pitchFamily="34" charset="-120"/>
              </a:rPr>
              <a:t>One policy point</a:t>
            </a:r>
            <a:endParaRPr lang="en-US" sz="900" dirty="0"/>
          </a:p>
        </p:txBody>
      </p:sp>
      <p:sp>
        <p:nvSpPr>
          <p:cNvPr id="16" name="Text 14"/>
          <p:cNvSpPr/>
          <p:nvPr/>
        </p:nvSpPr>
        <p:spPr>
          <a:xfrm>
            <a:off x="2852928" y="2313432"/>
            <a:ext cx="1651406" cy="603504"/>
          </a:xfrm>
          <a:prstGeom prst="roundRect">
            <a:avLst>
              <a:gd name="adj" fmla="val 9091"/>
            </a:avLst>
          </a:prstGeom>
          <a:solidFill>
            <a:srgbClr val="1E293B"/>
          </a:solidFill>
          <a:ln w="9525">
            <a:solidFill>
              <a:srgbClr val="334155"/>
            </a:solidFill>
          </a:ln>
        </p:spPr>
        <p:txBody>
          <a:bodyPr wrap="square" lIns="38100" tIns="38100" rIns="38100" bIns="38100" rtlCol="0" anchor="ctr"/>
          <a:lstStyle/>
          <a:p>
            <a:pPr algn="ctr" indent="0" marL="0">
              <a:buNone/>
            </a:pPr>
            <a:r>
              <a:rPr lang="en-US" sz="1000" dirty="0">
                <a:solidFill>
                  <a:srgbClr val="FFFFFF"/>
                </a:solidFill>
                <a:latin typeface="Plus Jakarta Sans" pitchFamily="34" charset="0"/>
                <a:ea typeface="Plus Jakarta Sans" pitchFamily="34" charset="-122"/>
                <a:cs typeface="Plus Jakarta Sans" pitchFamily="34" charset="-120"/>
              </a:rPr>
              <a:t>Registry: agents, tools &amp; models</a:t>
            </a:r>
            <a:endParaRPr lang="en-US" sz="1000" dirty="0"/>
          </a:p>
        </p:txBody>
      </p:sp>
      <p:sp>
        <p:nvSpPr>
          <p:cNvPr id="17" name="Text 15"/>
          <p:cNvSpPr/>
          <p:nvPr/>
        </p:nvSpPr>
        <p:spPr>
          <a:xfrm>
            <a:off x="4595774" y="2313432"/>
            <a:ext cx="1651406" cy="603504"/>
          </a:xfrm>
          <a:prstGeom prst="roundRect">
            <a:avLst>
              <a:gd name="adj" fmla="val 9091"/>
            </a:avLst>
          </a:prstGeom>
          <a:solidFill>
            <a:srgbClr val="1E293B"/>
          </a:solidFill>
          <a:ln w="9525">
            <a:solidFill>
              <a:srgbClr val="334155"/>
            </a:solidFill>
          </a:ln>
        </p:spPr>
        <p:txBody>
          <a:bodyPr wrap="square" lIns="38100" tIns="38100" rIns="38100" bIns="38100" rtlCol="0" anchor="ctr"/>
          <a:lstStyle/>
          <a:p>
            <a:pPr algn="ctr" indent="0" marL="0">
              <a:buNone/>
            </a:pPr>
            <a:r>
              <a:rPr lang="en-US" sz="1000" dirty="0">
                <a:solidFill>
                  <a:srgbClr val="FFFFFF"/>
                </a:solidFill>
                <a:latin typeface="Plus Jakarta Sans" pitchFamily="34" charset="0"/>
                <a:ea typeface="Plus Jakarta Sans" pitchFamily="34" charset="-122"/>
                <a:cs typeface="Plus Jakarta Sans" pitchFamily="34" charset="-120"/>
              </a:rPr>
              <a:t>Orchestration with deterministic gates</a:t>
            </a:r>
            <a:endParaRPr lang="en-US" sz="1000" dirty="0"/>
          </a:p>
        </p:txBody>
      </p:sp>
      <p:sp>
        <p:nvSpPr>
          <p:cNvPr id="18" name="Text 16"/>
          <p:cNvSpPr/>
          <p:nvPr/>
        </p:nvSpPr>
        <p:spPr>
          <a:xfrm>
            <a:off x="6338621" y="2313432"/>
            <a:ext cx="1651406" cy="603504"/>
          </a:xfrm>
          <a:prstGeom prst="roundRect">
            <a:avLst>
              <a:gd name="adj" fmla="val 9091"/>
            </a:avLst>
          </a:prstGeom>
          <a:solidFill>
            <a:srgbClr val="1E293B"/>
          </a:solidFill>
          <a:ln w="9525">
            <a:solidFill>
              <a:srgbClr val="334155"/>
            </a:solidFill>
          </a:ln>
        </p:spPr>
        <p:txBody>
          <a:bodyPr wrap="square" lIns="38100" tIns="38100" rIns="38100" bIns="38100" rtlCol="0" anchor="ctr"/>
          <a:lstStyle/>
          <a:p>
            <a:pPr algn="ctr" indent="0" marL="0">
              <a:buNone/>
            </a:pPr>
            <a:r>
              <a:rPr lang="en-US" sz="1000" dirty="0">
                <a:solidFill>
                  <a:srgbClr val="FFFFFF"/>
                </a:solidFill>
                <a:latin typeface="Plus Jakarta Sans" pitchFamily="34" charset="0"/>
                <a:ea typeface="Plus Jakarta Sans" pitchFamily="34" charset="-122"/>
                <a:cs typeface="Plus Jakarta Sans" pitchFamily="34" charset="-120"/>
              </a:rPr>
              <a:t>AI gateway: model, MCP &amp; A2A policy</a:t>
            </a:r>
            <a:endParaRPr lang="en-US" sz="1000" dirty="0"/>
          </a:p>
        </p:txBody>
      </p:sp>
      <p:sp>
        <p:nvSpPr>
          <p:cNvPr id="19" name="Text 17"/>
          <p:cNvSpPr/>
          <p:nvPr/>
        </p:nvSpPr>
        <p:spPr>
          <a:xfrm>
            <a:off x="8081467" y="2313432"/>
            <a:ext cx="1651406" cy="603504"/>
          </a:xfrm>
          <a:prstGeom prst="roundRect">
            <a:avLst>
              <a:gd name="adj" fmla="val 9091"/>
            </a:avLst>
          </a:prstGeom>
          <a:solidFill>
            <a:srgbClr val="1E293B"/>
          </a:solidFill>
          <a:ln w="9525">
            <a:solidFill>
              <a:srgbClr val="334155"/>
            </a:solidFill>
          </a:ln>
        </p:spPr>
        <p:txBody>
          <a:bodyPr wrap="square" lIns="38100" tIns="38100" rIns="38100" bIns="38100" rtlCol="0" anchor="ctr"/>
          <a:lstStyle/>
          <a:p>
            <a:pPr algn="ctr" indent="0" marL="0">
              <a:buNone/>
            </a:pPr>
            <a:r>
              <a:rPr lang="en-US" sz="1000" dirty="0">
                <a:solidFill>
                  <a:srgbClr val="FFFFFF"/>
                </a:solidFill>
                <a:latin typeface="Plus Jakarta Sans" pitchFamily="34" charset="0"/>
                <a:ea typeface="Plus Jakarta Sans" pitchFamily="34" charset="-122"/>
                <a:cs typeface="Plus Jakarta Sans" pitchFamily="34" charset="-120"/>
              </a:rPr>
              <a:t>Agent identity &amp; bounded authority</a:t>
            </a:r>
            <a:endParaRPr lang="en-US" sz="1000" dirty="0"/>
          </a:p>
        </p:txBody>
      </p:sp>
      <p:sp>
        <p:nvSpPr>
          <p:cNvPr id="20" name="Text 18"/>
          <p:cNvSpPr/>
          <p:nvPr/>
        </p:nvSpPr>
        <p:spPr>
          <a:xfrm>
            <a:off x="9824314" y="2313432"/>
            <a:ext cx="1651406" cy="603504"/>
          </a:xfrm>
          <a:prstGeom prst="roundRect">
            <a:avLst>
              <a:gd name="adj" fmla="val 9091"/>
            </a:avLst>
          </a:prstGeom>
          <a:solidFill>
            <a:srgbClr val="1E293B"/>
          </a:solidFill>
          <a:ln w="9525">
            <a:solidFill>
              <a:srgbClr val="334155"/>
            </a:solidFill>
          </a:ln>
        </p:spPr>
        <p:txBody>
          <a:bodyPr wrap="square" lIns="38100" tIns="38100" rIns="38100" bIns="38100" rtlCol="0" anchor="ctr"/>
          <a:lstStyle/>
          <a:p>
            <a:pPr algn="ctr" indent="0" marL="0">
              <a:buNone/>
            </a:pPr>
            <a:r>
              <a:rPr lang="en-US" sz="1000" dirty="0">
                <a:solidFill>
                  <a:srgbClr val="FFFFFF"/>
                </a:solidFill>
                <a:latin typeface="Plus Jakarta Sans" pitchFamily="34" charset="0"/>
                <a:ea typeface="Plus Jakarta Sans" pitchFamily="34" charset="-122"/>
                <a:cs typeface="Plus Jakarta Sans" pitchFamily="34" charset="-120"/>
              </a:rPr>
              <a:t>Evals, observability &amp; kill switch</a:t>
            </a:r>
            <a:endParaRPr lang="en-US" sz="1000" dirty="0"/>
          </a:p>
        </p:txBody>
      </p:sp>
      <p:sp>
        <p:nvSpPr>
          <p:cNvPr id="21" name="Shape 19"/>
          <p:cNvSpPr/>
          <p:nvPr/>
        </p:nvSpPr>
        <p:spPr>
          <a:xfrm>
            <a:off x="548640" y="3099816"/>
            <a:ext cx="11091672" cy="804672"/>
          </a:xfrm>
          <a:prstGeom prst="roundRect">
            <a:avLst>
              <a:gd name="adj" fmla="val 9091"/>
            </a:avLst>
          </a:prstGeom>
          <a:solidFill>
            <a:srgbClr val="F0F9FF"/>
          </a:solidFill>
          <a:ln w="9525">
            <a:solidFill>
              <a:srgbClr val="E0F2FE"/>
            </a:solidFill>
            <a:prstDash val="solid"/>
          </a:ln>
        </p:spPr>
      </p:sp>
      <p:sp>
        <p:nvSpPr>
          <p:cNvPr id="22" name="Text 20"/>
          <p:cNvSpPr txBox="1"/>
          <p:nvPr/>
        </p:nvSpPr>
        <p:spPr>
          <a:xfrm>
            <a:off x="731520" y="3191256"/>
            <a:ext cx="320040" cy="365760"/>
          </a:xfrm>
          <a:prstGeom prst="rect">
            <a:avLst/>
          </a:prstGeom>
          <a:noFill/>
          <a:ln/>
        </p:spPr>
        <p:txBody>
          <a:bodyPr wrap="square" lIns="0" tIns="0" rIns="0" bIns="0" rtlCol="0" anchor="t"/>
          <a:lstStyle/>
          <a:p>
            <a:pPr indent="0" marL="0">
              <a:buNone/>
            </a:pPr>
            <a:r>
              <a:rPr lang="en-US" sz="1800" b="1" dirty="0">
                <a:solidFill>
                  <a:srgbClr val="0F172A"/>
                </a:solidFill>
                <a:latin typeface="Plus Jakarta Sans" pitchFamily="34" charset="0"/>
                <a:ea typeface="Plus Jakarta Sans" pitchFamily="34" charset="-122"/>
                <a:cs typeface="Plus Jakarta Sans" pitchFamily="34" charset="-120"/>
              </a:rPr>
              <a:t>3</a:t>
            </a:r>
            <a:endParaRPr lang="en-US" sz="1800" dirty="0"/>
          </a:p>
        </p:txBody>
      </p:sp>
      <p:sp>
        <p:nvSpPr>
          <p:cNvPr id="23" name="Text 21"/>
          <p:cNvSpPr txBox="1"/>
          <p:nvPr/>
        </p:nvSpPr>
        <p:spPr>
          <a:xfrm>
            <a:off x="1078992" y="3218688"/>
            <a:ext cx="1691640" cy="365760"/>
          </a:xfrm>
          <a:prstGeom prst="rect">
            <a:avLst/>
          </a:prstGeom>
          <a:noFill/>
          <a:ln/>
        </p:spPr>
        <p:txBody>
          <a:bodyPr wrap="square" lIns="0" tIns="0" rIns="0" bIns="0" rtlCol="0" anchor="t"/>
          <a:lstStyle/>
          <a:p>
            <a:pPr indent="0" marL="0">
              <a:buNone/>
            </a:pPr>
            <a:r>
              <a:rPr lang="en-US" sz="950" b="1" spc="100" kern="0" dirty="0">
                <a:solidFill>
                  <a:srgbClr val="0F172A"/>
                </a:solidFill>
                <a:latin typeface="Plus Jakarta Sans" pitchFamily="34" charset="0"/>
                <a:ea typeface="Plus Jakarta Sans" pitchFamily="34" charset="-122"/>
                <a:cs typeface="Plus Jakarta Sans" pitchFamily="34" charset="-120"/>
              </a:rPr>
              <a:t>MODELS</a:t>
            </a:r>
            <a:endParaRPr lang="en-US" sz="950" dirty="0"/>
          </a:p>
        </p:txBody>
      </p:sp>
      <p:sp>
        <p:nvSpPr>
          <p:cNvPr id="24" name="Text 22"/>
          <p:cNvSpPr txBox="1"/>
          <p:nvPr/>
        </p:nvSpPr>
        <p:spPr>
          <a:xfrm>
            <a:off x="1078992" y="3575304"/>
            <a:ext cx="1691640" cy="274320"/>
          </a:xfrm>
          <a:prstGeom prst="rect">
            <a:avLst/>
          </a:prstGeom>
          <a:noFill/>
          <a:ln/>
        </p:spPr>
        <p:txBody>
          <a:bodyPr wrap="square" lIns="0" tIns="0" rIns="0" bIns="0" rtlCol="0" anchor="t"/>
          <a:lstStyle/>
          <a:p>
            <a:pPr indent="0" marL="0">
              <a:buNone/>
            </a:pPr>
            <a:r>
              <a:rPr lang="en-US" sz="900" i="1" dirty="0">
                <a:solidFill>
                  <a:srgbClr val="0369A1"/>
                </a:solidFill>
                <a:latin typeface="Plus Jakarta Sans" pitchFamily="34" charset="0"/>
                <a:ea typeface="Plus Jakarta Sans" pitchFamily="34" charset="-122"/>
                <a:cs typeface="Plus Jakarta Sans" pitchFamily="34" charset="-120"/>
              </a:rPr>
              <a:t>Chosen per task</a:t>
            </a:r>
            <a:endParaRPr lang="en-US" sz="900" dirty="0"/>
          </a:p>
        </p:txBody>
      </p:sp>
      <p:sp>
        <p:nvSpPr>
          <p:cNvPr id="25" name="Text 23"/>
          <p:cNvSpPr/>
          <p:nvPr/>
        </p:nvSpPr>
        <p:spPr>
          <a:xfrm>
            <a:off x="2852928" y="3200400"/>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Frontier models</a:t>
            </a:r>
            <a:endParaRPr lang="en-US" sz="1000" dirty="0"/>
          </a:p>
        </p:txBody>
      </p:sp>
      <p:sp>
        <p:nvSpPr>
          <p:cNvPr id="26" name="Text 24"/>
          <p:cNvSpPr/>
          <p:nvPr/>
        </p:nvSpPr>
        <p:spPr>
          <a:xfrm>
            <a:off x="4595774" y="3200400"/>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Open-source models</a:t>
            </a:r>
            <a:endParaRPr lang="en-US" sz="1000" dirty="0"/>
          </a:p>
        </p:txBody>
      </p:sp>
      <p:sp>
        <p:nvSpPr>
          <p:cNvPr id="27" name="Text 25"/>
          <p:cNvSpPr/>
          <p:nvPr/>
        </p:nvSpPr>
        <p:spPr>
          <a:xfrm>
            <a:off x="6338621" y="3200400"/>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Specialized models</a:t>
            </a:r>
            <a:endParaRPr lang="en-US" sz="1000" dirty="0"/>
          </a:p>
        </p:txBody>
      </p:sp>
      <p:sp>
        <p:nvSpPr>
          <p:cNvPr id="28" name="Text 26"/>
          <p:cNvSpPr/>
          <p:nvPr/>
        </p:nvSpPr>
        <p:spPr>
          <a:xfrm>
            <a:off x="8081467" y="3200400"/>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Self-hosted &amp; sovereign models</a:t>
            </a:r>
            <a:endParaRPr lang="en-US" sz="1000" dirty="0"/>
          </a:p>
        </p:txBody>
      </p:sp>
      <p:sp>
        <p:nvSpPr>
          <p:cNvPr id="29" name="Text 27"/>
          <p:cNvSpPr/>
          <p:nvPr/>
        </p:nvSpPr>
        <p:spPr>
          <a:xfrm>
            <a:off x="9824314" y="3200400"/>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Packaged SaaS models</a:t>
            </a:r>
            <a:endParaRPr lang="en-US" sz="1000" dirty="0"/>
          </a:p>
        </p:txBody>
      </p:sp>
      <p:sp>
        <p:nvSpPr>
          <p:cNvPr id="30" name="Shape 28"/>
          <p:cNvSpPr/>
          <p:nvPr/>
        </p:nvSpPr>
        <p:spPr>
          <a:xfrm>
            <a:off x="548640" y="3986784"/>
            <a:ext cx="11091672" cy="804672"/>
          </a:xfrm>
          <a:prstGeom prst="roundRect">
            <a:avLst>
              <a:gd name="adj" fmla="val 9091"/>
            </a:avLst>
          </a:prstGeom>
          <a:solidFill>
            <a:srgbClr val="E0F2FE"/>
          </a:solidFill>
          <a:ln w="9525">
            <a:solidFill>
              <a:srgbClr val="E0F2FE"/>
            </a:solidFill>
            <a:prstDash val="solid"/>
          </a:ln>
        </p:spPr>
      </p:sp>
      <p:sp>
        <p:nvSpPr>
          <p:cNvPr id="31" name="Text 29"/>
          <p:cNvSpPr txBox="1"/>
          <p:nvPr/>
        </p:nvSpPr>
        <p:spPr>
          <a:xfrm>
            <a:off x="731520" y="4078224"/>
            <a:ext cx="320040" cy="365760"/>
          </a:xfrm>
          <a:prstGeom prst="rect">
            <a:avLst/>
          </a:prstGeom>
          <a:noFill/>
          <a:ln/>
        </p:spPr>
        <p:txBody>
          <a:bodyPr wrap="square" lIns="0" tIns="0" rIns="0" bIns="0" rtlCol="0" anchor="t"/>
          <a:lstStyle/>
          <a:p>
            <a:pPr indent="0" marL="0">
              <a:buNone/>
            </a:pPr>
            <a:r>
              <a:rPr lang="en-US" sz="1800" b="1" dirty="0">
                <a:solidFill>
                  <a:srgbClr val="0F172A"/>
                </a:solidFill>
                <a:latin typeface="Plus Jakarta Sans" pitchFamily="34" charset="0"/>
                <a:ea typeface="Plus Jakarta Sans" pitchFamily="34" charset="-122"/>
                <a:cs typeface="Plus Jakarta Sans" pitchFamily="34" charset="-120"/>
              </a:rPr>
              <a:t>4</a:t>
            </a:r>
            <a:endParaRPr lang="en-US" sz="1800" dirty="0"/>
          </a:p>
        </p:txBody>
      </p:sp>
      <p:sp>
        <p:nvSpPr>
          <p:cNvPr id="32" name="Text 30"/>
          <p:cNvSpPr txBox="1"/>
          <p:nvPr/>
        </p:nvSpPr>
        <p:spPr>
          <a:xfrm>
            <a:off x="1078992" y="4105656"/>
            <a:ext cx="1691640" cy="365760"/>
          </a:xfrm>
          <a:prstGeom prst="rect">
            <a:avLst/>
          </a:prstGeom>
          <a:noFill/>
          <a:ln/>
        </p:spPr>
        <p:txBody>
          <a:bodyPr wrap="square" lIns="0" tIns="0" rIns="0" bIns="0" rtlCol="0" anchor="t"/>
          <a:lstStyle/>
          <a:p>
            <a:pPr indent="0" marL="0">
              <a:buNone/>
            </a:pPr>
            <a:r>
              <a:rPr lang="en-US" sz="950" b="1" spc="100" kern="0" dirty="0">
                <a:solidFill>
                  <a:srgbClr val="0F172A"/>
                </a:solidFill>
                <a:latin typeface="Plus Jakarta Sans" pitchFamily="34" charset="0"/>
                <a:ea typeface="Plus Jakarta Sans" pitchFamily="34" charset="-122"/>
                <a:cs typeface="Plus Jakarta Sans" pitchFamily="34" charset="-120"/>
              </a:rPr>
              <a:t>CAPABILITIES &amp; DATA</a:t>
            </a:r>
            <a:endParaRPr lang="en-US" sz="950" dirty="0"/>
          </a:p>
        </p:txBody>
      </p:sp>
      <p:sp>
        <p:nvSpPr>
          <p:cNvPr id="33" name="Text 31"/>
          <p:cNvSpPr txBox="1"/>
          <p:nvPr/>
        </p:nvSpPr>
        <p:spPr>
          <a:xfrm>
            <a:off x="1078992" y="4462272"/>
            <a:ext cx="1691640" cy="274320"/>
          </a:xfrm>
          <a:prstGeom prst="rect">
            <a:avLst/>
          </a:prstGeom>
          <a:noFill/>
          <a:ln/>
        </p:spPr>
        <p:txBody>
          <a:bodyPr wrap="square" lIns="0" tIns="0" rIns="0" bIns="0" rtlCol="0" anchor="t"/>
          <a:lstStyle/>
          <a:p>
            <a:pPr indent="0" marL="0">
              <a:buNone/>
            </a:pPr>
            <a:r>
              <a:rPr lang="en-US" sz="900" i="1" dirty="0">
                <a:solidFill>
                  <a:srgbClr val="0369A1"/>
                </a:solidFill>
                <a:latin typeface="Plus Jakarta Sans" pitchFamily="34" charset="0"/>
                <a:ea typeface="Plus Jakarta Sans" pitchFamily="34" charset="-122"/>
                <a:cs typeface="Plus Jakarta Sans" pitchFamily="34" charset="-120"/>
              </a:rPr>
              <a:t>Exposed once, reused</a:t>
            </a:r>
            <a:endParaRPr lang="en-US" sz="900" dirty="0"/>
          </a:p>
        </p:txBody>
      </p:sp>
      <p:sp>
        <p:nvSpPr>
          <p:cNvPr id="34" name="Text 32"/>
          <p:cNvSpPr/>
          <p:nvPr/>
        </p:nvSpPr>
        <p:spPr>
          <a:xfrm>
            <a:off x="2852928" y="4087368"/>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Business APIs as governed tools</a:t>
            </a:r>
            <a:endParaRPr lang="en-US" sz="1000" dirty="0"/>
          </a:p>
        </p:txBody>
      </p:sp>
      <p:sp>
        <p:nvSpPr>
          <p:cNvPr id="35" name="Text 33"/>
          <p:cNvSpPr/>
          <p:nvPr/>
        </p:nvSpPr>
        <p:spPr>
          <a:xfrm>
            <a:off x="4595774" y="4087368"/>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MCP tools over systems of record</a:t>
            </a:r>
            <a:endParaRPr lang="en-US" sz="1000" dirty="0"/>
          </a:p>
        </p:txBody>
      </p:sp>
      <p:sp>
        <p:nvSpPr>
          <p:cNvPr id="36" name="Text 34"/>
          <p:cNvSpPr/>
          <p:nvPr/>
        </p:nvSpPr>
        <p:spPr>
          <a:xfrm>
            <a:off x="6338621" y="4087368"/>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Connectors, IDP &amp; RPA</a:t>
            </a:r>
            <a:endParaRPr lang="en-US" sz="1000" dirty="0"/>
          </a:p>
        </p:txBody>
      </p:sp>
      <p:sp>
        <p:nvSpPr>
          <p:cNvPr id="37" name="Text 35"/>
          <p:cNvSpPr/>
          <p:nvPr/>
        </p:nvSpPr>
        <p:spPr>
          <a:xfrm>
            <a:off x="8081467" y="4087368"/>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Trusted data: MDM, quality &amp; lineage</a:t>
            </a:r>
            <a:endParaRPr lang="en-US" sz="1000" dirty="0"/>
          </a:p>
        </p:txBody>
      </p:sp>
      <p:sp>
        <p:nvSpPr>
          <p:cNvPr id="38" name="Text 36"/>
          <p:cNvSpPr/>
          <p:nvPr/>
        </p:nvSpPr>
        <p:spPr>
          <a:xfrm>
            <a:off x="9824314" y="4087368"/>
            <a:ext cx="1651406" cy="603504"/>
          </a:xfrm>
          <a:prstGeom prst="roundRect">
            <a:avLst>
              <a:gd name="adj" fmla="val 9091"/>
            </a:avLst>
          </a:prstGeom>
          <a:solidFill>
            <a:srgbClr val="FFFFFF"/>
          </a:solidFill>
          <a:ln w="9525">
            <a:solidFill>
              <a:srgbClr val="E0F2FE"/>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ERP, CRM &amp; core systems</a:t>
            </a:r>
            <a:endParaRPr lang="en-US" sz="1000" dirty="0"/>
          </a:p>
        </p:txBody>
      </p:sp>
      <p:sp>
        <p:nvSpPr>
          <p:cNvPr id="39" name="Shape 37"/>
          <p:cNvSpPr/>
          <p:nvPr/>
        </p:nvSpPr>
        <p:spPr>
          <a:xfrm>
            <a:off x="548640" y="4873752"/>
            <a:ext cx="11091672" cy="804672"/>
          </a:xfrm>
          <a:prstGeom prst="roundRect">
            <a:avLst>
              <a:gd name="adj" fmla="val 9091"/>
            </a:avLst>
          </a:prstGeom>
          <a:solidFill>
            <a:srgbClr val="F1F5F9"/>
          </a:solidFill>
          <a:ln w="9525">
            <a:solidFill>
              <a:srgbClr val="E2E8F0"/>
            </a:solidFill>
            <a:prstDash val="solid"/>
          </a:ln>
        </p:spPr>
      </p:sp>
      <p:sp>
        <p:nvSpPr>
          <p:cNvPr id="40" name="Text 38"/>
          <p:cNvSpPr txBox="1"/>
          <p:nvPr/>
        </p:nvSpPr>
        <p:spPr>
          <a:xfrm>
            <a:off x="731520" y="4965192"/>
            <a:ext cx="320040" cy="365760"/>
          </a:xfrm>
          <a:prstGeom prst="rect">
            <a:avLst/>
          </a:prstGeom>
          <a:noFill/>
          <a:ln/>
        </p:spPr>
        <p:txBody>
          <a:bodyPr wrap="square" lIns="0" tIns="0" rIns="0" bIns="0" rtlCol="0" anchor="t"/>
          <a:lstStyle/>
          <a:p>
            <a:pPr indent="0" marL="0">
              <a:buNone/>
            </a:pPr>
            <a:r>
              <a:rPr lang="en-US" sz="1800" b="1" dirty="0">
                <a:solidFill>
                  <a:srgbClr val="0F172A"/>
                </a:solidFill>
                <a:latin typeface="Plus Jakarta Sans" pitchFamily="34" charset="0"/>
                <a:ea typeface="Plus Jakarta Sans" pitchFamily="34" charset="-122"/>
                <a:cs typeface="Plus Jakarta Sans" pitchFamily="34" charset="-120"/>
              </a:rPr>
              <a:t>5</a:t>
            </a:r>
            <a:endParaRPr lang="en-US" sz="1800" dirty="0"/>
          </a:p>
        </p:txBody>
      </p:sp>
      <p:sp>
        <p:nvSpPr>
          <p:cNvPr id="41" name="Text 39"/>
          <p:cNvSpPr txBox="1"/>
          <p:nvPr/>
        </p:nvSpPr>
        <p:spPr>
          <a:xfrm>
            <a:off x="1078992" y="4992624"/>
            <a:ext cx="1691640" cy="365760"/>
          </a:xfrm>
          <a:prstGeom prst="rect">
            <a:avLst/>
          </a:prstGeom>
          <a:noFill/>
          <a:ln/>
        </p:spPr>
        <p:txBody>
          <a:bodyPr wrap="square" lIns="0" tIns="0" rIns="0" bIns="0" rtlCol="0" anchor="t"/>
          <a:lstStyle/>
          <a:p>
            <a:pPr indent="0" marL="0">
              <a:buNone/>
            </a:pPr>
            <a:r>
              <a:rPr lang="en-US" sz="950" b="1" spc="100" kern="0" dirty="0">
                <a:solidFill>
                  <a:srgbClr val="0F172A"/>
                </a:solidFill>
                <a:latin typeface="Plus Jakarta Sans" pitchFamily="34" charset="0"/>
                <a:ea typeface="Plus Jakarta Sans" pitchFamily="34" charset="-122"/>
                <a:cs typeface="Plus Jakarta Sans" pitchFamily="34" charset="-120"/>
              </a:rPr>
              <a:t>INFRASTRUCTURE &amp; RESILIENCE</a:t>
            </a:r>
            <a:endParaRPr lang="en-US" sz="950" dirty="0"/>
          </a:p>
        </p:txBody>
      </p:sp>
      <p:sp>
        <p:nvSpPr>
          <p:cNvPr id="42" name="Text 40"/>
          <p:cNvSpPr/>
          <p:nvPr/>
        </p:nvSpPr>
        <p:spPr>
          <a:xfrm>
            <a:off x="2852928" y="4974336"/>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Multi-cloud &amp; edge</a:t>
            </a:r>
            <a:endParaRPr lang="en-US" sz="1000" dirty="0"/>
          </a:p>
        </p:txBody>
      </p:sp>
      <p:sp>
        <p:nvSpPr>
          <p:cNvPr id="43" name="Text 41"/>
          <p:cNvSpPr/>
          <p:nvPr/>
        </p:nvSpPr>
        <p:spPr>
          <a:xfrm>
            <a:off x="4595774" y="4974336"/>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Managed or sovereign runtimes</a:t>
            </a:r>
            <a:endParaRPr lang="en-US" sz="1000" dirty="0"/>
          </a:p>
        </p:txBody>
      </p:sp>
      <p:sp>
        <p:nvSpPr>
          <p:cNvPr id="44" name="Text 42"/>
          <p:cNvSpPr/>
          <p:nvPr/>
        </p:nvSpPr>
        <p:spPr>
          <a:xfrm>
            <a:off x="6338621" y="4974336"/>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Post-quantum-ready transport</a:t>
            </a:r>
            <a:endParaRPr lang="en-US" sz="1000" dirty="0"/>
          </a:p>
        </p:txBody>
      </p:sp>
      <p:sp>
        <p:nvSpPr>
          <p:cNvPr id="45" name="Text 43"/>
          <p:cNvSpPr/>
          <p:nvPr/>
        </p:nvSpPr>
        <p:spPr>
          <a:xfrm>
            <a:off x="8081467" y="4974336"/>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OpenTelemetry &amp; audit logs</a:t>
            </a:r>
            <a:endParaRPr lang="en-US" sz="1000" dirty="0"/>
          </a:p>
        </p:txBody>
      </p:sp>
      <p:sp>
        <p:nvSpPr>
          <p:cNvPr id="46" name="Text 44"/>
          <p:cNvSpPr/>
          <p:nvPr/>
        </p:nvSpPr>
        <p:spPr>
          <a:xfrm>
            <a:off x="9824314" y="4974336"/>
            <a:ext cx="1651406" cy="603504"/>
          </a:xfrm>
          <a:prstGeom prst="roundRect">
            <a:avLst>
              <a:gd name="adj" fmla="val 9091"/>
            </a:avLst>
          </a:prstGeom>
          <a:solidFill>
            <a:srgbClr val="FFFFFF"/>
          </a:solidFill>
          <a:ln w="9525">
            <a:solidFill>
              <a:srgbClr val="E2E8F0"/>
            </a:solidFill>
          </a:ln>
        </p:spPr>
        <p:txBody>
          <a:bodyPr wrap="square" lIns="38100" tIns="38100" rIns="38100" bIns="38100" rtlCol="0" anchor="ctr"/>
          <a:lstStyle/>
          <a:p>
            <a:pPr algn="ctr" indent="0" marL="0">
              <a:buNone/>
            </a:pPr>
            <a:r>
              <a:rPr lang="en-US" sz="1000" dirty="0">
                <a:solidFill>
                  <a:srgbClr val="334155"/>
                </a:solidFill>
                <a:latin typeface="Plus Jakarta Sans" pitchFamily="34" charset="0"/>
                <a:ea typeface="Plus Jakarta Sans" pitchFamily="34" charset="-122"/>
                <a:cs typeface="Plus Jakarta Sans" pitchFamily="34" charset="-120"/>
              </a:rPr>
              <a:t>Failover &amp; model fallback</a:t>
            </a:r>
            <a:endParaRPr lang="en-US" sz="1000" dirty="0"/>
          </a:p>
        </p:txBody>
      </p:sp>
      <p:sp>
        <p:nvSpPr>
          <p:cNvPr id="47" name="Shape 45"/>
          <p:cNvSpPr/>
          <p:nvPr/>
        </p:nvSpPr>
        <p:spPr>
          <a:xfrm>
            <a:off x="548640" y="5760720"/>
            <a:ext cx="11091672" cy="402336"/>
          </a:xfrm>
          <a:prstGeom prst="roundRect">
            <a:avLst>
              <a:gd name="adj" fmla="val 18182"/>
            </a:avLst>
          </a:prstGeom>
          <a:solidFill>
            <a:srgbClr val="F0FDF4"/>
          </a:solidFill>
          <a:ln w="9525">
            <a:solidFill>
              <a:srgbClr val="BBF7D0"/>
            </a:solidFill>
            <a:prstDash val="solid"/>
          </a:ln>
        </p:spPr>
      </p:sp>
      <p:sp>
        <p:nvSpPr>
          <p:cNvPr id="48" name="Text 46"/>
          <p:cNvSpPr txBox="1"/>
          <p:nvPr/>
        </p:nvSpPr>
        <p:spPr>
          <a:xfrm>
            <a:off x="731520" y="5760720"/>
            <a:ext cx="2057400" cy="402336"/>
          </a:xfrm>
          <a:prstGeom prst="rect">
            <a:avLst/>
          </a:prstGeom>
          <a:noFill/>
          <a:ln/>
        </p:spPr>
        <p:txBody>
          <a:bodyPr wrap="square" lIns="0" tIns="0" rIns="0" bIns="0" rtlCol="0" anchor="ctr"/>
          <a:lstStyle/>
          <a:p>
            <a:pPr indent="0" marL="0">
              <a:buNone/>
            </a:pPr>
            <a:r>
              <a:rPr lang="en-US" sz="950" b="1" spc="100" kern="0" dirty="0">
                <a:solidFill>
                  <a:srgbClr val="15803D"/>
                </a:solidFill>
                <a:latin typeface="Plus Jakarta Sans" pitchFamily="34" charset="0"/>
                <a:ea typeface="Plus Jakarta Sans" pitchFamily="34" charset="-122"/>
                <a:cs typeface="Plus Jakarta Sans" pitchFamily="34" charset="-120"/>
              </a:rPr>
              <a:t>ACROSS EVERY LAYER</a:t>
            </a:r>
            <a:endParaRPr lang="en-US" sz="950" dirty="0"/>
          </a:p>
        </p:txBody>
      </p:sp>
      <p:sp>
        <p:nvSpPr>
          <p:cNvPr id="49" name="Text 47"/>
          <p:cNvSpPr txBox="1"/>
          <p:nvPr/>
        </p:nvSpPr>
        <p:spPr>
          <a:xfrm>
            <a:off x="2852928" y="5760720"/>
            <a:ext cx="8641080" cy="402336"/>
          </a:xfrm>
          <a:prstGeom prst="rect">
            <a:avLst/>
          </a:prstGeom>
          <a:noFill/>
          <a:ln/>
        </p:spPr>
        <p:txBody>
          <a:bodyPr wrap="square" lIns="0" tIns="0" rIns="0" bIns="0" rtlCol="0" anchor="ctr"/>
          <a:lstStyle/>
          <a:p>
            <a:pPr indent="0" marL="0">
              <a:buNone/>
            </a:pPr>
            <a:r>
              <a:rPr lang="en-US" sz="1050" dirty="0">
                <a:solidFill>
                  <a:srgbClr val="334155"/>
                </a:solidFill>
                <a:latin typeface="Plus Jakarta Sans" pitchFamily="34" charset="0"/>
                <a:ea typeface="Plus Jakarta Sans" pitchFamily="34" charset="-122"/>
                <a:cs typeface="Plus Jakarta Sans" pitchFamily="34" charset="-120"/>
              </a:rPr>
              <a:t>Zero-trust security  •  Policy as code  •  Cost per outcome  •  Evaluation before promotion  •  Oversight people can exercise</a:t>
            </a:r>
            <a:endParaRPr lang="en-US" sz="1050" dirty="0"/>
          </a:p>
        </p:txBody>
      </p:sp>
      <p:sp>
        <p:nvSpPr>
          <p:cNvPr id="50" name="Text 48"/>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1, 11, 20. Vendor-neutral by design; the next slide shows it realized with MuleSoft Agent Fabric and Informatica.</a:t>
            </a:r>
            <a:endParaRPr lang="en-US" sz="850" dirty="0"/>
          </a:p>
        </p:txBody>
      </p:sp>
      <p:sp>
        <p:nvSpPr>
          <p:cNvPr id="51" name="Text 49"/>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21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The target reference architecture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21: The target reference architecture</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