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75" r:id="rId21"/>
  </p:sldIdLst>
  <p:notesMasterIdLst>
    <p:notesMasterId r:id="rId68"/>
  </p:notesMasterIdLst>
  <p:sldSz cx="12192000" cy="6858000"/>
  <p:notesSz cx="6858000" cy="12192000"/>
  <p:embeddedFontLst>
    <p:embeddedFont>
      <p:font typeface="Plus Jakarta Sans"/>
      <p:regular r:id="rId73"/>
      <p:bold r:id="rId74"/>
      <p:italic r:id="rId7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1" Type="http://schemas.openxmlformats.org/officeDocument/2006/relationships/slideMaster" Target="slideMasters/slideMaster1.xml"/><Relationship Id="rId21" Type="http://schemas.openxmlformats.org/officeDocument/2006/relationships/slide" Target="slides/slide20.xml"/><Relationship Id="rId68" Type="http://schemas.openxmlformats.org/officeDocument/2006/relationships/notesMaster" Target="notesMasters/notesMaster1.xml"/><Relationship Id="rId69" Type="http://schemas.openxmlformats.org/officeDocument/2006/relationships/presProps" Target="presProps.xml"/><Relationship Id="rId70" Type="http://schemas.openxmlformats.org/officeDocument/2006/relationships/viewProps" Target="viewProps.xml"/><Relationship Id="rId71" Type="http://schemas.openxmlformats.org/officeDocument/2006/relationships/theme" Target="theme/theme1.xml"/><Relationship Id="rId72" Type="http://schemas.openxmlformats.org/officeDocument/2006/relationships/tableStyles" Target="tableStyles.xml"/><Relationship Id="rId73" Type="http://schemas.openxmlformats.org/officeDocument/2006/relationships/font" Target="fonts/e1a8fda2-a427-4cdb-9ef2-8a6782d58009.fntdata"/><Relationship Id="rId74" Type="http://schemas.openxmlformats.org/officeDocument/2006/relationships/font" Target="fonts/9542d0bb-6ad7-45dd-89ef-a406bd0490d1.fntdata"/><Relationship Id="rId75" Type="http://schemas.openxmlformats.org/officeDocument/2006/relationships/font" Target="fonts/f16f000a-8ac0-4436-b98c-e748fe425de0.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 Id="rId3" Type="http://schemas.openxmlformats.org/officeDocument/2006/relationships/hyperlink" Target="https://creativecommons.org/licenses/by-nc-nd/4.0/" TargetMode="External"/><Relationship Id="rId4" Type="http://schemas.openxmlformats.org/officeDocument/2006/relationships/hyperlink" Target="https://johnfisher-ai.github.io/ai-control-plane-handbook/deck/" TargetMode="External"/><Relationship Id="rId5" Type="http://schemas.openxmlformats.org/officeDocument/2006/relationships/hyperlink" Target="https://johnfisher-ai.github.io/ai-control-plane-handbook/handbook/appendix-b.html" TargetMode="External"/><Relationship Id="rId6" Type="http://schemas.openxmlformats.org/officeDocument/2006/relationships/hyperlink" Target="https://johnfisher-ai.github.io/ai-control-plane-handbook/deck/notices.html#permission" TargetMode="External"/></Relationship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62000"/>
            <a:ext cx="5943600" cy="3343275"/>
          </a:xfrm>
        </p:spPr>
      </p:sp>
      <p:sp>
        <p:nvSpPr>
          <p:cNvPr id="3" name="Notes Placeholder 2"/>
          <p:cNvSpPr>
            <a:spLocks noGrp="1"/>
          </p:cNvSpPr>
          <p:nvPr>
            <p:ph type="body" idx="1"/>
          </p:nvPr>
        </p:nvSpPr>
        <p:spPr>
          <a:xfrm>
            <a:off x="457200" y="4419600"/>
            <a:ext cx="5943600" cy="6705600"/>
          </a:xfrm>
        </p:spPr>
        <p:txBody>
          <a:bodyPr/>
          <a:lstStyle/>
          <a:p>
            <a:pPr>
              <a:spcAft>
                <a:spcPts val="600"/>
              </a:spcAft>
            </a:pPr>
            <a:r>
              <a:rPr lang="en-US" dirty="0"/>
              <a:t>Key point: when an agent's action can reach physical equipment, the gateway is not the last line of defense. The control plane governs what agents may request, while independent safety layers decide what equipment may do.</a:t>
            </a:r>
          </a:p>
          <a:p>
            <a:pPr>
              <a:spcAft>
                <a:spcPts val="600"/>
              </a:spcAft>
            </a:pPr>
            <a:r>
              <a:rPr lang="en-US" dirty="0"/>
              <a:t>The layers, top to bottom: agents and the control plane sit in the enterprise zone or industrial DMZ. Next is the DMZ itself, with a read-only historian replica and a setpoint-request service as the only conduit into operations. Below it is the control system, which enforces engineering limits and where the controller approves each change. Then comes the independent safety layer (safety instrumented systems, emergency shutdown, interlocks), which acts on its own under process-safety discipline [66]. Physical safeguards such as relief valves sit at the bottom.</a:t>
            </a:r>
          </a:p>
          <a:p>
            <a:pPr>
              <a:spcAft>
                <a:spcPts val="600"/>
              </a:spcAft>
            </a:pPr>
            <a:r>
              <a:rPr lang="en-US" dirty="0"/>
              <a:t>Current guidance from US, Australian and allied cybersecurity agencies is explicit: people remain responsible for functional safety, AI should not actively control OT without a human in the loop, and AI systems need failsafes so they fail gracefully without disrupting critical operations [67]. Keep agents out of the control network and reach control systems only through defined conduits, following the ISA/IEC 62443 zone-and-conduit model and NIST's guide to OT security [68][69].</a:t>
            </a:r>
          </a:p>
          <a:p>
            <a:pPr>
              <a:spcAft>
                <a:spcPts val="600"/>
              </a:spcAft>
            </a:pPr>
            <a:r>
              <a:rPr lang="en-US" dirty="0"/>
              <a:t>The four design rules on the right become runtime enforcement through custom Omni Gateway policies: Approval-to-Execution Binding checks that what executes is exactly what was approved and that the approval has not expired, and the Cross-Session Aggregate-Risk Gate caps cumulative change across agents and sessions [78]. When data goes stale, fall back to the safe state that process-safety engineering defines, which is not always "stop."</a:t>
            </a:r>
          </a:p>
          <a:p>
            <a:pPr>
              <a:spcAft>
                <a:spcPts val="600"/>
              </a:spcAft>
            </a:pPr>
            <a:r>
              <a:rPr lang="en-US" dirty="0"/>
              <a:t>Regulation points the same way: under the EU AI Act, AI used as a safety component in the supply of water, gas, heating or electricity is high-risk, with human-oversight obligations from December 2027 [32]. Reference use case 3 shows the pattern at a natural gas pipeline operator.</a:t>
            </a:r>
          </a:p>
          <a:p>
            <a:pPr>
              <a:spcAft>
                <a:spcPts val="600"/>
              </a:spcAft>
            </a:pPr>
            <a:r>
              <a:rPr lang="en-US" dirty="0"/>
              <a:t>Credit: John Fisher, The AI Control Plane: Executive Briefing (2026), slide 20, licensed under CC BY-NC-ND 4.0: </a:t>
            </a:r>
            <a:r>
              <a:rPr lang="en-US" dirty="0">
                <a:hlinkClick r:id="rId3"/>
              </a:rPr>
              <a:t>https://creativecommons.org/licenses/by-nc-nd/4.0/</a:t>
            </a:r>
            <a:r>
              <a:rPr lang="en-US" dirty="0"/>
              <a:t>. The full deck, with its speaker notes and notices: </a:t>
            </a:r>
            <a:r>
              <a:rPr lang="en-US" dirty="0">
                <a:hlinkClick r:id="rId4"/>
              </a:rPr>
              <a:t>https://johnfisher-ai.github.io/ai-control-plane-handbook/deck/</a:t>
            </a:r>
            <a:r>
              <a:rPr lang="en-US" dirty="0"/>
              <a:t>. You may adapt this slide, with credit, under the additional permission in the deck’s notices: </a:t>
            </a:r>
            <a:r>
              <a:rPr lang="en-US" dirty="0">
                <a:hlinkClick r:id="rId6"/>
              </a:rPr>
              <a:t>https://johnfisher-ai.github.io/ai-control-plane-handbook/deck/notices.html#permission</a:t>
            </a:r>
            <a:r>
              <a:rPr lang="en-US" dirty="0"/>
              <a:t>.</a:t>
            </a:r>
          </a:p>
          <a:p>
            <a:pPr>
              <a:spcAft>
                <a:spcPts val="600"/>
              </a:spcAft>
            </a:pPr>
            <a:r>
              <a:rPr lang="en-US" dirty="0"/>
              <a:t>Bracketed numbers in these notes, and endnote numbers on the slide, refer to the endnotes in Appendix B of The AI Control Plane Handbook: </a:t>
            </a:r>
            <a:r>
              <a:rPr lang="en-US" dirty="0">
                <a:hlinkClick r:id="rId5"/>
              </a:rPr>
              <a:t>https://johnfisher-ai.github.io/ai-control-plane-handbook/handbook/appendix-b.html</a:t>
            </a:r>
            <a:r>
              <a:rPr lang="en-US" dirty="0"/>
              <a:t>.</a:t>
            </a:r>
          </a:p>
        </p:txBody>
      </p:sp>
      <p:sp>
        <p:nvSpPr>
          <p:cNvPr id="4" name="Slide Number Placeholder 3"/>
          <p:cNvSpPr>
            <a:spLocks noGrp="1"/>
          </p:cNvSpPr>
          <p:nvPr>
            <p:ph type="sldNum" sz="quarter" idx="10"/>
          </p:nvPr>
        </p:nvSpPr>
        <p:spPr>
          <a:xfrm>
            <a:off x="3886200" y="11430000"/>
            <a:ext cx="2514600" cy="457200"/>
          </a:xfrm>
        </p:spPr>
        <p:txBody>
          <a:bodyPr/>
          <a:lstStyle/>
          <a:p>
            <a:r>
              <a:rPr lang="en-US"/>
              <a:t>20</a:t>
            </a:r>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8FAFC"/>
        </a:solidFill>
      </p:bgPr>
    </p:bg>
    <p:spTree>
      <p:nvGrpSpPr>
        <p:cNvPr id="1" name=""/>
        <p:cNvGrpSpPr/>
        <p:nvPr/>
      </p:nvGrpSpPr>
      <p:grpSpPr>
        <a:xfrm>
          <a:off x="0" y="0"/>
          <a:ext cx="0" cy="0"/>
          <a:chOff x="0" y="0"/>
          <a:chExt cx="0" cy="0"/>
        </a:xfrm>
      </p:grpSpPr>
      <p:sp>
        <p:nvSpPr>
          <p:cNvPr id="2" name="Text 0"/>
          <p:cNvSpPr txBox="1"/>
          <p:nvPr/>
        </p:nvSpPr>
        <p:spPr>
          <a:xfrm>
            <a:off x="548640" y="384048"/>
            <a:ext cx="11064240" cy="256032"/>
          </a:xfrm>
          <a:prstGeom prst="rect">
            <a:avLst/>
          </a:prstGeom>
          <a:noFill/>
          <a:ln/>
        </p:spPr>
        <p:txBody>
          <a:bodyPr wrap="square" lIns="0" tIns="0" rIns="0" bIns="0" rtlCol="0" anchor="t"/>
          <a:lstStyle/>
          <a:p>
            <a:pPr indent="0" marL="0">
              <a:buNone/>
            </a:pPr>
            <a:r>
              <a:rPr lang="en-US" sz="1050" b="1" spc="150" kern="0" dirty="0">
                <a:solidFill>
                  <a:srgbClr val="0284C7"/>
                </a:solidFill>
                <a:latin typeface="Plus Jakarta Sans" pitchFamily="34" charset="0"/>
                <a:ea typeface="Plus Jakarta Sans" pitchFamily="34" charset="-122"/>
                <a:cs typeface="Plus Jakarta Sans" pitchFamily="34" charset="-120"/>
              </a:rPr>
              <a:t>TRUST  •  PHYSICAL OPERATIONS</a:t>
            </a:r>
            <a:endParaRPr lang="en-US" sz="1050" dirty="0"/>
          </a:p>
        </p:txBody>
      </p:sp>
      <p:sp>
        <p:nvSpPr>
          <p:cNvPr id="3" name="Text 1"/>
          <p:cNvSpPr txBox="1"/>
          <p:nvPr/>
        </p:nvSpPr>
        <p:spPr>
          <a:xfrm>
            <a:off x="548640" y="658368"/>
            <a:ext cx="11064240" cy="502920"/>
          </a:xfrm>
          <a:prstGeom prst="rect">
            <a:avLst/>
          </a:prstGeom>
          <a:noFill/>
          <a:ln/>
        </p:spPr>
        <p:txBody>
          <a:bodyPr wrap="square" lIns="0" tIns="0" rIns="0" bIns="0" rtlCol="0" anchor="t"/>
          <a:lstStyle/>
          <a:p>
            <a:pPr indent="0" marL="0">
              <a:buNone/>
            </a:pPr>
            <a:r>
              <a:rPr lang="en-US" sz="2600" b="1" dirty="0">
                <a:solidFill>
                  <a:srgbClr val="0F172A"/>
                </a:solidFill>
                <a:latin typeface="Plus Jakarta Sans" pitchFamily="34" charset="0"/>
                <a:ea typeface="Plus Jakarta Sans" pitchFamily="34" charset="-122"/>
                <a:cs typeface="Plus Jakarta Sans" pitchFamily="34" charset="-120"/>
              </a:rPr>
              <a:t>When agents can move equipment</a:t>
            </a:r>
            <a:endParaRPr lang="en-US" sz="2600" dirty="0"/>
          </a:p>
        </p:txBody>
      </p:sp>
      <p:sp>
        <p:nvSpPr>
          <p:cNvPr id="4" name="Text 2"/>
          <p:cNvSpPr txBox="1"/>
          <p:nvPr/>
        </p:nvSpPr>
        <p:spPr>
          <a:xfrm>
            <a:off x="548640" y="1216152"/>
            <a:ext cx="10881360" cy="502920"/>
          </a:xfrm>
          <a:prstGeom prst="rect">
            <a:avLst/>
          </a:prstGeom>
          <a:noFill/>
          <a:ln/>
        </p:spPr>
        <p:txBody>
          <a:bodyPr wrap="square" lIns="0" tIns="0" rIns="0" bIns="0" rtlCol="0" anchor="t"/>
          <a:lstStyle/>
          <a:p>
            <a:pPr indent="0" marL="0">
              <a:buNone/>
            </a:pPr>
            <a:r>
              <a:rPr lang="en-US" sz="1350" dirty="0">
                <a:solidFill>
                  <a:srgbClr val="475569"/>
                </a:solidFill>
                <a:latin typeface="Plus Jakarta Sans" pitchFamily="34" charset="0"/>
                <a:ea typeface="Plus Jakarta Sans" pitchFamily="34" charset="-122"/>
                <a:cs typeface="Plus Jakarta Sans" pitchFamily="34" charset="-120"/>
              </a:rPr>
              <a:t>In energy, utilities and industrial operations, the control plane governs what agents may request. Independent safety layers decide what equipment may do.</a:t>
            </a:r>
            <a:endParaRPr lang="en-US" sz="1350" dirty="0"/>
          </a:p>
        </p:txBody>
      </p:sp>
      <p:sp>
        <p:nvSpPr>
          <p:cNvPr id="5" name="Shape 3"/>
          <p:cNvSpPr/>
          <p:nvPr/>
        </p:nvSpPr>
        <p:spPr>
          <a:xfrm>
            <a:off x="1097280" y="1874520"/>
            <a:ext cx="5852160" cy="758952"/>
          </a:xfrm>
          <a:prstGeom prst="roundRect">
            <a:avLst>
              <a:gd name="adj" fmla="val 9639"/>
            </a:avLst>
          </a:prstGeom>
          <a:solidFill>
            <a:srgbClr val="0F172A"/>
          </a:solidFill>
          <a:ln w="9525">
            <a:solidFill>
              <a:srgbClr val="0F172A"/>
            </a:solidFill>
            <a:prstDash val="solid"/>
          </a:ln>
        </p:spPr>
      </p:sp>
      <p:sp>
        <p:nvSpPr>
          <p:cNvPr id="6" name="Text 4"/>
          <p:cNvSpPr txBox="1"/>
          <p:nvPr/>
        </p:nvSpPr>
        <p:spPr>
          <a:xfrm>
            <a:off x="1325880" y="1965960"/>
            <a:ext cx="5440680" cy="237744"/>
          </a:xfrm>
          <a:prstGeom prst="rect">
            <a:avLst/>
          </a:prstGeom>
          <a:noFill/>
          <a:ln/>
        </p:spPr>
        <p:txBody>
          <a:bodyPr wrap="square" lIns="0" tIns="0" rIns="0" bIns="0" rtlCol="0" anchor="t"/>
          <a:lstStyle/>
          <a:p>
            <a:pPr indent="0" marL="0">
              <a:buNone/>
            </a:pPr>
            <a:r>
              <a:rPr lang="en-US" sz="950" b="1" spc="120" kern="0" dirty="0">
                <a:solidFill>
                  <a:srgbClr val="38BDF8"/>
                </a:solidFill>
                <a:latin typeface="Plus Jakarta Sans" pitchFamily="34" charset="0"/>
                <a:ea typeface="Plus Jakarta Sans" pitchFamily="34" charset="-122"/>
                <a:cs typeface="Plus Jakarta Sans" pitchFamily="34" charset="-120"/>
              </a:rPr>
              <a:t>AGENTS &amp; CONTROL PLANE</a:t>
            </a:r>
            <a:endParaRPr lang="en-US" sz="950" dirty="0"/>
          </a:p>
        </p:txBody>
      </p:sp>
      <p:sp>
        <p:nvSpPr>
          <p:cNvPr id="7" name="Text 5"/>
          <p:cNvSpPr txBox="1"/>
          <p:nvPr/>
        </p:nvSpPr>
        <p:spPr>
          <a:xfrm>
            <a:off x="1325880" y="2203704"/>
            <a:ext cx="5440680" cy="411480"/>
          </a:xfrm>
          <a:prstGeom prst="rect">
            <a:avLst/>
          </a:prstGeom>
          <a:noFill/>
          <a:ln/>
        </p:spPr>
        <p:txBody>
          <a:bodyPr wrap="square" lIns="0" tIns="0" rIns="0" bIns="0" rtlCol="0" anchor="t"/>
          <a:lstStyle/>
          <a:p>
            <a:pPr indent="0" marL="0">
              <a:buNone/>
            </a:pPr>
            <a:r>
              <a:rPr lang="en-US" sz="1050" dirty="0">
                <a:solidFill>
                  <a:srgbClr val="E2E8F0"/>
                </a:solidFill>
                <a:latin typeface="Plus Jakarta Sans" pitchFamily="34" charset="0"/>
                <a:ea typeface="Plus Jakarta Sans" pitchFamily="34" charset="-122"/>
                <a:cs typeface="Plus Jakarta Sans" pitchFamily="34" charset="-120"/>
              </a:rPr>
              <a:t>Enterprise zone or industrial DMZ: agents propose and Agent Fabric enforces identity, policy, bound approvals and cumulative limits</a:t>
            </a:r>
            <a:endParaRPr lang="en-US" sz="1050" dirty="0"/>
          </a:p>
        </p:txBody>
      </p:sp>
      <p:sp>
        <p:nvSpPr>
          <p:cNvPr id="8" name="Shape 6"/>
          <p:cNvSpPr/>
          <p:nvPr/>
        </p:nvSpPr>
        <p:spPr>
          <a:xfrm>
            <a:off x="1097280" y="2724912"/>
            <a:ext cx="5852160" cy="758952"/>
          </a:xfrm>
          <a:prstGeom prst="roundRect">
            <a:avLst>
              <a:gd name="adj" fmla="val 9639"/>
            </a:avLst>
          </a:prstGeom>
          <a:solidFill>
            <a:srgbClr val="E0F2FE"/>
          </a:solidFill>
          <a:ln w="9525">
            <a:solidFill>
              <a:srgbClr val="E0F2FE"/>
            </a:solidFill>
            <a:prstDash val="solid"/>
          </a:ln>
        </p:spPr>
      </p:sp>
      <p:sp>
        <p:nvSpPr>
          <p:cNvPr id="9" name="Text 7"/>
          <p:cNvSpPr txBox="1"/>
          <p:nvPr/>
        </p:nvSpPr>
        <p:spPr>
          <a:xfrm>
            <a:off x="1325880" y="2816352"/>
            <a:ext cx="5440680" cy="237744"/>
          </a:xfrm>
          <a:prstGeom prst="rect">
            <a:avLst/>
          </a:prstGeom>
          <a:noFill/>
          <a:ln/>
        </p:spPr>
        <p:txBody>
          <a:bodyPr wrap="square" lIns="0" tIns="0" rIns="0" bIns="0" rtlCol="0" anchor="t"/>
          <a:lstStyle/>
          <a:p>
            <a:pPr indent="0" marL="0">
              <a:buNone/>
            </a:pPr>
            <a:r>
              <a:rPr lang="en-US" sz="950" b="1" spc="120" kern="0" dirty="0">
                <a:solidFill>
                  <a:srgbClr val="075985"/>
                </a:solidFill>
                <a:latin typeface="Plus Jakarta Sans" pitchFamily="34" charset="0"/>
                <a:ea typeface="Plus Jakarta Sans" pitchFamily="34" charset="-122"/>
                <a:cs typeface="Plus Jakarta Sans" pitchFamily="34" charset="-120"/>
              </a:rPr>
              <a:t>INDUSTRIAL DMZ</a:t>
            </a:r>
            <a:endParaRPr lang="en-US" sz="950" dirty="0"/>
          </a:p>
        </p:txBody>
      </p:sp>
      <p:sp>
        <p:nvSpPr>
          <p:cNvPr id="10" name="Text 8"/>
          <p:cNvSpPr txBox="1"/>
          <p:nvPr/>
        </p:nvSpPr>
        <p:spPr>
          <a:xfrm>
            <a:off x="1325880" y="3054096"/>
            <a:ext cx="5440680" cy="411480"/>
          </a:xfrm>
          <a:prstGeom prst="rect">
            <a:avLst/>
          </a:prstGeom>
          <a:noFill/>
          <a:ln/>
        </p:spPr>
        <p:txBody>
          <a:bodyPr wrap="square" lIns="0" tIns="0" rIns="0" bIns="0" rtlCol="0" anchor="t"/>
          <a:lstStyle/>
          <a:p>
            <a:pPr indent="0" marL="0">
              <a:buNone/>
            </a:pPr>
            <a:r>
              <a:rPr lang="en-US" sz="1050" dirty="0">
                <a:solidFill>
                  <a:srgbClr val="334155"/>
                </a:solidFill>
                <a:latin typeface="Plus Jakarta Sans" pitchFamily="34" charset="0"/>
                <a:ea typeface="Plus Jakarta Sans" pitchFamily="34" charset="-122"/>
                <a:cs typeface="Plus Jakarta Sans" pitchFamily="34" charset="-120"/>
              </a:rPr>
              <a:t>Historian replica (read-only) and a setpoint-request service: the only conduit into operations</a:t>
            </a:r>
            <a:endParaRPr lang="en-US" sz="1050" dirty="0"/>
          </a:p>
        </p:txBody>
      </p:sp>
      <p:sp>
        <p:nvSpPr>
          <p:cNvPr id="11" name="Shape 9"/>
          <p:cNvSpPr/>
          <p:nvPr/>
        </p:nvSpPr>
        <p:spPr>
          <a:xfrm>
            <a:off x="1097280" y="3575304"/>
            <a:ext cx="5852160" cy="758952"/>
          </a:xfrm>
          <a:prstGeom prst="roundRect">
            <a:avLst>
              <a:gd name="adj" fmla="val 9639"/>
            </a:avLst>
          </a:prstGeom>
          <a:solidFill>
            <a:srgbClr val="F0F9FF"/>
          </a:solidFill>
          <a:ln w="9525">
            <a:solidFill>
              <a:srgbClr val="E0F2FE"/>
            </a:solidFill>
            <a:prstDash val="solid"/>
          </a:ln>
        </p:spPr>
      </p:sp>
      <p:sp>
        <p:nvSpPr>
          <p:cNvPr id="12" name="Text 10"/>
          <p:cNvSpPr txBox="1"/>
          <p:nvPr/>
        </p:nvSpPr>
        <p:spPr>
          <a:xfrm>
            <a:off x="1325880" y="3666744"/>
            <a:ext cx="5440680" cy="237744"/>
          </a:xfrm>
          <a:prstGeom prst="rect">
            <a:avLst/>
          </a:prstGeom>
          <a:noFill/>
          <a:ln/>
        </p:spPr>
        <p:txBody>
          <a:bodyPr wrap="square" lIns="0" tIns="0" rIns="0" bIns="0" rtlCol="0" anchor="t"/>
          <a:lstStyle/>
          <a:p>
            <a:pPr indent="0" marL="0">
              <a:buNone/>
            </a:pPr>
            <a:r>
              <a:rPr lang="en-US" sz="950" b="1" spc="120" kern="0" dirty="0">
                <a:solidFill>
                  <a:srgbClr val="075985"/>
                </a:solidFill>
                <a:latin typeface="Plus Jakarta Sans" pitchFamily="34" charset="0"/>
                <a:ea typeface="Plus Jakarta Sans" pitchFamily="34" charset="-122"/>
                <a:cs typeface="Plus Jakarta Sans" pitchFamily="34" charset="-120"/>
              </a:rPr>
              <a:t>CONTROL SYSTEM</a:t>
            </a:r>
            <a:endParaRPr lang="en-US" sz="950" dirty="0"/>
          </a:p>
        </p:txBody>
      </p:sp>
      <p:sp>
        <p:nvSpPr>
          <p:cNvPr id="13" name="Text 11"/>
          <p:cNvSpPr txBox="1"/>
          <p:nvPr/>
        </p:nvSpPr>
        <p:spPr>
          <a:xfrm>
            <a:off x="1325880" y="3904488"/>
            <a:ext cx="5440680" cy="411480"/>
          </a:xfrm>
          <a:prstGeom prst="rect">
            <a:avLst/>
          </a:prstGeom>
          <a:noFill/>
          <a:ln/>
        </p:spPr>
        <p:txBody>
          <a:bodyPr wrap="square" lIns="0" tIns="0" rIns="0" bIns="0" rtlCol="0" anchor="t"/>
          <a:lstStyle/>
          <a:p>
            <a:pPr indent="0" marL="0">
              <a:buNone/>
            </a:pPr>
            <a:r>
              <a:rPr lang="en-US" sz="1050" dirty="0">
                <a:solidFill>
                  <a:srgbClr val="334155"/>
                </a:solidFill>
                <a:latin typeface="Plus Jakarta Sans" pitchFamily="34" charset="0"/>
                <a:ea typeface="Plus Jakarta Sans" pitchFamily="34" charset="-122"/>
                <a:cs typeface="Plus Jakarta Sans" pitchFamily="34" charset="-120"/>
              </a:rPr>
              <a:t>SCADA or DCS enforces engineering limits, and the controller approves each change at the console</a:t>
            </a:r>
            <a:endParaRPr lang="en-US" sz="1050" dirty="0"/>
          </a:p>
        </p:txBody>
      </p:sp>
      <p:sp>
        <p:nvSpPr>
          <p:cNvPr id="14" name="Shape 12"/>
          <p:cNvSpPr/>
          <p:nvPr/>
        </p:nvSpPr>
        <p:spPr>
          <a:xfrm>
            <a:off x="1097280" y="4425696"/>
            <a:ext cx="5852160" cy="758952"/>
          </a:xfrm>
          <a:prstGeom prst="roundRect">
            <a:avLst>
              <a:gd name="adj" fmla="val 9639"/>
            </a:avLst>
          </a:prstGeom>
          <a:solidFill>
            <a:srgbClr val="FFFBEB"/>
          </a:solidFill>
          <a:ln w="9525">
            <a:solidFill>
              <a:srgbClr val="FDE68A"/>
            </a:solidFill>
            <a:prstDash val="solid"/>
          </a:ln>
        </p:spPr>
      </p:sp>
      <p:sp>
        <p:nvSpPr>
          <p:cNvPr id="15" name="Text 13"/>
          <p:cNvSpPr txBox="1"/>
          <p:nvPr/>
        </p:nvSpPr>
        <p:spPr>
          <a:xfrm>
            <a:off x="1325880" y="4517136"/>
            <a:ext cx="5440680" cy="237744"/>
          </a:xfrm>
          <a:prstGeom prst="rect">
            <a:avLst/>
          </a:prstGeom>
          <a:noFill/>
          <a:ln/>
        </p:spPr>
        <p:txBody>
          <a:bodyPr wrap="square" lIns="0" tIns="0" rIns="0" bIns="0" rtlCol="0" anchor="t"/>
          <a:lstStyle/>
          <a:p>
            <a:pPr indent="0" marL="0">
              <a:buNone/>
            </a:pPr>
            <a:r>
              <a:rPr lang="en-US" sz="950" b="1" spc="120" kern="0" dirty="0">
                <a:solidFill>
                  <a:srgbClr val="B45309"/>
                </a:solidFill>
                <a:latin typeface="Plus Jakarta Sans" pitchFamily="34" charset="0"/>
                <a:ea typeface="Plus Jakarta Sans" pitchFamily="34" charset="-122"/>
                <a:cs typeface="Plus Jakarta Sans" pitchFamily="34" charset="-120"/>
              </a:rPr>
              <a:t>INDEPENDENT SAFETY LAYER</a:t>
            </a:r>
            <a:endParaRPr lang="en-US" sz="950" dirty="0"/>
          </a:p>
        </p:txBody>
      </p:sp>
      <p:sp>
        <p:nvSpPr>
          <p:cNvPr id="16" name="Text 14"/>
          <p:cNvSpPr txBox="1"/>
          <p:nvPr/>
        </p:nvSpPr>
        <p:spPr>
          <a:xfrm>
            <a:off x="1325880" y="4754880"/>
            <a:ext cx="5440680" cy="411480"/>
          </a:xfrm>
          <a:prstGeom prst="rect">
            <a:avLst/>
          </a:prstGeom>
          <a:noFill/>
          <a:ln/>
        </p:spPr>
        <p:txBody>
          <a:bodyPr wrap="square" lIns="0" tIns="0" rIns="0" bIns="0" rtlCol="0" anchor="t"/>
          <a:lstStyle/>
          <a:p>
            <a:pPr indent="0" marL="0">
              <a:buNone/>
            </a:pPr>
            <a:r>
              <a:rPr lang="en-US" sz="1050" dirty="0">
                <a:solidFill>
                  <a:srgbClr val="334155"/>
                </a:solidFill>
                <a:latin typeface="Plus Jakarta Sans" pitchFamily="34" charset="0"/>
                <a:ea typeface="Plus Jakarta Sans" pitchFamily="34" charset="-122"/>
                <a:cs typeface="Plus Jakarta Sans" pitchFamily="34" charset="-120"/>
              </a:rPr>
              <a:t>Safety instrumented systems, emergency shutdown and interlocks act on their own. No agent can reach them</a:t>
            </a:r>
            <a:endParaRPr lang="en-US" sz="1050" dirty="0"/>
          </a:p>
        </p:txBody>
      </p:sp>
      <p:sp>
        <p:nvSpPr>
          <p:cNvPr id="17" name="Shape 15"/>
          <p:cNvSpPr/>
          <p:nvPr/>
        </p:nvSpPr>
        <p:spPr>
          <a:xfrm>
            <a:off x="1097280" y="5276088"/>
            <a:ext cx="5852160" cy="758952"/>
          </a:xfrm>
          <a:prstGeom prst="roundRect">
            <a:avLst>
              <a:gd name="adj" fmla="val 9639"/>
            </a:avLst>
          </a:prstGeom>
          <a:solidFill>
            <a:srgbClr val="FEF2F2"/>
          </a:solidFill>
          <a:ln w="9525">
            <a:solidFill>
              <a:srgbClr val="FECACA"/>
            </a:solidFill>
            <a:prstDash val="solid"/>
          </a:ln>
        </p:spPr>
      </p:sp>
      <p:sp>
        <p:nvSpPr>
          <p:cNvPr id="18" name="Text 16"/>
          <p:cNvSpPr txBox="1"/>
          <p:nvPr/>
        </p:nvSpPr>
        <p:spPr>
          <a:xfrm>
            <a:off x="1325880" y="5367528"/>
            <a:ext cx="5440680" cy="237744"/>
          </a:xfrm>
          <a:prstGeom prst="rect">
            <a:avLst/>
          </a:prstGeom>
          <a:noFill/>
          <a:ln/>
        </p:spPr>
        <p:txBody>
          <a:bodyPr wrap="square" lIns="0" tIns="0" rIns="0" bIns="0" rtlCol="0" anchor="t"/>
          <a:lstStyle/>
          <a:p>
            <a:pPr indent="0" marL="0">
              <a:buNone/>
            </a:pPr>
            <a:r>
              <a:rPr lang="en-US" sz="950" b="1" spc="120" kern="0" dirty="0">
                <a:solidFill>
                  <a:srgbClr val="B91C1C"/>
                </a:solidFill>
                <a:latin typeface="Plus Jakarta Sans" pitchFamily="34" charset="0"/>
                <a:ea typeface="Plus Jakarta Sans" pitchFamily="34" charset="-122"/>
                <a:cs typeface="Plus Jakarta Sans" pitchFamily="34" charset="-120"/>
              </a:rPr>
              <a:t>PHYSICAL SAFEGUARDS</a:t>
            </a:r>
            <a:endParaRPr lang="en-US" sz="950" dirty="0"/>
          </a:p>
        </p:txBody>
      </p:sp>
      <p:sp>
        <p:nvSpPr>
          <p:cNvPr id="19" name="Text 17"/>
          <p:cNvSpPr txBox="1"/>
          <p:nvPr/>
        </p:nvSpPr>
        <p:spPr>
          <a:xfrm>
            <a:off x="1325880" y="5605272"/>
            <a:ext cx="5440680" cy="411480"/>
          </a:xfrm>
          <a:prstGeom prst="rect">
            <a:avLst/>
          </a:prstGeom>
          <a:noFill/>
          <a:ln/>
        </p:spPr>
        <p:txBody>
          <a:bodyPr wrap="square" lIns="0" tIns="0" rIns="0" bIns="0" rtlCol="0" anchor="t"/>
          <a:lstStyle/>
          <a:p>
            <a:pPr indent="0" marL="0">
              <a:buNone/>
            </a:pPr>
            <a:r>
              <a:rPr lang="en-US" sz="1050" dirty="0">
                <a:solidFill>
                  <a:srgbClr val="334155"/>
                </a:solidFill>
                <a:latin typeface="Plus Jakarta Sans" pitchFamily="34" charset="0"/>
                <a:ea typeface="Plus Jakarta Sans" pitchFamily="34" charset="-122"/>
                <a:cs typeface="Plus Jakarta Sans" pitchFamily="34" charset="-120"/>
              </a:rPr>
              <a:t>Relief valves and mechanical protection: the last line of defense</a:t>
            </a:r>
            <a:endParaRPr lang="en-US" sz="1050" dirty="0"/>
          </a:p>
        </p:txBody>
      </p:sp>
      <p:sp>
        <p:nvSpPr>
          <p:cNvPr id="20" name="Shape 18"/>
          <p:cNvSpPr/>
          <p:nvPr/>
        </p:nvSpPr>
        <p:spPr>
          <a:xfrm>
            <a:off x="777240" y="1965960"/>
            <a:ext cx="0" cy="2240280"/>
          </a:xfrm>
          <a:prstGeom prst="line">
            <a:avLst/>
          </a:prstGeom>
          <a:noFill/>
          <a:ln w="28575">
            <a:solidFill>
              <a:srgbClr val="0284C7"/>
            </a:solidFill>
            <a:prstDash val="solid"/>
            <a:tailEnd type="triangle"/>
          </a:ln>
        </p:spPr>
      </p:sp>
      <p:sp>
        <p:nvSpPr>
          <p:cNvPr id="21" name="Text 19"/>
          <p:cNvSpPr txBox="1"/>
          <p:nvPr/>
        </p:nvSpPr>
        <p:spPr>
          <a:xfrm>
            <a:off x="320040" y="1965960"/>
            <a:ext cx="384048" cy="2240280"/>
          </a:xfrm>
          <a:prstGeom prst="rect">
            <a:avLst/>
          </a:prstGeom>
          <a:noFill/>
          <a:ln/>
        </p:spPr>
        <p:txBody>
          <a:bodyPr wrap="square" lIns="0" tIns="0" rIns="0" bIns="0" rtlCol="0" anchor="ctr" vert="vert270"/>
          <a:lstStyle/>
          <a:p>
            <a:pPr algn="ctr" indent="0" marL="0">
              <a:buNone/>
            </a:pPr>
            <a:r>
              <a:rPr lang="en-US" sz="800" b="1" dirty="0">
                <a:solidFill>
                  <a:srgbClr val="0369A1"/>
                </a:solidFill>
                <a:latin typeface="Plus Jakarta Sans" pitchFamily="34" charset="0"/>
                <a:ea typeface="Plus Jakarta Sans" pitchFamily="34" charset="-122"/>
                <a:cs typeface="Plus Jakarta Sans" pitchFamily="34" charset="-120"/>
              </a:rPr>
              <a:t>Requests flow down only through governed conduits</a:t>
            </a:r>
            <a:endParaRPr lang="en-US" sz="800" dirty="0"/>
          </a:p>
        </p:txBody>
      </p:sp>
      <p:sp>
        <p:nvSpPr>
          <p:cNvPr id="22" name="Shape 20"/>
          <p:cNvSpPr/>
          <p:nvPr/>
        </p:nvSpPr>
        <p:spPr>
          <a:xfrm>
            <a:off x="566928" y="4480560"/>
            <a:ext cx="420624" cy="1481328"/>
          </a:xfrm>
          <a:prstGeom prst="roundRect">
            <a:avLst>
              <a:gd name="adj" fmla="val 17391"/>
            </a:avLst>
          </a:prstGeom>
          <a:solidFill>
            <a:srgbClr val="FFFBEB"/>
          </a:solidFill>
          <a:ln w="9525">
            <a:solidFill>
              <a:srgbClr val="FDE68A"/>
            </a:solidFill>
            <a:prstDash val="solid"/>
          </a:ln>
        </p:spPr>
      </p:sp>
      <p:sp>
        <p:nvSpPr>
          <p:cNvPr id="23" name="Text 21"/>
          <p:cNvSpPr txBox="1"/>
          <p:nvPr/>
        </p:nvSpPr>
        <p:spPr>
          <a:xfrm>
            <a:off x="566928" y="4480560"/>
            <a:ext cx="420624" cy="1481328"/>
          </a:xfrm>
          <a:prstGeom prst="rect">
            <a:avLst/>
          </a:prstGeom>
          <a:noFill/>
          <a:ln/>
        </p:spPr>
        <p:txBody>
          <a:bodyPr wrap="square" lIns="0" tIns="0" rIns="0" bIns="0" rtlCol="0" anchor="ctr" vert="vert270"/>
          <a:lstStyle/>
          <a:p>
            <a:pPr algn="ctr" indent="0" marL="0">
              <a:buNone/>
            </a:pPr>
            <a:r>
              <a:rPr lang="en-US" sz="800" b="1" dirty="0">
                <a:solidFill>
                  <a:srgbClr val="B45309"/>
                </a:solidFill>
                <a:latin typeface="Plus Jakarta Sans" pitchFamily="34" charset="0"/>
                <a:ea typeface="Plus Jakarta Sans" pitchFamily="34" charset="-122"/>
                <a:cs typeface="Plus Jakarta Sans" pitchFamily="34" charset="-120"/>
              </a:rPr>
              <a:t>No agent path</a:t>
            </a:r>
            <a:endParaRPr lang="en-US" sz="800" dirty="0"/>
          </a:p>
        </p:txBody>
      </p:sp>
      <p:sp>
        <p:nvSpPr>
          <p:cNvPr id="24" name="Shape 22"/>
          <p:cNvSpPr/>
          <p:nvPr/>
        </p:nvSpPr>
        <p:spPr>
          <a:xfrm>
            <a:off x="7178040" y="1874520"/>
            <a:ext cx="4462272" cy="4160520"/>
          </a:xfrm>
          <a:prstGeom prst="roundRect">
            <a:avLst>
              <a:gd name="adj" fmla="val 1758"/>
            </a:avLst>
          </a:prstGeom>
          <a:solidFill>
            <a:srgbClr val="0F172A"/>
          </a:solidFill>
          <a:ln w="9525">
            <a:solidFill>
              <a:srgbClr val="0F172A"/>
            </a:solidFill>
            <a:prstDash val="solid"/>
          </a:ln>
        </p:spPr>
      </p:sp>
      <p:sp>
        <p:nvSpPr>
          <p:cNvPr id="25" name="Text 23"/>
          <p:cNvSpPr txBox="1"/>
          <p:nvPr/>
        </p:nvSpPr>
        <p:spPr>
          <a:xfrm>
            <a:off x="7452360" y="2057400"/>
            <a:ext cx="3931920" cy="237744"/>
          </a:xfrm>
          <a:prstGeom prst="rect">
            <a:avLst/>
          </a:prstGeom>
          <a:noFill/>
          <a:ln/>
        </p:spPr>
        <p:txBody>
          <a:bodyPr wrap="square" lIns="0" tIns="0" rIns="0" bIns="0" rtlCol="0" anchor="t"/>
          <a:lstStyle/>
          <a:p>
            <a:pPr indent="0" marL="0">
              <a:buNone/>
            </a:pPr>
            <a:r>
              <a:rPr lang="en-US" sz="1050" b="1" spc="150" kern="0" dirty="0">
                <a:solidFill>
                  <a:srgbClr val="38BDF8"/>
                </a:solidFill>
                <a:latin typeface="Plus Jakarta Sans" pitchFamily="34" charset="0"/>
                <a:ea typeface="Plus Jakarta Sans" pitchFamily="34" charset="-122"/>
                <a:cs typeface="Plus Jakarta Sans" pitchFamily="34" charset="-120"/>
              </a:rPr>
              <a:t>DESIGN RULES</a:t>
            </a:r>
            <a:endParaRPr lang="en-US" sz="1050" dirty="0"/>
          </a:p>
        </p:txBody>
      </p:sp>
      <p:sp>
        <p:nvSpPr>
          <p:cNvPr id="26" name="Text 24"/>
          <p:cNvSpPr/>
          <p:nvPr/>
        </p:nvSpPr>
        <p:spPr>
          <a:xfrm>
            <a:off x="7452360" y="2441448"/>
            <a:ext cx="365760" cy="365760"/>
          </a:xfrm>
          <a:prstGeom prst="ellipse">
            <a:avLst/>
          </a:prstGeom>
          <a:solidFill>
            <a:srgbClr val="38BDF8"/>
          </a:solidFill>
          <a:ln w="6350">
            <a:solidFill>
              <a:srgbClr val="38BDF8"/>
            </a:solidFill>
          </a:ln>
        </p:spPr>
        <p:txBody>
          <a:bodyPr wrap="square" lIns="0" tIns="0" rIns="0" bIns="0" rtlCol="0" anchor="ctr"/>
          <a:lstStyle/>
          <a:p>
            <a:pPr algn="ctr" indent="0" marL="0">
              <a:buNone/>
            </a:pPr>
            <a:r>
              <a:rPr lang="en-US" sz="1200" b="1" dirty="0">
                <a:solidFill>
                  <a:srgbClr val="0F172A"/>
                </a:solidFill>
                <a:latin typeface="Plus Jakarta Sans" pitchFamily="34" charset="0"/>
                <a:ea typeface="Plus Jakarta Sans" pitchFamily="34" charset="-122"/>
                <a:cs typeface="Plus Jakarta Sans" pitchFamily="34" charset="-120"/>
              </a:rPr>
              <a:t>1</a:t>
            </a:r>
            <a:endParaRPr lang="en-US" sz="1200" dirty="0"/>
          </a:p>
        </p:txBody>
      </p:sp>
      <p:sp>
        <p:nvSpPr>
          <p:cNvPr id="27" name="Text 25"/>
          <p:cNvSpPr txBox="1"/>
          <p:nvPr/>
        </p:nvSpPr>
        <p:spPr>
          <a:xfrm>
            <a:off x="7955280" y="2423160"/>
            <a:ext cx="3520440" cy="274320"/>
          </a:xfrm>
          <a:prstGeom prst="rect">
            <a:avLst/>
          </a:prstGeom>
          <a:noFill/>
          <a:ln/>
        </p:spPr>
        <p:txBody>
          <a:bodyPr wrap="square" lIns="0" tIns="0" rIns="0" bIns="0" rtlCol="0" anchor="t"/>
          <a:lstStyle/>
          <a:p>
            <a:pPr indent="0" marL="0">
              <a:buNone/>
            </a:pPr>
            <a:r>
              <a:rPr lang="en-US" sz="1300" b="1" dirty="0">
                <a:solidFill>
                  <a:srgbClr val="FFFFFF"/>
                </a:solidFill>
                <a:latin typeface="Plus Jakarta Sans" pitchFamily="34" charset="0"/>
                <a:ea typeface="Plus Jakarta Sans" pitchFamily="34" charset="-122"/>
                <a:cs typeface="Plus Jakarta Sans" pitchFamily="34" charset="-120"/>
              </a:rPr>
              <a:t>Agents propose, people approve</a:t>
            </a:r>
            <a:endParaRPr lang="en-US" sz="1300" dirty="0"/>
          </a:p>
        </p:txBody>
      </p:sp>
      <p:sp>
        <p:nvSpPr>
          <p:cNvPr id="28" name="Text 26"/>
          <p:cNvSpPr txBox="1"/>
          <p:nvPr/>
        </p:nvSpPr>
        <p:spPr>
          <a:xfrm>
            <a:off x="7955280" y="2715768"/>
            <a:ext cx="3520440" cy="548640"/>
          </a:xfrm>
          <a:prstGeom prst="rect">
            <a:avLst/>
          </a:prstGeom>
          <a:noFill/>
          <a:ln/>
        </p:spPr>
        <p:txBody>
          <a:bodyPr wrap="square" lIns="0" tIns="0" rIns="0" bIns="0" rtlCol="0" anchor="t"/>
          <a:lstStyle/>
          <a:p>
            <a:pPr indent="0" marL="0">
              <a:buNone/>
            </a:pPr>
            <a:r>
              <a:rPr lang="en-US" sz="1050" dirty="0">
                <a:solidFill>
                  <a:srgbClr val="CBD5E1"/>
                </a:solidFill>
                <a:latin typeface="Plus Jakarta Sans" pitchFamily="34" charset="0"/>
                <a:ea typeface="Plus Jakarta Sans" pitchFamily="34" charset="-122"/>
                <a:cs typeface="Plus Jakarta Sans" pitchFamily="34" charset="-120"/>
              </a:rPr>
              <a:t>Each approval is bound to the exact change and valid for minutes, not hours.</a:t>
            </a:r>
            <a:endParaRPr lang="en-US" sz="1050" dirty="0"/>
          </a:p>
        </p:txBody>
      </p:sp>
      <p:sp>
        <p:nvSpPr>
          <p:cNvPr id="29" name="Text 27"/>
          <p:cNvSpPr/>
          <p:nvPr/>
        </p:nvSpPr>
        <p:spPr>
          <a:xfrm>
            <a:off x="7452360" y="3337560"/>
            <a:ext cx="365760" cy="365760"/>
          </a:xfrm>
          <a:prstGeom prst="ellipse">
            <a:avLst/>
          </a:prstGeom>
          <a:solidFill>
            <a:srgbClr val="38BDF8"/>
          </a:solidFill>
          <a:ln w="6350">
            <a:solidFill>
              <a:srgbClr val="38BDF8"/>
            </a:solidFill>
          </a:ln>
        </p:spPr>
        <p:txBody>
          <a:bodyPr wrap="square" lIns="0" tIns="0" rIns="0" bIns="0" rtlCol="0" anchor="ctr"/>
          <a:lstStyle/>
          <a:p>
            <a:pPr algn="ctr" indent="0" marL="0">
              <a:buNone/>
            </a:pPr>
            <a:r>
              <a:rPr lang="en-US" sz="1200" b="1" dirty="0">
                <a:solidFill>
                  <a:srgbClr val="0F172A"/>
                </a:solidFill>
                <a:latin typeface="Plus Jakarta Sans" pitchFamily="34" charset="0"/>
                <a:ea typeface="Plus Jakarta Sans" pitchFamily="34" charset="-122"/>
                <a:cs typeface="Plus Jakarta Sans" pitchFamily="34" charset="-120"/>
              </a:rPr>
              <a:t>2</a:t>
            </a:r>
            <a:endParaRPr lang="en-US" sz="1200" dirty="0"/>
          </a:p>
        </p:txBody>
      </p:sp>
      <p:sp>
        <p:nvSpPr>
          <p:cNvPr id="30" name="Text 28"/>
          <p:cNvSpPr txBox="1"/>
          <p:nvPr/>
        </p:nvSpPr>
        <p:spPr>
          <a:xfrm>
            <a:off x="7955280" y="3319272"/>
            <a:ext cx="3520440" cy="274320"/>
          </a:xfrm>
          <a:prstGeom prst="rect">
            <a:avLst/>
          </a:prstGeom>
          <a:noFill/>
          <a:ln/>
        </p:spPr>
        <p:txBody>
          <a:bodyPr wrap="square" lIns="0" tIns="0" rIns="0" bIns="0" rtlCol="0" anchor="t"/>
          <a:lstStyle/>
          <a:p>
            <a:pPr indent="0" marL="0">
              <a:buNone/>
            </a:pPr>
            <a:r>
              <a:rPr lang="en-US" sz="1300" b="1" dirty="0">
                <a:solidFill>
                  <a:srgbClr val="FFFFFF"/>
                </a:solidFill>
                <a:latin typeface="Plus Jakarta Sans" pitchFamily="34" charset="0"/>
                <a:ea typeface="Plus Jakarta Sans" pitchFamily="34" charset="-122"/>
                <a:cs typeface="Plus Jakarta Sans" pitchFamily="34" charset="-120"/>
              </a:rPr>
              <a:t>Keep safety independent</a:t>
            </a:r>
            <a:endParaRPr lang="en-US" sz="1300" dirty="0"/>
          </a:p>
        </p:txBody>
      </p:sp>
      <p:sp>
        <p:nvSpPr>
          <p:cNvPr id="31" name="Text 29"/>
          <p:cNvSpPr txBox="1"/>
          <p:nvPr/>
        </p:nvSpPr>
        <p:spPr>
          <a:xfrm>
            <a:off x="7955280" y="3611880"/>
            <a:ext cx="3520440" cy="548640"/>
          </a:xfrm>
          <a:prstGeom prst="rect">
            <a:avLst/>
          </a:prstGeom>
          <a:noFill/>
          <a:ln/>
        </p:spPr>
        <p:txBody>
          <a:bodyPr wrap="square" lIns="0" tIns="0" rIns="0" bIns="0" rtlCol="0" anchor="t"/>
          <a:lstStyle/>
          <a:p>
            <a:pPr indent="0" marL="0">
              <a:buNone/>
            </a:pPr>
            <a:r>
              <a:rPr lang="en-US" sz="1050" dirty="0">
                <a:solidFill>
                  <a:srgbClr val="CBD5E1"/>
                </a:solidFill>
                <a:latin typeface="Plus Jakarta Sans" pitchFamily="34" charset="0"/>
                <a:ea typeface="Plus Jakarta Sans" pitchFamily="34" charset="-122"/>
                <a:cs typeface="Plus Jakarta Sans" pitchFamily="34" charset="-120"/>
              </a:rPr>
              <a:t>No agent tool reads or writes safety logic or bypasses an interlock.</a:t>
            </a:r>
            <a:endParaRPr lang="en-US" sz="1050" dirty="0"/>
          </a:p>
        </p:txBody>
      </p:sp>
      <p:sp>
        <p:nvSpPr>
          <p:cNvPr id="32" name="Text 30"/>
          <p:cNvSpPr/>
          <p:nvPr/>
        </p:nvSpPr>
        <p:spPr>
          <a:xfrm>
            <a:off x="7452360" y="4233672"/>
            <a:ext cx="365760" cy="365760"/>
          </a:xfrm>
          <a:prstGeom prst="ellipse">
            <a:avLst/>
          </a:prstGeom>
          <a:solidFill>
            <a:srgbClr val="38BDF8"/>
          </a:solidFill>
          <a:ln w="6350">
            <a:solidFill>
              <a:srgbClr val="38BDF8"/>
            </a:solidFill>
          </a:ln>
        </p:spPr>
        <p:txBody>
          <a:bodyPr wrap="square" lIns="0" tIns="0" rIns="0" bIns="0" rtlCol="0" anchor="ctr"/>
          <a:lstStyle/>
          <a:p>
            <a:pPr algn="ctr" indent="0" marL="0">
              <a:buNone/>
            </a:pPr>
            <a:r>
              <a:rPr lang="en-US" sz="1200" b="1" dirty="0">
                <a:solidFill>
                  <a:srgbClr val="0F172A"/>
                </a:solidFill>
                <a:latin typeface="Plus Jakarta Sans" pitchFamily="34" charset="0"/>
                <a:ea typeface="Plus Jakarta Sans" pitchFamily="34" charset="-122"/>
                <a:cs typeface="Plus Jakarta Sans" pitchFamily="34" charset="-120"/>
              </a:rPr>
              <a:t>3</a:t>
            </a:r>
            <a:endParaRPr lang="en-US" sz="1200" dirty="0"/>
          </a:p>
        </p:txBody>
      </p:sp>
      <p:sp>
        <p:nvSpPr>
          <p:cNvPr id="33" name="Text 31"/>
          <p:cNvSpPr txBox="1"/>
          <p:nvPr/>
        </p:nvSpPr>
        <p:spPr>
          <a:xfrm>
            <a:off x="7955280" y="4215384"/>
            <a:ext cx="3520440" cy="274320"/>
          </a:xfrm>
          <a:prstGeom prst="rect">
            <a:avLst/>
          </a:prstGeom>
          <a:noFill/>
          <a:ln/>
        </p:spPr>
        <p:txBody>
          <a:bodyPr wrap="square" lIns="0" tIns="0" rIns="0" bIns="0" rtlCol="0" anchor="t"/>
          <a:lstStyle/>
          <a:p>
            <a:pPr indent="0" marL="0">
              <a:buNone/>
            </a:pPr>
            <a:r>
              <a:rPr lang="en-US" sz="1300" b="1" dirty="0">
                <a:solidFill>
                  <a:srgbClr val="FFFFFF"/>
                </a:solidFill>
                <a:latin typeface="Plus Jakarta Sans" pitchFamily="34" charset="0"/>
                <a:ea typeface="Plus Jakarta Sans" pitchFamily="34" charset="-122"/>
                <a:cs typeface="Plus Jakarta Sans" pitchFamily="34" charset="-120"/>
              </a:rPr>
              <a:t>Limit the total across steps</a:t>
            </a:r>
            <a:endParaRPr lang="en-US" sz="1300" dirty="0"/>
          </a:p>
        </p:txBody>
      </p:sp>
      <p:sp>
        <p:nvSpPr>
          <p:cNvPr id="34" name="Text 32"/>
          <p:cNvSpPr txBox="1"/>
          <p:nvPr/>
        </p:nvSpPr>
        <p:spPr>
          <a:xfrm>
            <a:off x="7955280" y="4507992"/>
            <a:ext cx="3520440" cy="548640"/>
          </a:xfrm>
          <a:prstGeom prst="rect">
            <a:avLst/>
          </a:prstGeom>
          <a:noFill/>
          <a:ln/>
        </p:spPr>
        <p:txBody>
          <a:bodyPr wrap="square" lIns="0" tIns="0" rIns="0" bIns="0" rtlCol="0" anchor="t"/>
          <a:lstStyle/>
          <a:p>
            <a:pPr indent="0" marL="0">
              <a:buNone/>
            </a:pPr>
            <a:r>
              <a:rPr lang="en-US" sz="1050" dirty="0">
                <a:solidFill>
                  <a:srgbClr val="CBD5E1"/>
                </a:solidFill>
                <a:latin typeface="Plus Jakarta Sans" pitchFamily="34" charset="0"/>
                <a:ea typeface="Plus Jakarta Sans" pitchFamily="34" charset="-122"/>
                <a:cs typeface="Plus Jakarta Sans" pitchFamily="34" charset="-120"/>
              </a:rPr>
              <a:t>Caps on cumulative change apply across agents and sessions.</a:t>
            </a:r>
            <a:endParaRPr lang="en-US" sz="1050" dirty="0"/>
          </a:p>
        </p:txBody>
      </p:sp>
      <p:sp>
        <p:nvSpPr>
          <p:cNvPr id="35" name="Text 33"/>
          <p:cNvSpPr/>
          <p:nvPr/>
        </p:nvSpPr>
        <p:spPr>
          <a:xfrm>
            <a:off x="7452360" y="5129784"/>
            <a:ext cx="365760" cy="365760"/>
          </a:xfrm>
          <a:prstGeom prst="ellipse">
            <a:avLst/>
          </a:prstGeom>
          <a:solidFill>
            <a:srgbClr val="38BDF8"/>
          </a:solidFill>
          <a:ln w="6350">
            <a:solidFill>
              <a:srgbClr val="38BDF8"/>
            </a:solidFill>
          </a:ln>
        </p:spPr>
        <p:txBody>
          <a:bodyPr wrap="square" lIns="0" tIns="0" rIns="0" bIns="0" rtlCol="0" anchor="ctr"/>
          <a:lstStyle/>
          <a:p>
            <a:pPr algn="ctr" indent="0" marL="0">
              <a:buNone/>
            </a:pPr>
            <a:r>
              <a:rPr lang="en-US" sz="1200" b="1" dirty="0">
                <a:solidFill>
                  <a:srgbClr val="0F172A"/>
                </a:solidFill>
                <a:latin typeface="Plus Jakarta Sans" pitchFamily="34" charset="0"/>
                <a:ea typeface="Plus Jakarta Sans" pitchFamily="34" charset="-122"/>
                <a:cs typeface="Plus Jakarta Sans" pitchFamily="34" charset="-120"/>
              </a:rPr>
              <a:t>4</a:t>
            </a:r>
            <a:endParaRPr lang="en-US" sz="1200" dirty="0"/>
          </a:p>
        </p:txBody>
      </p:sp>
      <p:sp>
        <p:nvSpPr>
          <p:cNvPr id="36" name="Text 34"/>
          <p:cNvSpPr txBox="1"/>
          <p:nvPr/>
        </p:nvSpPr>
        <p:spPr>
          <a:xfrm>
            <a:off x="7955280" y="5111496"/>
            <a:ext cx="3520440" cy="274320"/>
          </a:xfrm>
          <a:prstGeom prst="rect">
            <a:avLst/>
          </a:prstGeom>
          <a:noFill/>
          <a:ln/>
        </p:spPr>
        <p:txBody>
          <a:bodyPr wrap="square" lIns="0" tIns="0" rIns="0" bIns="0" rtlCol="0" anchor="t"/>
          <a:lstStyle/>
          <a:p>
            <a:pPr indent="0" marL="0">
              <a:buNone/>
            </a:pPr>
            <a:r>
              <a:rPr lang="en-US" sz="1300" b="1" dirty="0">
                <a:solidFill>
                  <a:srgbClr val="FFFFFF"/>
                </a:solidFill>
                <a:latin typeface="Plus Jakarta Sans" pitchFamily="34" charset="0"/>
                <a:ea typeface="Plus Jakarta Sans" pitchFamily="34" charset="-122"/>
                <a:cs typeface="Plus Jakarta Sans" pitchFamily="34" charset="-120"/>
              </a:rPr>
              <a:t>Fail to the engineered safe state</a:t>
            </a:r>
            <a:endParaRPr lang="en-US" sz="1300" dirty="0"/>
          </a:p>
        </p:txBody>
      </p:sp>
      <p:sp>
        <p:nvSpPr>
          <p:cNvPr id="37" name="Text 35"/>
          <p:cNvSpPr txBox="1"/>
          <p:nvPr/>
        </p:nvSpPr>
        <p:spPr>
          <a:xfrm>
            <a:off x="7955280" y="5404104"/>
            <a:ext cx="3520440" cy="548640"/>
          </a:xfrm>
          <a:prstGeom prst="rect">
            <a:avLst/>
          </a:prstGeom>
          <a:noFill/>
          <a:ln/>
        </p:spPr>
        <p:txBody>
          <a:bodyPr wrap="square" lIns="0" tIns="0" rIns="0" bIns="0" rtlCol="0" anchor="t"/>
          <a:lstStyle/>
          <a:p>
            <a:pPr indent="0" marL="0">
              <a:buNone/>
            </a:pPr>
            <a:r>
              <a:rPr lang="en-US" sz="1050" dirty="0">
                <a:solidFill>
                  <a:srgbClr val="CBD5E1"/>
                </a:solidFill>
                <a:latin typeface="Plus Jakarta Sans" pitchFamily="34" charset="0"/>
                <a:ea typeface="Plus Jakarta Sans" pitchFamily="34" charset="-122"/>
                <a:cs typeface="Plus Jakarta Sans" pitchFamily="34" charset="-120"/>
              </a:rPr>
              <a:t>Stale data or lost contact drops agents to advice-only. Process safety defines the safe state.</a:t>
            </a:r>
            <a:endParaRPr lang="en-US" sz="1050" dirty="0"/>
          </a:p>
        </p:txBody>
      </p:sp>
      <p:sp>
        <p:nvSpPr>
          <p:cNvPr id="38" name="Text 36"/>
          <p:cNvSpPr txBox="1"/>
          <p:nvPr/>
        </p:nvSpPr>
        <p:spPr>
          <a:xfrm>
            <a:off x="548640" y="6382512"/>
            <a:ext cx="10241280" cy="347472"/>
          </a:xfrm>
          <a:prstGeom prst="rect">
            <a:avLst/>
          </a:prstGeom>
          <a:noFill/>
          <a:ln/>
        </p:spPr>
        <p:txBody>
          <a:bodyPr wrap="square" lIns="0" tIns="0" rIns="0" bIns="0" rtlCol="0" anchor="t"/>
          <a:lstStyle/>
          <a:p>
            <a:pPr indent="0" marL="0">
              <a:buNone/>
            </a:pPr>
            <a:r>
              <a:rPr lang="en-US" sz="850" dirty="0">
                <a:solidFill>
                  <a:srgbClr val="64748B"/>
                </a:solidFill>
                <a:latin typeface="Plus Jakarta Sans" pitchFamily="34" charset="0"/>
                <a:ea typeface="Plus Jakarta Sans" pitchFamily="34" charset="-122"/>
                <a:cs typeface="Plus Jakarta Sans" pitchFamily="34" charset="-120"/>
              </a:rPr>
              <a:t>Sources: endnotes 32, 66–69. Reference use case 3 applies these rules to a gas pipeline operator.</a:t>
            </a:r>
            <a:endParaRPr lang="en-US" sz="850" dirty="0"/>
          </a:p>
        </p:txBody>
      </p:sp>
      <p:sp>
        <p:nvSpPr>
          <p:cNvPr id="39" name="Text 37"/>
          <p:cNvSpPr txBox="1"/>
          <p:nvPr/>
        </p:nvSpPr>
        <p:spPr>
          <a:xfrm>
            <a:off x="11183112" y="6419088"/>
            <a:ext cx="457200" cy="228600"/>
          </a:xfrm>
          <a:prstGeom prst="rect">
            <a:avLst/>
          </a:prstGeom>
          <a:noFill/>
          <a:ln/>
        </p:spPr>
        <p:txBody>
          <a:bodyPr wrap="square" lIns="0" tIns="0" rIns="0" bIns="0" rtlCol="0" anchor="t"/>
          <a:lstStyle/>
          <a:p>
            <a:pPr algn="r" indent="0" marL="0">
              <a:buNone/>
            </a:pPr>
            <a:r>
              <a:rPr lang="en-US" sz="900" dirty="0">
                <a:solidFill>
                  <a:srgbClr val="94A3B8"/>
                </a:solidFill>
                <a:latin typeface="Plus Jakarta Sans" pitchFamily="34" charset="0"/>
                <a:ea typeface="Plus Jakarta Sans" pitchFamily="34" charset="-122"/>
                <a:cs typeface="Plus Jakarta Sans" pitchFamily="34" charset="-120"/>
              </a:rPr>
              <a:t>20</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When agents can move equipment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AI Control Plane, slide 20: When agents can move equipment</dc:title>
  <dc:subject>One slide from The AI Control Plane: Executive Briefing, by John Fisher (2026), CC BY-NC-ND 4.0</dc:subject>
  <dc:creator>John Fisher</dc:creator>
  <cp:lastModifiedBy>John Fisher</cp:lastModifiedBy>
  <cp:revision>1</cp:revision>
  <dcterms:created xsi:type="dcterms:W3CDTF">2026-10-14T20:43:52Z</dcterms:created>
  <dcterms:modified xsi:type="dcterms:W3CDTF">2026-10-14T20:43:52Z</dcterms:modified>
</cp:coreProperties>
</file>