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74" r:id="rId20"/>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0" Type="http://schemas.openxmlformats.org/officeDocument/2006/relationships/slide" Target="slides/slide19.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Key point: trust must extend beyond access and model performance to output integrity and the decisions that follow [1]. The control plane should verify provenance, continuously validate outputs and detect behavioral anomalies across models and agents, so inaccurate, manipulated or out-of-policy results are caught before they influence a human decision or a customer interaction. This reduces automation bias, keeps human judgment central where it matters most, and prevents bad outputs from being scaled across the enterprise. AI-native banking products show where this is heading: governance built into the product itself, autonomy granted by permission, and customers able to review and override decisions [58]. Keeping humans central also means keeping oversight exercisable: reviewers need the time, information and authority to override or stop an agent, automation bias is a known failure mode, and drills should prove people can intervene [30][32].</a:t>
            </a:r>
          </a:p>
          <a:p>
            <a:pPr>
              <a:spcAft>
                <a:spcPts val="600"/>
              </a:spcAft>
            </a:pPr>
            <a:r>
              <a:rPr lang="en-US" dirty="0"/>
              <a:t>The TRiSM review [59] (Raza et al., AI Open 7, 2026; arXiv 2506.04133) adapts AI TRiSM to LLM-based multi-agent systems around explainability, ModelOps, security, privacy and lifecycle governance. It proposes a risk taxonomy from coordination failures to prompt-based adversarial manipulation, and introduces two metrics: the Component Synergy Score (inter-agent collaboration) and Tool Utilization Efficacy (whether tools are invoked correctly and efficiently).</a:t>
            </a:r>
          </a:p>
          <a:p>
            <a:pPr>
              <a:spcAft>
                <a:spcPts val="600"/>
              </a:spcAft>
            </a:pPr>
            <a:r>
              <a:rPr lang="en-US" dirty="0"/>
              <a:t>Agent Fabric: Agent Visualizer shows confidence scores, bottleneck detection and hallucination risks across the agent network [21]. The evaluation itself can run on any tool that generates test scenarios, scores outcomes against success criteria and surfaces failures before production. Record the results with the agent's registry entry, so a failing agent can be tied to a remediation action.</a:t>
            </a:r>
          </a:p>
          <a:p>
            <a:pPr>
              <a:spcAft>
                <a:spcPts val="600"/>
              </a:spcAft>
            </a:pPr>
            <a:r>
              <a:rPr lang="en-US" dirty="0"/>
              <a:t>Evaluation runs through the whole lifecycle: test before promotion, score sampled production traces continuously, keep a standing red-team suite whose results feed tier decisions, and evaluate the trajectory (which tools, in what order) as well as the final answer [60]. In a large public red-teaming competition run with NIST's Center for AI Standards and Innovation, more than 250,000 attack attempts from over 400 participants found at least one successful hijacking attack against all 13 frontier models tested [61]. Evaluation does not depend on any one vendor: AWS AgentCore Evaluations offers online evaluation of sampled live traces and on-demand tests in CI/CD [62], and Microsoft describes ASSERT, an open-source framework that turns behavior specifications into evaluations [63].</a:t>
            </a:r>
          </a:p>
          <a:p>
            <a:pPr>
              <a:spcAft>
                <a:spcPts val="600"/>
              </a:spcAft>
            </a:pPr>
            <a:r>
              <a:rPr lang="en-US" dirty="0"/>
              <a:t>After the kill switch comes human takeover: define who takes over the agent's open work, with what information (trace, pending actions and approvals, data touched), and how the process continues in a degraded mode. BCG advises clear protocols for human workers to take over should agents be taken offline [64]. Rehearse it: 66% of employees who use AI at work say they rely on its output without evaluating its accuracy, and 56% have made mistakes because of AI [65]. In KPMG's Q1 2026 pulse, 63% of organizations required human validation of agent outputs, up from 22% a year earlier [8].</a:t>
            </a:r>
          </a:p>
          <a:p>
            <a:pPr>
              <a:spcAft>
                <a:spcPts val="600"/>
              </a:spcAft>
            </a:pPr>
            <a:r>
              <a:rPr lang="en-US" dirty="0"/>
              <a:t>Credit: John Fisher, The AI Control Plane: Executive Briefing (2026), slide 19,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19</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TRUST  •  OUTPUT INTEGRITY</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Govern output integrity and protect human judgment</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Trust has to extend past access control to the outputs agents produce and the decisions that follow.</a:t>
            </a:r>
            <a:endParaRPr lang="en-US" sz="1350" dirty="0"/>
          </a:p>
        </p:txBody>
      </p:sp>
      <p:sp>
        <p:nvSpPr>
          <p:cNvPr id="5" name="Shape 3"/>
          <p:cNvSpPr/>
          <p:nvPr/>
        </p:nvSpPr>
        <p:spPr>
          <a:xfrm>
            <a:off x="548640" y="1874520"/>
            <a:ext cx="5440680" cy="978408"/>
          </a:xfrm>
          <a:prstGeom prst="roundRect">
            <a:avLst>
              <a:gd name="adj" fmla="val 74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6" name="Text 4"/>
          <p:cNvSpPr/>
          <p:nvPr/>
        </p:nvSpPr>
        <p:spPr>
          <a:xfrm>
            <a:off x="777240" y="2148840"/>
            <a:ext cx="420624" cy="420624"/>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1</a:t>
            </a:r>
            <a:endParaRPr lang="en-US" sz="1300" dirty="0"/>
          </a:p>
        </p:txBody>
      </p:sp>
      <p:sp>
        <p:nvSpPr>
          <p:cNvPr id="7" name="Text 5"/>
          <p:cNvSpPr txBox="1"/>
          <p:nvPr/>
        </p:nvSpPr>
        <p:spPr>
          <a:xfrm>
            <a:off x="1417320" y="2002536"/>
            <a:ext cx="4389120" cy="292608"/>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Verify provenance</a:t>
            </a:r>
            <a:endParaRPr lang="en-US" sz="1350" dirty="0"/>
          </a:p>
        </p:txBody>
      </p:sp>
      <p:sp>
        <p:nvSpPr>
          <p:cNvPr id="8" name="Text 6"/>
          <p:cNvSpPr txBox="1"/>
          <p:nvPr/>
        </p:nvSpPr>
        <p:spPr>
          <a:xfrm>
            <a:off x="1417320" y="2313432"/>
            <a:ext cx="4389120" cy="502920"/>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Know which data, model, prompt and tool produced each output.</a:t>
            </a:r>
            <a:endParaRPr lang="en-US" sz="1100" dirty="0"/>
          </a:p>
        </p:txBody>
      </p:sp>
      <p:sp>
        <p:nvSpPr>
          <p:cNvPr id="9" name="Shape 7"/>
          <p:cNvSpPr/>
          <p:nvPr/>
        </p:nvSpPr>
        <p:spPr>
          <a:xfrm>
            <a:off x="548640" y="2962656"/>
            <a:ext cx="5440680" cy="978408"/>
          </a:xfrm>
          <a:prstGeom prst="roundRect">
            <a:avLst>
              <a:gd name="adj" fmla="val 74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0" name="Text 8"/>
          <p:cNvSpPr/>
          <p:nvPr/>
        </p:nvSpPr>
        <p:spPr>
          <a:xfrm>
            <a:off x="777240" y="3236976"/>
            <a:ext cx="420624" cy="420624"/>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2</a:t>
            </a:r>
            <a:endParaRPr lang="en-US" sz="1300" dirty="0"/>
          </a:p>
        </p:txBody>
      </p:sp>
      <p:sp>
        <p:nvSpPr>
          <p:cNvPr id="11" name="Text 9"/>
          <p:cNvSpPr txBox="1"/>
          <p:nvPr/>
        </p:nvSpPr>
        <p:spPr>
          <a:xfrm>
            <a:off x="1417320" y="3090672"/>
            <a:ext cx="4389120" cy="292608"/>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Validate continuously</a:t>
            </a:r>
            <a:endParaRPr lang="en-US" sz="1350" dirty="0"/>
          </a:p>
        </p:txBody>
      </p:sp>
      <p:sp>
        <p:nvSpPr>
          <p:cNvPr id="12" name="Text 10"/>
          <p:cNvSpPr txBox="1"/>
          <p:nvPr/>
        </p:nvSpPr>
        <p:spPr>
          <a:xfrm>
            <a:off x="1417320" y="3401568"/>
            <a:ext cx="4389120" cy="502920"/>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Score outputs against policy and quality thresholds at launch and throughout production.</a:t>
            </a:r>
            <a:endParaRPr lang="en-US" sz="1100" dirty="0"/>
          </a:p>
        </p:txBody>
      </p:sp>
      <p:sp>
        <p:nvSpPr>
          <p:cNvPr id="13" name="Shape 11"/>
          <p:cNvSpPr/>
          <p:nvPr/>
        </p:nvSpPr>
        <p:spPr>
          <a:xfrm>
            <a:off x="548640" y="4050792"/>
            <a:ext cx="5440680" cy="978408"/>
          </a:xfrm>
          <a:prstGeom prst="roundRect">
            <a:avLst>
              <a:gd name="adj" fmla="val 74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4" name="Text 12"/>
          <p:cNvSpPr/>
          <p:nvPr/>
        </p:nvSpPr>
        <p:spPr>
          <a:xfrm>
            <a:off x="777240" y="4325112"/>
            <a:ext cx="420624" cy="420624"/>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3</a:t>
            </a:r>
            <a:endParaRPr lang="en-US" sz="1300" dirty="0"/>
          </a:p>
        </p:txBody>
      </p:sp>
      <p:sp>
        <p:nvSpPr>
          <p:cNvPr id="15" name="Text 13"/>
          <p:cNvSpPr txBox="1"/>
          <p:nvPr/>
        </p:nvSpPr>
        <p:spPr>
          <a:xfrm>
            <a:off x="1417320" y="4178808"/>
            <a:ext cx="4389120" cy="292608"/>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Detect anomalies</a:t>
            </a:r>
            <a:endParaRPr lang="en-US" sz="1350" dirty="0"/>
          </a:p>
        </p:txBody>
      </p:sp>
      <p:sp>
        <p:nvSpPr>
          <p:cNvPr id="16" name="Text 14"/>
          <p:cNvSpPr txBox="1"/>
          <p:nvPr/>
        </p:nvSpPr>
        <p:spPr>
          <a:xfrm>
            <a:off x="1417320" y="4489704"/>
            <a:ext cx="4389120" cy="502920"/>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Watch for behavioral drift across models and agents, and isolate issues before they scale.</a:t>
            </a:r>
            <a:endParaRPr lang="en-US" sz="1100" dirty="0"/>
          </a:p>
        </p:txBody>
      </p:sp>
      <p:sp>
        <p:nvSpPr>
          <p:cNvPr id="17" name="Shape 15"/>
          <p:cNvSpPr/>
          <p:nvPr/>
        </p:nvSpPr>
        <p:spPr>
          <a:xfrm>
            <a:off x="548640" y="5138928"/>
            <a:ext cx="5440680" cy="978408"/>
          </a:xfrm>
          <a:prstGeom prst="roundRect">
            <a:avLst>
              <a:gd name="adj" fmla="val 74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8" name="Text 16"/>
          <p:cNvSpPr/>
          <p:nvPr/>
        </p:nvSpPr>
        <p:spPr>
          <a:xfrm>
            <a:off x="777240" y="5413248"/>
            <a:ext cx="420624" cy="420624"/>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300" b="1" dirty="0">
                <a:solidFill>
                  <a:srgbClr val="FFFFFF"/>
                </a:solidFill>
                <a:latin typeface="Plus Jakarta Sans" pitchFamily="34" charset="0"/>
                <a:ea typeface="Plus Jakarta Sans" pitchFamily="34" charset="-122"/>
                <a:cs typeface="Plus Jakarta Sans" pitchFamily="34" charset="-120"/>
              </a:rPr>
              <a:t>4</a:t>
            </a:r>
            <a:endParaRPr lang="en-US" sz="1300" dirty="0"/>
          </a:p>
        </p:txBody>
      </p:sp>
      <p:sp>
        <p:nvSpPr>
          <p:cNvPr id="19" name="Text 17"/>
          <p:cNvSpPr txBox="1"/>
          <p:nvPr/>
        </p:nvSpPr>
        <p:spPr>
          <a:xfrm>
            <a:off x="1417320" y="5266944"/>
            <a:ext cx="4389120" cy="292608"/>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Keep humans able to intervene</a:t>
            </a:r>
            <a:endParaRPr lang="en-US" sz="1350" dirty="0"/>
          </a:p>
        </p:txBody>
      </p:sp>
      <p:sp>
        <p:nvSpPr>
          <p:cNvPr id="20" name="Text 18"/>
          <p:cNvSpPr txBox="1"/>
          <p:nvPr/>
        </p:nvSpPr>
        <p:spPr>
          <a:xfrm>
            <a:off x="1417320" y="5577840"/>
            <a:ext cx="4389120" cy="502920"/>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Give reviewers the time, information and authority to override or stop, and prove it in drills.</a:t>
            </a:r>
            <a:endParaRPr lang="en-US" sz="1100" dirty="0"/>
          </a:p>
        </p:txBody>
      </p:sp>
      <p:sp>
        <p:nvSpPr>
          <p:cNvPr id="21" name="Shape 19"/>
          <p:cNvSpPr/>
          <p:nvPr/>
        </p:nvSpPr>
        <p:spPr>
          <a:xfrm>
            <a:off x="6199632" y="1874520"/>
            <a:ext cx="5440680" cy="1920240"/>
          </a:xfrm>
          <a:prstGeom prst="roundRect">
            <a:avLst>
              <a:gd name="adj" fmla="val 381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2" name="Text 20"/>
          <p:cNvSpPr txBox="1"/>
          <p:nvPr/>
        </p:nvSpPr>
        <p:spPr>
          <a:xfrm>
            <a:off x="6473952" y="2057400"/>
            <a:ext cx="4572000" cy="228600"/>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RESEARCH SIGNAL</a:t>
            </a:r>
            <a:endParaRPr lang="en-US" sz="1000" dirty="0"/>
          </a:p>
        </p:txBody>
      </p:sp>
      <p:sp>
        <p:nvSpPr>
          <p:cNvPr id="23" name="Text 21"/>
          <p:cNvSpPr txBox="1"/>
          <p:nvPr/>
        </p:nvSpPr>
        <p:spPr>
          <a:xfrm>
            <a:off x="6473952" y="2304288"/>
            <a:ext cx="4937760" cy="320040"/>
          </a:xfrm>
          <a:prstGeom prst="rect">
            <a:avLst/>
          </a:prstGeom>
          <a:noFill/>
          <a:ln/>
        </p:spPr>
        <p:txBody>
          <a:bodyPr wrap="square" lIns="0" tIns="0" rIns="0" bIns="0" rtlCol="0" anchor="t"/>
          <a:lstStyle/>
          <a:p>
            <a:pPr indent="0" marL="0">
              <a:buNone/>
            </a:pPr>
            <a:r>
              <a:rPr lang="en-US" sz="1450" b="1" dirty="0">
                <a:solidFill>
                  <a:srgbClr val="0F172A"/>
                </a:solidFill>
                <a:latin typeface="Plus Jakarta Sans" pitchFamily="34" charset="0"/>
                <a:ea typeface="Plus Jakarta Sans" pitchFamily="34" charset="-122"/>
                <a:cs typeface="Plus Jakarta Sans" pitchFamily="34" charset="-120"/>
              </a:rPr>
              <a:t>TRiSM for agentic AI</a:t>
            </a:r>
            <a:endParaRPr lang="en-US" sz="1450" dirty="0"/>
          </a:p>
        </p:txBody>
      </p:sp>
      <p:sp>
        <p:nvSpPr>
          <p:cNvPr id="24" name="Text 22"/>
          <p:cNvSpPr txBox="1"/>
          <p:nvPr/>
        </p:nvSpPr>
        <p:spPr>
          <a:xfrm>
            <a:off x="6473952" y="2670048"/>
            <a:ext cx="4937760" cy="1051560"/>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A review in AI Open (2026) extends AI trust, risk and security management to multi-agent systems across explainability, ModelOps, security, privacy and lifecycle governance, and proposes metrics for inter-agent collaboration and tool-use efficacy.</a:t>
            </a:r>
            <a:pPr indent="0" marL="0">
              <a:buNone/>
            </a:pPr>
            <a:r>
              <a:rPr lang="en-US" sz="1100" baseline="30000" dirty="0">
                <a:solidFill>
                  <a:srgbClr val="475569"/>
                </a:solidFill>
                <a:latin typeface="Plus Jakarta Sans" pitchFamily="34" charset="0"/>
                <a:ea typeface="Plus Jakarta Sans" pitchFamily="34" charset="-122"/>
                <a:cs typeface="Plus Jakarta Sans" pitchFamily="34" charset="-120"/>
              </a:rPr>
              <a:t>59</a:t>
            </a:r>
            <a:endParaRPr lang="en-US" sz="1100" dirty="0"/>
          </a:p>
        </p:txBody>
      </p:sp>
      <p:sp>
        <p:nvSpPr>
          <p:cNvPr id="25" name="Shape 23"/>
          <p:cNvSpPr/>
          <p:nvPr/>
        </p:nvSpPr>
        <p:spPr>
          <a:xfrm>
            <a:off x="6199632" y="3977640"/>
            <a:ext cx="5440680" cy="2194560"/>
          </a:xfrm>
          <a:prstGeom prst="roundRect">
            <a:avLst>
              <a:gd name="adj" fmla="val 3333"/>
            </a:avLst>
          </a:prstGeom>
          <a:solidFill>
            <a:srgbClr val="0F172A"/>
          </a:solidFill>
          <a:ln w="9525">
            <a:solidFill>
              <a:srgbClr val="0F172A"/>
            </a:solidFill>
            <a:prstDash val="solid"/>
          </a:ln>
        </p:spPr>
      </p:sp>
      <p:sp>
        <p:nvSpPr>
          <p:cNvPr id="26" name="Text 24"/>
          <p:cNvSpPr txBox="1"/>
          <p:nvPr/>
        </p:nvSpPr>
        <p:spPr>
          <a:xfrm>
            <a:off x="6473952" y="4160520"/>
            <a:ext cx="4937760" cy="228600"/>
          </a:xfrm>
          <a:prstGeom prst="rect">
            <a:avLst/>
          </a:prstGeom>
          <a:noFill/>
          <a:ln/>
        </p:spPr>
        <p:txBody>
          <a:bodyPr wrap="square" lIns="0" tIns="0" rIns="0" bIns="0" rtlCol="0" anchor="t"/>
          <a:lstStyle/>
          <a:p>
            <a:pPr indent="0" marL="0">
              <a:buNone/>
            </a:pPr>
            <a:r>
              <a:rPr lang="en-US" sz="1000" b="1" spc="150" kern="0" dirty="0">
                <a:solidFill>
                  <a:srgbClr val="38BDF8"/>
                </a:solidFill>
                <a:latin typeface="Plus Jakarta Sans" pitchFamily="34" charset="0"/>
                <a:ea typeface="Plus Jakarta Sans" pitchFamily="34" charset="-122"/>
                <a:cs typeface="Plus Jakarta Sans" pitchFamily="34" charset="-120"/>
              </a:rPr>
              <a:t>WITH MULESOFT AGENT FABRIC</a:t>
            </a:r>
            <a:endParaRPr lang="en-US" sz="1000" dirty="0"/>
          </a:p>
        </p:txBody>
      </p:sp>
      <p:sp>
        <p:nvSpPr>
          <p:cNvPr id="27" name="Text 25"/>
          <p:cNvSpPr txBox="1"/>
          <p:nvPr/>
        </p:nvSpPr>
        <p:spPr>
          <a:xfrm>
            <a:off x="6473952" y="4462272"/>
            <a:ext cx="4983480" cy="164592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rgbClr val="FFFFFF"/>
                </a:solidFill>
                <a:latin typeface="Plus Jakarta Sans" pitchFamily="34" charset="0"/>
                <a:ea typeface="Plus Jakarta Sans" pitchFamily="34" charset="-122"/>
                <a:cs typeface="Plus Jakarta Sans" pitchFamily="34" charset="-120"/>
              </a:rPr>
              <a:t>Agent Visualizer: confidence scores, bottleneck detection and hallucination-risk signals</a:t>
            </a:r>
            <a:endParaRPr lang="en-US" sz="1150" dirty="0"/>
          </a:p>
          <a:p>
            <a:pPr marL="342900" indent="-342900">
              <a:spcAft>
                <a:spcPts val="600"/>
              </a:spcAft>
              <a:buSzPct val="100000"/>
              <a:buChar char="•"/>
            </a:pPr>
            <a:r>
              <a:rPr lang="en-US" sz="1150" dirty="0">
                <a:solidFill>
                  <a:srgbClr val="FFFFFF"/>
                </a:solidFill>
                <a:latin typeface="Plus Jakarta Sans" pitchFamily="34" charset="0"/>
                <a:ea typeface="Plus Jakarta Sans" pitchFamily="34" charset="-122"/>
                <a:cs typeface="Plus Jakarta Sans" pitchFamily="34" charset="-120"/>
              </a:rPr>
              <a:t>AI Gateway: model interactions logged for audit</a:t>
            </a:r>
            <a:endParaRPr lang="en-US" sz="1150" dirty="0"/>
          </a:p>
          <a:p>
            <a:pPr marL="342900" indent="-342900">
              <a:spcAft>
                <a:spcPts val="600"/>
              </a:spcAft>
              <a:buSzPct val="100000"/>
              <a:buChar char="•"/>
            </a:pPr>
            <a:r>
              <a:rPr lang="en-US" sz="1150" dirty="0">
                <a:solidFill>
                  <a:srgbClr val="FFFFFF"/>
                </a:solidFill>
                <a:latin typeface="Plus Jakarta Sans" pitchFamily="34" charset="0"/>
                <a:ea typeface="Plus Jakarta Sans" pitchFamily="34" charset="-122"/>
                <a:cs typeface="Plus Jakarta Sans" pitchFamily="34" charset="-120"/>
              </a:rPr>
              <a:t>Evaluation on any tool: test scenarios, scored outcomes and failures surfaced before production</a:t>
            </a:r>
            <a:endParaRPr lang="en-US" sz="1150" dirty="0"/>
          </a:p>
        </p:txBody>
      </p:sp>
      <p:sp>
        <p:nvSpPr>
          <p:cNvPr id="28" name="Text 26"/>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 21, 32, 58, 59.</a:t>
            </a:r>
            <a:endParaRPr lang="en-US" sz="850" dirty="0"/>
          </a:p>
        </p:txBody>
      </p:sp>
      <p:sp>
        <p:nvSpPr>
          <p:cNvPr id="29" name="Text 27"/>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19</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Govern output integrity and protect human judgment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19: Govern output integrity and protect human judgment</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