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73" r:id="rId19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19" Type="http://schemas.openxmlformats.org/officeDocument/2006/relationships/slide" Target="slides/slide18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handbook/appendix-b.html" TargetMode="External"/><Relationship Id="rId6" Type="http://schemas.openxmlformats.org/officeDocument/2006/relationships/hyperlink" Target="https://johnfisher-ai.github.io/ai-control-plane-handbook/deck/notices.html#permission" TargetMode="External"/></Relationship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Reference endnotes [50]–[57]. As Anthropic's July 2026 research showed, AI models can already find new attacks on a weakened version of a widely used cipher (AES) and on a candidate post-quantum scheme (HAWK), although neither affects encryption deployed today [54][55]. Agent traffic crosses clouds and services over TLS, and OMB's implementation memorandum already expects infrastructure that terminates TLS to support post-quantum key exchange and API gateways to issue and validate post-quantum-signed tokens [50], so plan the control plane's own migration to post-quantum cryptography (PQC) now.</a:t>
            </a:r>
          </a:p>
          <a:p>
            <a:pPr>
              <a:spcAft>
                <a:spcPts val="600"/>
              </a:spcAft>
            </a:pPr>
            <a:r>
              <a:rPr lang="en-US" dirty="0"/>
              <a:t>Policy context: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NSM-10 dates from May 2022. The mandate in force is the executive order "Securing the Nation Against Advanced Cryptographic Attacks," signed June 22, 2026: agencies must move high-value and high-impact systems to quantum-resistant key establishment by December 31, 2030 and to post-quantum digital signatures by December 31, 2031, and the order directs the FAR Council to propose, within 180 days, a rule requiring covered contractors to comply with NIST's post-quantum standards by the end of 2030 [51][52]. OMB Memorandum M-26-15 (June 24, 2026) sets out how agencies execute the migration [50]. NIST finalized FIPS 203 (ML-KEM), 204 (ML-DSA) and 205 (SLH-DSA) in August 2024 [53].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The New York Times [54] reported that Claude Mythos Preview found new attacks against a weakened, seven-round version of AES and against HAWK, a candidate post-quantum signature scheme, and that the AES attack is 200 to 800 times faster than the best earlier human-developed attack. Anthropic said the findings do not threaten deployed encryption [55]. The lesson is that AI is compressing the time between a theoretical weakness and a practical attack.</a:t>
            </a:r>
          </a:p>
          <a:p>
            <a:pPr>
              <a:spcAft>
                <a:spcPts val="600"/>
              </a:spcAft>
            </a:pPr>
            <a:r>
              <a:rPr lang="en-US" dirty="0"/>
              <a:t>Board context: post-quantum migration needs board oversight and cross-functional coordination, so it cannot be run as a narrow security-team initiative [56][57]. A 2026 board discussion guide in the NACD–ISA Director's Handbook on Cyber-Risk Oversight cites Bain research finding roughly 90% of companies unprepared for quantum threats, and an ISACA study finding only 4% with a defined quantum strategy [57].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18,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6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r>
              <a:rPr lang="en-US" dirty="0"/>
              <a:t>Bracketed numbers in these notes, and endnote numbers on the slide, refer to the endnotes in Appendix B of The AI Control Plane Handbook: </a:t>
            </a:r>
            <a:r>
              <a:rPr lang="en-US" dirty="0">
                <a:hlinkClick r:id="rId5"/>
              </a:rPr>
              <a:t>https://johnfisher-ai.github.io/ai-control-plane-handbook/handbook/appendix-b.html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ENDNOTE DEEP DIVE  •  CRYPTOGRAPHIC TRUST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Modernize the cryptographic foundation now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16152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Quantum risk now has a deadline, and AI is accelerating cryptanalysis. Treat post-quantum migration as part of the build-now foundation for digital trust.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38728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22960" y="2084832"/>
            <a:ext cx="502920" cy="502920"/>
          </a:xfrm>
          <a:prstGeom prst="ellipse">
            <a:avLst/>
          </a:prstGeom>
          <a:solidFill>
            <a:srgbClr val="F0F9FF"/>
          </a:solidFill>
          <a:ln w="6350">
            <a:solidFill>
              <a:srgbClr val="F0F9FF"/>
            </a:solidFill>
            <a:prstDash val="solid"/>
          </a:ln>
        </p:spPr>
      </p:sp>
      <p:pic>
        <p:nvPicPr>
          <p:cNvPr id="7" name="Icon 0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8690" y="2210562"/>
            <a:ext cx="251460" cy="25146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463040" y="219456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Harvest now, decrypt later</a:t>
            </a:r>
            <a:endParaRPr lang="en-US" sz="145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743200"/>
            <a:ext cx="3017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Adversaries can store encrypted data today and decrypt it once quantum capability arrives. Asymmetric cryptography (RSA, ECC) is the exposure.</a:t>
            </a:r>
            <a:pPr indent="0" marL="0">
              <a:buNone/>
            </a:pPr>
            <a:r>
              <a:rPr lang="en-US" sz="1100" baseline="30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1,50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325112" y="1874520"/>
            <a:ext cx="3538728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599432" y="2084832"/>
            <a:ext cx="502920" cy="502920"/>
          </a:xfrm>
          <a:prstGeom prst="ellipse">
            <a:avLst/>
          </a:prstGeom>
          <a:solidFill>
            <a:srgbClr val="F0F9FF"/>
          </a:solidFill>
          <a:ln w="6350">
            <a:solidFill>
              <a:srgbClr val="F0F9FF"/>
            </a:solidFill>
            <a:prstDash val="solid"/>
          </a:ln>
        </p:spPr>
      </p:sp>
      <p:pic>
        <p:nvPicPr>
          <p:cNvPr id="12" name="Icon 1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162" y="2210562"/>
            <a:ext cx="251460" cy="25146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239512" y="219456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The deadline is set</a:t>
            </a:r>
            <a:endParaRPr lang="en-US" sz="1450" dirty="0"/>
          </a:p>
        </p:txBody>
      </p:sp>
      <p:sp>
        <p:nvSpPr>
          <p:cNvPr id="14" name="Text 10"/>
          <p:cNvSpPr txBox="1"/>
          <p:nvPr/>
        </p:nvSpPr>
        <p:spPr>
          <a:xfrm>
            <a:off x="4599432" y="2743200"/>
            <a:ext cx="3017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 June 22, 2026 US executive order sets end-2030 (key establishment) and end-2031 (signatures) for federal high-value and high-impact systems, and calls for a rule giving covered contractors until end-2030.</a:t>
            </a:r>
            <a:pPr indent="0" marL="0">
              <a:buNone/>
            </a:pPr>
            <a:r>
              <a:rPr lang="en-US" sz="1100" baseline="30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51,52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8101584" y="1874520"/>
            <a:ext cx="3538728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8375904" y="2084832"/>
            <a:ext cx="502920" cy="502920"/>
          </a:xfrm>
          <a:prstGeom prst="ellipse">
            <a:avLst/>
          </a:prstGeom>
          <a:solidFill>
            <a:srgbClr val="F0F9FF"/>
          </a:solidFill>
          <a:ln w="6350">
            <a:solidFill>
              <a:srgbClr val="F0F9FF"/>
            </a:solidFill>
            <a:prstDash val="solid"/>
          </a:ln>
        </p:spPr>
      </p:sp>
      <p:pic>
        <p:nvPicPr>
          <p:cNvPr id="17" name="Icon 2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1634" y="2210562"/>
            <a:ext cx="251460" cy="25146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9015984" y="219456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AI accelerates cryptanalysis</a:t>
            </a:r>
            <a:endParaRPr lang="en-US" sz="1450" dirty="0"/>
          </a:p>
        </p:txBody>
      </p:sp>
      <p:sp>
        <p:nvSpPr>
          <p:cNvPr id="19" name="Text 14"/>
          <p:cNvSpPr txBox="1"/>
          <p:nvPr/>
        </p:nvSpPr>
        <p:spPr>
          <a:xfrm>
            <a:off x="8375904" y="2743200"/>
            <a:ext cx="3017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 July 2026 Anthropic reported that Claude Mythos Preview found new attacks on weakened AES and the candidate HAWK signature scheme, but deployed standards were not affected.</a:t>
            </a:r>
            <a:r>
              <a:rPr lang="en-US" sz="1100" baseline="30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54,55</a:t>
            </a:r>
            <a:endParaRPr lang="en-US" sz="1100" dirty="0"/>
          </a:p>
        </p:txBody>
      </p:sp>
      <p:sp>
        <p:nvSpPr>
          <p:cNvPr id="20" name="Text 15"/>
          <p:cNvSpPr txBox="1"/>
          <p:nvPr/>
        </p:nvSpPr>
        <p:spPr>
          <a:xfrm>
            <a:off x="548640" y="44348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BOARD-LEVEL ACTION PLAN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548640" y="4709160"/>
            <a:ext cx="2651760" cy="1463040"/>
          </a:xfrm>
          <a:prstGeom prst="roundRect">
            <a:avLst>
              <a:gd name="adj" fmla="val 5000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749808" y="4864608"/>
            <a:ext cx="365760" cy="365760"/>
          </a:xfrm>
          <a:prstGeom prst="ellipse">
            <a:avLst/>
          </a:prstGeom>
          <a:solidFill>
            <a:srgbClr val="38BDF8"/>
          </a:solidFill>
          <a:ln w="6350">
            <a:solidFill>
              <a:srgbClr val="38BDF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</a:t>
            </a:r>
            <a:endParaRPr lang="en-US" sz="1200" dirty="0"/>
          </a:p>
        </p:txBody>
      </p:sp>
      <p:sp>
        <p:nvSpPr>
          <p:cNvPr id="23" name="Text 18"/>
          <p:cNvSpPr txBox="1"/>
          <p:nvPr/>
        </p:nvSpPr>
        <p:spPr>
          <a:xfrm>
            <a:off x="1234440" y="4901184"/>
            <a:ext cx="1828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Inventory</a:t>
            </a:r>
            <a:endParaRPr lang="en-US" sz="1300" dirty="0"/>
          </a:p>
        </p:txBody>
      </p:sp>
      <p:sp>
        <p:nvSpPr>
          <p:cNvPr id="24" name="Text 19"/>
          <p:cNvSpPr txBox="1"/>
          <p:nvPr/>
        </p:nvSpPr>
        <p:spPr>
          <a:xfrm>
            <a:off x="749808" y="5321808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Map where asymmetric encryption protects data, APIs and agent traffic.</a:t>
            </a:r>
            <a:endParaRPr lang="en-US" sz="1050" dirty="0"/>
          </a:p>
        </p:txBody>
      </p:sp>
      <p:sp>
        <p:nvSpPr>
          <p:cNvPr id="25" name="Shape 20"/>
          <p:cNvSpPr/>
          <p:nvPr/>
        </p:nvSpPr>
        <p:spPr>
          <a:xfrm>
            <a:off x="3364992" y="4709160"/>
            <a:ext cx="2651760" cy="1463040"/>
          </a:xfrm>
          <a:prstGeom prst="roundRect">
            <a:avLst>
              <a:gd name="adj" fmla="val 5000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3566160" y="4864608"/>
            <a:ext cx="365760" cy="365760"/>
          </a:xfrm>
          <a:prstGeom prst="ellipse">
            <a:avLst/>
          </a:prstGeom>
          <a:solidFill>
            <a:srgbClr val="38BDF8"/>
          </a:solidFill>
          <a:ln w="6350">
            <a:solidFill>
              <a:srgbClr val="38BDF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</a:t>
            </a:r>
            <a:endParaRPr lang="en-US" sz="1200" dirty="0"/>
          </a:p>
        </p:txBody>
      </p:sp>
      <p:sp>
        <p:nvSpPr>
          <p:cNvPr id="27" name="Text 22"/>
          <p:cNvSpPr txBox="1"/>
          <p:nvPr/>
        </p:nvSpPr>
        <p:spPr>
          <a:xfrm>
            <a:off x="4050792" y="4901184"/>
            <a:ext cx="1828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Prioritize</a:t>
            </a:r>
            <a:endParaRPr lang="en-US" sz="1300" dirty="0"/>
          </a:p>
        </p:txBody>
      </p:sp>
      <p:sp>
        <p:nvSpPr>
          <p:cNvPr id="28" name="Text 23"/>
          <p:cNvSpPr txBox="1"/>
          <p:nvPr/>
        </p:nvSpPr>
        <p:spPr>
          <a:xfrm>
            <a:off x="3566160" y="5321808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Start with the most critical data, transactions and long-lived secrets.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6181344" y="4709160"/>
            <a:ext cx="2651760" cy="1463040"/>
          </a:xfrm>
          <a:prstGeom prst="roundRect">
            <a:avLst>
              <a:gd name="adj" fmla="val 5000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30" name="Text 25"/>
          <p:cNvSpPr/>
          <p:nvPr/>
        </p:nvSpPr>
        <p:spPr>
          <a:xfrm>
            <a:off x="6382512" y="4864608"/>
            <a:ext cx="365760" cy="365760"/>
          </a:xfrm>
          <a:prstGeom prst="ellipse">
            <a:avLst/>
          </a:prstGeom>
          <a:solidFill>
            <a:srgbClr val="38BDF8"/>
          </a:solidFill>
          <a:ln w="6350">
            <a:solidFill>
              <a:srgbClr val="38BDF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</a:t>
            </a:r>
            <a:endParaRPr lang="en-US" sz="1200" dirty="0"/>
          </a:p>
        </p:txBody>
      </p:sp>
      <p:sp>
        <p:nvSpPr>
          <p:cNvPr id="31" name="Text 26"/>
          <p:cNvSpPr txBox="1"/>
          <p:nvPr/>
        </p:nvSpPr>
        <p:spPr>
          <a:xfrm>
            <a:off x="6867144" y="4901184"/>
            <a:ext cx="1828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Migrate in phases</a:t>
            </a:r>
            <a:endParaRPr lang="en-US" sz="1300" dirty="0"/>
          </a:p>
        </p:txBody>
      </p:sp>
      <p:sp>
        <p:nvSpPr>
          <p:cNvPr id="32" name="Text 27"/>
          <p:cNvSpPr txBox="1"/>
          <p:nvPr/>
        </p:nvSpPr>
        <p:spPr>
          <a:xfrm>
            <a:off x="6382512" y="5321808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Adopt NIST ML-KEM and ML-DSA. Build crypto-agility into gateways.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8997696" y="4709160"/>
            <a:ext cx="2651760" cy="1463040"/>
          </a:xfrm>
          <a:prstGeom prst="roundRect">
            <a:avLst>
              <a:gd name="adj" fmla="val 5000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34" name="Text 29"/>
          <p:cNvSpPr/>
          <p:nvPr/>
        </p:nvSpPr>
        <p:spPr>
          <a:xfrm>
            <a:off x="9198864" y="4864608"/>
            <a:ext cx="365760" cy="365760"/>
          </a:xfrm>
          <a:prstGeom prst="ellipse">
            <a:avLst/>
          </a:prstGeom>
          <a:solidFill>
            <a:srgbClr val="38BDF8"/>
          </a:solidFill>
          <a:ln w="6350">
            <a:solidFill>
              <a:srgbClr val="38BDF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</a:t>
            </a:r>
            <a:endParaRPr lang="en-US" sz="1200" dirty="0"/>
          </a:p>
        </p:txBody>
      </p:sp>
      <p:sp>
        <p:nvSpPr>
          <p:cNvPr id="35" name="Text 30"/>
          <p:cNvSpPr txBox="1"/>
          <p:nvPr/>
        </p:nvSpPr>
        <p:spPr>
          <a:xfrm>
            <a:off x="9683496" y="4901184"/>
            <a:ext cx="1828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Govern</a:t>
            </a:r>
            <a:endParaRPr lang="en-US" sz="1300" dirty="0"/>
          </a:p>
        </p:txBody>
      </p:sp>
      <p:sp>
        <p:nvSpPr>
          <p:cNvPr id="36" name="Text 31"/>
          <p:cNvSpPr txBox="1"/>
          <p:nvPr/>
        </p:nvSpPr>
        <p:spPr>
          <a:xfrm>
            <a:off x="9198864" y="5321808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Board oversight, a named migration lead and quarterly progress tracking.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Sources: endnotes 1, 50–57.</a:t>
            </a:r>
            <a:endParaRPr lang="en-US" sz="850" dirty="0"/>
          </a:p>
        </p:txBody>
      </p:sp>
      <p:sp>
        <p:nvSpPr>
          <p:cNvPr id="38" name="Text 33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Modernize the cryptographic foundation now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18: Modernize the cryptographic foundation now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