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72" r:id="rId18"/>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18" Type="http://schemas.openxmlformats.org/officeDocument/2006/relationships/slide" Target="slides/slide17.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CISOs judge security designs against the lists they already use. The OWASP Top 10 for Agentic Applications (December 2025) names ten risks [48]. The table maps each to the control-plane controls that address it. Walk two or three rows, then name the gaps.</a:t>
            </a:r>
          </a:p>
          <a:p>
            <a:pPr>
              <a:spcAft>
                <a:spcPts val="600"/>
              </a:spcAft>
            </a:pPr>
            <a:r>
              <a:rPr lang="en-US" dirty="0"/>
              <a:t>Keep the list current: in June 2026 Microsoft's AI Red Team added seven agentic failure modes, including agentic supply chain compromise, goal hijacking, inter-agent trust escalation, session context contamination and MCP and plugin abuse, along with mitigations such as agent bills of materials covering MCP servers, signature and provenance checks with pinned versions, cryptographic agent identity and rejecting self-asserted roles at hand-offs [37]. Tag red-team scenarios with the agent techniques MITRE ATLAS added between December 2025 and June 2026, such as AI Agent Tool Credential Harvesting and Publish Poisoned AI Agent Tool [49]. For MCP specifically, BCG recommends private registries of trusted servers, version pinning, role-based access on every tool call and code checks before using public servers [18].</a:t>
            </a:r>
          </a:p>
          <a:p>
            <a:pPr>
              <a:spcAft>
                <a:spcPts val="600"/>
              </a:spcAft>
            </a:pPr>
            <a:r>
              <a:rPr lang="en-US" dirty="0"/>
              <a:t>The gaps no gateway closes alone: the supply chain (what enters the registry) and human-agent trust (what approvers are shown). Give each a named owner.</a:t>
            </a:r>
          </a:p>
          <a:p>
            <a:pPr>
              <a:spcAft>
                <a:spcPts val="600"/>
              </a:spcAft>
            </a:pPr>
            <a:r>
              <a:rPr lang="en-US" dirty="0"/>
              <a:t>Credit: John Fisher, The AI Control Plane: Executive Briefing (2026), slide 17,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17</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TRUST  •  THREAT COVERAGE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Map every agentic threat to a control</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The OWASP Top 10 for Agentic Applications is the list security teams check first. Each risk maps to controls in the plane.</a:t>
            </a:r>
            <a:endParaRPr lang="en-US" sz="135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914400"/>
        </p:xfrm>
        <a:graphic>
          <a:graphicData uri="http://schemas.openxmlformats.org/drawingml/2006/table">
            <a:tbl>
              <a:tblPr/>
              <a:tblGrid>
                <a:gridCol w="3246120"/>
                <a:gridCol w="7845552"/>
              </a:tblGrid>
              <a:tr h="347472">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OWASP agentic risk</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Control-plane controls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ASI01 Agent Goal Hijack</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Input and tool-result screening at the gateway, allow-listed tools per agent, and approvals bound to the exact action</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ASI02 Tool Misuse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Per-agent tool allow-lists, schema validation, and rate, spend and exposure limits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ASI03 Identity &amp; Privilege Abuse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One identity per agent, short-lived task-scoped tokens, delegation that narrows and real-time revocation</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ASI04 Agentic Supply Chain Vulnerabilities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Only registered, signed and version-pinned MCP servers callable, a private registry and an agent bill of materials</a:t>
                      </a:r>
                      <a:r>
                        <a:rPr lang="en-US" sz="1000" baseline="30000" dirty="0">
                          <a:solidFill>
                            <a:srgbClr val="334155"/>
                          </a:solidFill>
                          <a:latin typeface="Plus Jakarta Sans" pitchFamily="34" charset="0"/>
                          <a:ea typeface="Plus Jakarta Sans" pitchFamily="34" charset="-122"/>
                          <a:cs typeface="Plus Jakarta Sans" pitchFamily="34" charset="-120"/>
                        </a:rPr>
                        <a:t>18</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ASI05 Unexpected Code Execution</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Sandboxed execution, code and shell tools only at an explicit tier, and limits on outbound connections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ASI06 Memory &amp; Context Poisoning</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Context only from governed sources (master data, catalog, lineage), provenance checks and session integrity monitoring</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ASI07 Insecure Inter-Agent Communication</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Signed agent cards, mutual authentication, A2A through the gateway, no privilege from self-asserted roles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ASI08 Cascading Failures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Circuit breakers, cumulative exposure limits across agents and sessions, and propose-only on stale data</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ASI09 Human-Agent Trust Exploitation</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Approvals bound to the exact action and showing the facts behind it, approver drills and guards against consent fatigue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33756">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ASI10 Rogue Agents</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Registry and scanners, honeytokens and decoy tools, behavioral monitoring and the kill switch</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bl>
          </a:graphicData>
        </a:graphic>
      </p:graphicFrame>
      <p:sp>
        <p:nvSpPr>
          <p:cNvPr id="6" name="Shape 3"/>
          <p:cNvSpPr/>
          <p:nvPr/>
        </p:nvSpPr>
        <p:spPr>
          <a:xfrm>
            <a:off x="548640" y="5532120"/>
            <a:ext cx="11091672" cy="658368"/>
          </a:xfrm>
          <a:prstGeom prst="roundRect">
            <a:avLst>
              <a:gd name="adj" fmla="val 11111"/>
            </a:avLst>
          </a:prstGeom>
          <a:solidFill>
            <a:srgbClr val="F0F9FF"/>
          </a:solidFill>
          <a:ln w="9525">
            <a:solidFill>
              <a:srgbClr val="E0F2FE"/>
            </a:solidFill>
            <a:prstDash val="solid"/>
          </a:ln>
        </p:spPr>
      </p:sp>
      <p:sp>
        <p:nvSpPr>
          <p:cNvPr id="7" name="Text 4"/>
          <p:cNvSpPr txBox="1"/>
          <p:nvPr/>
        </p:nvSpPr>
        <p:spPr>
          <a:xfrm>
            <a:off x="777240" y="5559552"/>
            <a:ext cx="10698480" cy="603504"/>
          </a:xfrm>
          <a:prstGeom prst="rect">
            <a:avLst/>
          </a:prstGeom>
          <a:noFill/>
          <a:ln/>
        </p:spPr>
        <p:txBody>
          <a:bodyPr wrap="square" lIns="0" tIns="0" rIns="0" bIns="0" rtlCol="0" anchor="ctr"/>
          <a:lstStyle/>
          <a:p>
            <a:pPr indent="0" marL="0">
              <a:buNone/>
            </a:pPr>
            <a:r>
              <a:rPr lang="en-US" sz="1000" b="1" dirty="0">
                <a:solidFill>
                  <a:srgbClr val="0369A1"/>
                </a:solidFill>
                <a:latin typeface="Plus Jakarta Sans" pitchFamily="34" charset="0"/>
                <a:ea typeface="Plus Jakarta Sans" pitchFamily="34" charset="-122"/>
                <a:cs typeface="Plus Jakarta Sans" pitchFamily="34" charset="-120"/>
              </a:rPr>
              <a:t>Keep the list current:  </a:t>
            </a:r>
            <a:r>
              <a:rPr lang="en-US" sz="1000" dirty="0">
                <a:solidFill>
                  <a:srgbClr val="334155"/>
                </a:solidFill>
                <a:latin typeface="Plus Jakarta Sans" pitchFamily="34" charset="0"/>
                <a:ea typeface="Plus Jakarta Sans" pitchFamily="34" charset="-122"/>
                <a:cs typeface="Plus Jakarta Sans" pitchFamily="34" charset="-120"/>
              </a:rPr>
              <a:t>Microsoft’s seven new agentic failure modes (June 2026), such as inter-agent trust escalation and MCP and plugin abuse,</a:t>
            </a:r>
            <a:r>
              <a:rPr lang="en-US" sz="1000" baseline="30000" dirty="0">
                <a:solidFill>
                  <a:srgbClr val="334155"/>
                </a:solidFill>
                <a:latin typeface="Plus Jakarta Sans" pitchFamily="34" charset="0"/>
                <a:ea typeface="Plus Jakarta Sans" pitchFamily="34" charset="-122"/>
                <a:cs typeface="Plus Jakarta Sans" pitchFamily="34" charset="-120"/>
              </a:rPr>
              <a:t>37</a:t>
            </a:r>
            <a:r>
              <a:rPr lang="en-US" sz="1000" dirty="0">
                <a:solidFill>
                  <a:srgbClr val="334155"/>
                </a:solidFill>
                <a:latin typeface="Plus Jakarta Sans" pitchFamily="34" charset="0"/>
                <a:ea typeface="Plus Jakarta Sans" pitchFamily="34" charset="-122"/>
                <a:cs typeface="Plus Jakarta Sans" pitchFamily="34" charset="-120"/>
              </a:rPr>
              <a:t> and MITRE ATLAS agent techniques for tagging red-team scenarios.</a:t>
            </a:r>
            <a:r>
              <a:rPr lang="en-US" sz="1000" baseline="30000" dirty="0">
                <a:solidFill>
                  <a:srgbClr val="334155"/>
                </a:solidFill>
                <a:latin typeface="Plus Jakarta Sans" pitchFamily="34" charset="0"/>
                <a:ea typeface="Plus Jakarta Sans" pitchFamily="34" charset="-122"/>
                <a:cs typeface="Plus Jakarta Sans" pitchFamily="34" charset="-120"/>
              </a:rPr>
              <a:t>49</a:t>
            </a:r>
            <a:r>
              <a:rPr lang="en-US" sz="1000" dirty="0">
                <a:solidFill>
                  <a:srgbClr val="334155"/>
                </a:solidFill>
                <a:latin typeface="Plus Jakarta Sans" pitchFamily="34" charset="0"/>
                <a:ea typeface="Plus Jakarta Sans" pitchFamily="34" charset="-122"/>
                <a:cs typeface="Plus Jakarta Sans" pitchFamily="34" charset="-120"/>
              </a:rPr>
              <a:t> What enters the registry and what approvers are shown are gaps that each need a named owner.</a:t>
            </a:r>
            <a:endParaRPr lang="en-US" sz="1000" dirty="0"/>
          </a:p>
        </p:txBody>
      </p:sp>
      <p:sp>
        <p:nvSpPr>
          <p:cNvPr id="8" name="Text 5"/>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18, 37, 48, 49.</a:t>
            </a:r>
            <a:endParaRPr lang="en-US" sz="850" dirty="0"/>
          </a:p>
        </p:txBody>
      </p:sp>
      <p:sp>
        <p:nvSpPr>
          <p:cNvPr id="9" name="Text 6"/>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17</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Map every agentic threat to a control</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17: Map every agentic threat to a control</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