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1" r:id="rId17"/>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17" Type="http://schemas.openxmlformats.org/officeDocument/2006/relationships/slide" Target="slides/slide16.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Vendor ecosystem supporting these orchestration and TRiSM models:</a:t>
            </a:r>
          </a:p>
          <a:p>
            <a:pPr marL="228600" indent="-228600">
              <a:spcAft>
                <a:spcPts val="300"/>
              </a:spcAft>
              <a:buFont typeface="Arial"/>
              <a:buChar char="•"/>
            </a:pPr>
            <a:r>
              <a:rPr lang="en-US" dirty="0"/>
              <a:t>MuleSoft: API-led connectivity exposes legacy ERP/CRM systems to agents via governable API contracts and MCP tools. MuleSoft Agent Fabric is a cross-vendor control plane: Agent Registry and Scanners, Agent Broker, AI Gateway, Trusted Agent Identity, Agent Kill Switch and Visualizer [21].</a:t>
            </a:r>
          </a:p>
          <a:p>
            <a:pPr marL="228600" indent="-228600">
              <a:spcAft>
                <a:spcPts val="300"/>
              </a:spcAft>
              <a:buFont typeface="Arial"/>
              <a:buChar char="•"/>
            </a:pPr>
            <a:r>
              <a:rPr lang="en-US" dirty="0"/>
              <a:t>Hyperscalers: Microsoft has Microsoft Foundry and Microsoft Agent Framework (the successor to Semantic Kernel and AutoGen), with Microsoft Entra Agent ID and Agent 365 [12]. AWS offers Amazon Bedrock AgentCore, whose services include identity [62], and Step Functions. Google Cloud's Gemini Enterprise Agent Platform (formerly Vertex AI) comes with Model Armor and Agent Identity [41].</a:t>
            </a:r>
          </a:p>
          <a:p>
            <a:pPr marL="228600" indent="-228600">
              <a:spcAft>
                <a:spcPts val="300"/>
              </a:spcAft>
              <a:buFont typeface="Arial"/>
              <a:buChar char="•"/>
            </a:pPr>
            <a:r>
              <a:rPr lang="en-US" dirty="0"/>
              <a:t>Specialized gateways and frameworks: Kong AI Gateway, Cloudflare AI Gateway, LangGraph.</a:t>
            </a:r>
          </a:p>
          <a:p>
            <a:pPr>
              <a:spcAft>
                <a:spcPts val="600"/>
              </a:spcAft>
            </a:pPr>
            <a:r>
              <a:rPr lang="en-US" dirty="0"/>
              <a:t>Agent Fabric's Scanners discover and register agents from these ecosystems, so it governs across them without replacing them.</a:t>
            </a:r>
          </a:p>
          <a:p>
            <a:pPr>
              <a:spcAft>
                <a:spcPts val="600"/>
              </a:spcAft>
            </a:pPr>
            <a:r>
              <a:rPr lang="en-US" dirty="0"/>
              <a:t>Deeper research:</a:t>
            </a:r>
          </a:p>
          <a:p>
            <a:pPr marL="228600" indent="-228600">
              <a:spcAft>
                <a:spcPts val="300"/>
              </a:spcAft>
              <a:buFont typeface="Arial"/>
              <a:buChar char="•"/>
            </a:pPr>
            <a:r>
              <a:rPr lang="en-US" dirty="0"/>
              <a:t>Agents should not receive default entitlements or inherit a user's full identity context. Access should be delegated explicitly, limited to the task and bounded by time, data, authority and risk [1][42]. Keep authentication and authorization distinct and attach verification to the moment of action.</a:t>
            </a:r>
          </a:p>
          <a:p>
            <a:pPr marL="228600" indent="-228600">
              <a:spcAft>
                <a:spcPts val="300"/>
              </a:spcAft>
              <a:buFont typeface="Arial"/>
              <a:buChar char="•"/>
            </a:pPr>
            <a:r>
              <a:rPr lang="en-US" dirty="0"/>
              <a:t>Google Cloud [41] describes Agent Identity as a first-class principal type, distinct from human identities and service accounts, built on SPIFFE, cryptographically protected, attested and automatically provisioned, and pairs it with an Agent Gateway and runtime defense. It also notes that non-human identities outnumber human identities by 10 to 45 times in many large enterprises.</a:t>
            </a:r>
          </a:p>
          <a:p>
            <a:pPr marL="228600" indent="-228600">
              <a:spcAft>
                <a:spcPts val="300"/>
              </a:spcAft>
              <a:buFont typeface="Arial"/>
              <a:buChar char="•"/>
            </a:pPr>
            <a:r>
              <a:rPr lang="en-US" dirty="0"/>
              <a:t>The temporal identity paradox article [42] describes short-lived delegated tokens that are renewed with the same scope once the delegation is rechecked. The Cloud Security Alliance [43] quantifies the same problem: 100 concurrent agents finishing 2-minute tasks while holding 15-minute tokens across 1,000 daily cycles leave 21,666 agent-hours a day of valid-but-unneeded credentials. Its pattern: per-instance identities, task-scoped tokens with short lifetimes, key-bound credentials, mTLS plus token validation on every request, and four-level revocation.</a:t>
            </a:r>
          </a:p>
          <a:p>
            <a:pPr marL="228600" indent="-228600">
              <a:spcAft>
                <a:spcPts val="300"/>
              </a:spcAft>
              <a:buFont typeface="Arial"/>
              <a:buChar char="•"/>
            </a:pPr>
            <a:r>
              <a:rPr lang="en-US" dirty="0"/>
              <a:t>Microsoft Digital Defense Report 2025 [44]: identity attacks rose 32% in the first half of 2025, more than 97% were password attacks, and phishing-resistant MFA blocks over 99% of them. Attackers increasingly sign in rather than break in, which is why agent credentials must be short-lived and bound.</a:t>
            </a:r>
          </a:p>
          <a:p>
            <a:pPr marL="228600" indent="-228600">
              <a:spcAft>
                <a:spcPts val="300"/>
              </a:spcAft>
              <a:buFont typeface="Arial"/>
              <a:buChar char="•"/>
            </a:pPr>
            <a:r>
              <a:rPr lang="en-US" dirty="0"/>
              <a:t>Standards work gives this a vendor-neutral shape: NIST's National Cybersecurity Center of Excellence has proposed a project on software and AI agent identity and authorization, focused on identification, authorization, auditing, non-repudiation and prompt-injection controls [45]. An IETF draft on AI agent identity builds on workload identity (SPIFFE), short-lived key-bound credentials, OAuth delegation and token exchange, and real-time revocation through the OpenID Shared Signals Framework, and calls static API keys "an antipattern for agent identity" [46]. Both are drafts. The checklist: a unique identity per agent, authority that narrows at each hop, auditable actions, no static keys, and real-time revocation, which gives the kill switch a second path.</a:t>
            </a:r>
          </a:p>
          <a:p>
            <a:pPr>
              <a:spcAft>
                <a:spcPts val="600"/>
              </a:spcAft>
            </a:pPr>
            <a:r>
              <a:rPr lang="en-US" dirty="0"/>
              <a:t>Credit: John Fisher, The AI Control Plane: Executive Briefing (2026), slide 16,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16</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GRAPHIC 5  •  TRUST, RISK &amp; SECURITY MANAGEMENT</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Extend identity and authority to every agent</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Agents should never inherit a person’s full access by default. Delegate explicitly, limit to the task, and bound by time, data, authority and risk.</a:t>
            </a:r>
            <a:endParaRPr lang="en-US" sz="1350" dirty="0"/>
          </a:p>
        </p:txBody>
      </p:sp>
      <p:sp>
        <p:nvSpPr>
          <p:cNvPr id="5" name="Shape 3"/>
          <p:cNvSpPr/>
          <p:nvPr/>
        </p:nvSpPr>
        <p:spPr>
          <a:xfrm>
            <a:off x="548640" y="1874520"/>
            <a:ext cx="3538728" cy="2377440"/>
          </a:xfrm>
          <a:prstGeom prst="roundRect">
            <a:avLst>
              <a:gd name="adj" fmla="val 30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 name="Shape 4"/>
          <p:cNvSpPr/>
          <p:nvPr/>
        </p:nvSpPr>
        <p:spPr>
          <a:xfrm>
            <a:off x="822960" y="2084832"/>
            <a:ext cx="502920" cy="502920"/>
          </a:xfrm>
          <a:prstGeom prst="ellipse">
            <a:avLst/>
          </a:prstGeom>
          <a:solidFill>
            <a:srgbClr val="F0F9FF"/>
          </a:solidFill>
          <a:ln w="6350">
            <a:solidFill>
              <a:srgbClr val="F0F9FF"/>
            </a:solidFill>
            <a:prstDash val="solid"/>
          </a:ln>
        </p:spPr>
      </p:sp>
      <p:pic>
        <p:nvPicPr>
          <p:cNvPr id="7"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948690" y="2210562"/>
            <a:ext cx="251460" cy="251460"/>
          </a:xfrm>
          <a:prstGeom prst="rect">
            <a:avLst/>
          </a:prstGeom>
        </p:spPr>
      </p:pic>
      <p:sp>
        <p:nvSpPr>
          <p:cNvPr id="8" name="Text 5"/>
          <p:cNvSpPr txBox="1"/>
          <p:nvPr/>
        </p:nvSpPr>
        <p:spPr>
          <a:xfrm>
            <a:off x="822960" y="2697480"/>
            <a:ext cx="3017520" cy="548640"/>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Agent identity as a first-class principal</a:t>
            </a:r>
            <a:endParaRPr lang="en-US" sz="1400" dirty="0"/>
          </a:p>
        </p:txBody>
      </p:sp>
      <p:sp>
        <p:nvSpPr>
          <p:cNvPr id="9" name="Text 6"/>
          <p:cNvSpPr txBox="1"/>
          <p:nvPr/>
        </p:nvSpPr>
        <p:spPr>
          <a:xfrm>
            <a:off x="822960" y="3246120"/>
            <a:ext cx="3017520" cy="96012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Cryptographic, attested identities distinct from users and service accounts. Google Cloud’s Agent Identity, for example, builds on SPIFFE.</a:t>
            </a:r>
            <a:pPr indent="0" marL="0">
              <a:buNone/>
            </a:pPr>
            <a:r>
              <a:rPr lang="en-US" sz="1100" baseline="30000" dirty="0">
                <a:solidFill>
                  <a:srgbClr val="475569"/>
                </a:solidFill>
                <a:latin typeface="Plus Jakarta Sans" pitchFamily="34" charset="0"/>
                <a:ea typeface="Plus Jakarta Sans" pitchFamily="34" charset="-122"/>
                <a:cs typeface="Plus Jakarta Sans" pitchFamily="34" charset="-120"/>
              </a:rPr>
              <a:t>41</a:t>
            </a:r>
            <a:endParaRPr lang="en-US" sz="1100" dirty="0"/>
          </a:p>
        </p:txBody>
      </p:sp>
      <p:sp>
        <p:nvSpPr>
          <p:cNvPr id="10" name="Shape 7"/>
          <p:cNvSpPr/>
          <p:nvPr/>
        </p:nvSpPr>
        <p:spPr>
          <a:xfrm>
            <a:off x="4325112" y="1874520"/>
            <a:ext cx="3538728" cy="2377440"/>
          </a:xfrm>
          <a:prstGeom prst="roundRect">
            <a:avLst>
              <a:gd name="adj" fmla="val 30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1" name="Shape 8"/>
          <p:cNvSpPr/>
          <p:nvPr/>
        </p:nvSpPr>
        <p:spPr>
          <a:xfrm>
            <a:off x="4599432" y="2084832"/>
            <a:ext cx="502920" cy="502920"/>
          </a:xfrm>
          <a:prstGeom prst="ellipse">
            <a:avLst/>
          </a:prstGeom>
          <a:solidFill>
            <a:srgbClr val="F0F9FF"/>
          </a:solidFill>
          <a:ln w="6350">
            <a:solidFill>
              <a:srgbClr val="F0F9FF"/>
            </a:solidFill>
            <a:prstDash val="solid"/>
          </a:ln>
        </p:spPr>
      </p:sp>
      <p:pic>
        <p:nvPicPr>
          <p:cNvPr id="12"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25162" y="2210562"/>
            <a:ext cx="251460" cy="251460"/>
          </a:xfrm>
          <a:prstGeom prst="rect">
            <a:avLst/>
          </a:prstGeom>
        </p:spPr>
      </p:pic>
      <p:sp>
        <p:nvSpPr>
          <p:cNvPr id="13" name="Text 9"/>
          <p:cNvSpPr txBox="1"/>
          <p:nvPr/>
        </p:nvSpPr>
        <p:spPr>
          <a:xfrm>
            <a:off x="4599432" y="2697480"/>
            <a:ext cx="3017520" cy="548640"/>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Bounded, short-lived delegation</a:t>
            </a:r>
            <a:endParaRPr lang="en-US" sz="1400" dirty="0"/>
          </a:p>
        </p:txBody>
      </p:sp>
      <p:sp>
        <p:nvSpPr>
          <p:cNvPr id="14" name="Text 10"/>
          <p:cNvSpPr txBox="1"/>
          <p:nvPr/>
        </p:nvSpPr>
        <p:spPr>
          <a:xfrm>
            <a:off x="4599432" y="3246120"/>
            <a:ext cx="3017520" cy="96012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Task-scoped credentials that expire when the task ends. Renewal extends time only. Revoke by token, agent, task or delegation chain.</a:t>
            </a:r>
            <a:r>
              <a:rPr lang="en-US" sz="1100" baseline="30000" dirty="0">
                <a:solidFill>
                  <a:srgbClr val="475569"/>
                </a:solidFill>
                <a:latin typeface="Plus Jakarta Sans" pitchFamily="34" charset="0"/>
                <a:ea typeface="Plus Jakarta Sans" pitchFamily="34" charset="-122"/>
                <a:cs typeface="Plus Jakarta Sans" pitchFamily="34" charset="-120"/>
              </a:rPr>
              <a:t>42,43</a:t>
            </a:r>
            <a:endParaRPr lang="en-US" sz="1100" dirty="0"/>
          </a:p>
        </p:txBody>
      </p:sp>
      <p:sp>
        <p:nvSpPr>
          <p:cNvPr id="15" name="Shape 11"/>
          <p:cNvSpPr/>
          <p:nvPr/>
        </p:nvSpPr>
        <p:spPr>
          <a:xfrm>
            <a:off x="8101584" y="1874520"/>
            <a:ext cx="3538728" cy="2377440"/>
          </a:xfrm>
          <a:prstGeom prst="roundRect">
            <a:avLst>
              <a:gd name="adj" fmla="val 30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6" name="Shape 12"/>
          <p:cNvSpPr/>
          <p:nvPr/>
        </p:nvSpPr>
        <p:spPr>
          <a:xfrm>
            <a:off x="8375904" y="2084832"/>
            <a:ext cx="502920" cy="502920"/>
          </a:xfrm>
          <a:prstGeom prst="ellipse">
            <a:avLst/>
          </a:prstGeom>
          <a:solidFill>
            <a:srgbClr val="F0F9FF"/>
          </a:solidFill>
          <a:ln w="6350">
            <a:solidFill>
              <a:srgbClr val="F0F9FF"/>
            </a:solidFill>
            <a:prstDash val="solid"/>
          </a:ln>
        </p:spPr>
      </p:sp>
      <p:pic>
        <p:nvPicPr>
          <p:cNvPr id="17"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01634" y="2210562"/>
            <a:ext cx="251460" cy="251460"/>
          </a:xfrm>
          <a:prstGeom prst="rect">
            <a:avLst/>
          </a:prstGeom>
        </p:spPr>
      </p:pic>
      <p:sp>
        <p:nvSpPr>
          <p:cNvPr id="18" name="Text 13"/>
          <p:cNvSpPr txBox="1"/>
          <p:nvPr/>
        </p:nvSpPr>
        <p:spPr>
          <a:xfrm>
            <a:off x="8375904" y="2697480"/>
            <a:ext cx="3017520" cy="548640"/>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Continuous runtime defense</a:t>
            </a:r>
            <a:endParaRPr lang="en-US" sz="1400" dirty="0"/>
          </a:p>
        </p:txBody>
      </p:sp>
      <p:sp>
        <p:nvSpPr>
          <p:cNvPr id="19" name="Text 14"/>
          <p:cNvSpPr txBox="1"/>
          <p:nvPr/>
        </p:nvSpPr>
        <p:spPr>
          <a:xfrm>
            <a:off x="8375904" y="3246120"/>
            <a:ext cx="3017520" cy="960120"/>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Detect prompt injection, data poisoning, hallucinations and anomalous agent behavior. Isolate a compromised path without disrupting core services.</a:t>
            </a:r>
            <a:r>
              <a:rPr lang="en-US" sz="1100" baseline="30000" dirty="0">
                <a:solidFill>
                  <a:srgbClr val="475569"/>
                </a:solidFill>
                <a:latin typeface="Plus Jakarta Sans" pitchFamily="34" charset="0"/>
                <a:ea typeface="Plus Jakarta Sans" pitchFamily="34" charset="-122"/>
                <a:cs typeface="Plus Jakarta Sans" pitchFamily="34" charset="-120"/>
              </a:rPr>
              <a:t>1</a:t>
            </a:r>
            <a:endParaRPr lang="en-US" sz="1100" dirty="0"/>
          </a:p>
        </p:txBody>
      </p:sp>
      <p:sp>
        <p:nvSpPr>
          <p:cNvPr id="20" name="Shape 15"/>
          <p:cNvSpPr/>
          <p:nvPr/>
        </p:nvSpPr>
        <p:spPr>
          <a:xfrm>
            <a:off x="548640" y="4480560"/>
            <a:ext cx="3840480" cy="1691640"/>
          </a:xfrm>
          <a:prstGeom prst="roundRect">
            <a:avLst>
              <a:gd name="adj" fmla="val 4324"/>
            </a:avLst>
          </a:prstGeom>
          <a:solidFill>
            <a:srgbClr val="0F172A"/>
          </a:solidFill>
          <a:ln w="9525">
            <a:solidFill>
              <a:srgbClr val="0F172A"/>
            </a:solidFill>
            <a:prstDash val="solid"/>
          </a:ln>
        </p:spPr>
      </p:sp>
      <p:sp>
        <p:nvSpPr>
          <p:cNvPr id="21" name="Text 16"/>
          <p:cNvSpPr txBox="1"/>
          <p:nvPr/>
        </p:nvSpPr>
        <p:spPr>
          <a:xfrm>
            <a:off x="822960" y="4590288"/>
            <a:ext cx="3383280" cy="594360"/>
          </a:xfrm>
          <a:prstGeom prst="rect">
            <a:avLst/>
          </a:prstGeom>
          <a:noFill/>
          <a:ln/>
        </p:spPr>
        <p:txBody>
          <a:bodyPr wrap="square" lIns="0" tIns="0" rIns="0" bIns="0" rtlCol="0" anchor="t"/>
          <a:lstStyle/>
          <a:p>
            <a:pPr indent="0" marL="0">
              <a:buNone/>
            </a:pPr>
            <a:r>
              <a:rPr lang="en-US" sz="3400" b="1" dirty="0">
                <a:solidFill>
                  <a:srgbClr val="38BDF8"/>
                </a:solidFill>
                <a:latin typeface="Plus Jakarta Sans" pitchFamily="34" charset="0"/>
                <a:ea typeface="Plus Jakarta Sans" pitchFamily="34" charset="-122"/>
                <a:cs typeface="Plus Jakarta Sans" pitchFamily="34" charset="-120"/>
              </a:rPr>
              <a:t>21,666</a:t>
            </a:r>
            <a:endParaRPr lang="en-US" sz="3400" dirty="0"/>
          </a:p>
        </p:txBody>
      </p:sp>
      <p:sp>
        <p:nvSpPr>
          <p:cNvPr id="22" name="Text 17"/>
          <p:cNvSpPr txBox="1"/>
          <p:nvPr/>
        </p:nvSpPr>
        <p:spPr>
          <a:xfrm>
            <a:off x="822960" y="5193792"/>
            <a:ext cx="3383280" cy="658368"/>
          </a:xfrm>
          <a:prstGeom prst="rect">
            <a:avLst/>
          </a:prstGeom>
          <a:noFill/>
          <a:ln/>
        </p:spPr>
        <p:txBody>
          <a:bodyPr wrap="square" lIns="0" tIns="0" rIns="0" bIns="0" rtlCol="0" anchor="t"/>
          <a:lstStyle/>
          <a:p>
            <a:pPr indent="0" marL="0">
              <a:buNone/>
            </a:pPr>
            <a:r>
              <a:rPr lang="en-US" sz="1000" dirty="0">
                <a:solidFill>
                  <a:srgbClr val="E2E8F0"/>
                </a:solidFill>
                <a:latin typeface="Plus Jakarta Sans" pitchFamily="34" charset="0"/>
                <a:ea typeface="Plus Jakarta Sans" pitchFamily="34" charset="-122"/>
                <a:cs typeface="Plus Jakarta Sans" pitchFamily="34" charset="-120"/>
              </a:rPr>
              <a:t>agent-hours a day in which stolen tokens stay valid when 100 agents run 2-minute tasks on 15-minute tokens, 1,000 cycles a day</a:t>
            </a:r>
            <a:endParaRPr lang="en-US" sz="1000" dirty="0"/>
          </a:p>
        </p:txBody>
      </p:sp>
      <p:sp>
        <p:nvSpPr>
          <p:cNvPr id="23" name="Text 18"/>
          <p:cNvSpPr txBox="1"/>
          <p:nvPr/>
        </p:nvSpPr>
        <p:spPr>
          <a:xfrm>
            <a:off x="822960" y="5879592"/>
            <a:ext cx="3383280" cy="228600"/>
          </a:xfrm>
          <a:prstGeom prst="rect">
            <a:avLst/>
          </a:prstGeom>
          <a:noFill/>
          <a:ln/>
        </p:spPr>
        <p:txBody>
          <a:bodyPr wrap="square" lIns="0" tIns="0" rIns="0" bIns="0" rtlCol="0" anchor="t"/>
          <a:lstStyle/>
          <a:p>
            <a:pPr indent="0" marL="0">
              <a:buNone/>
            </a:pPr>
            <a:r>
              <a:rPr lang="en-US" sz="850" i="1" dirty="0">
                <a:solidFill>
                  <a:srgbClr val="94A3B8"/>
                </a:solidFill>
                <a:latin typeface="Plus Jakarta Sans" pitchFamily="34" charset="0"/>
                <a:ea typeface="Plus Jakarta Sans" pitchFamily="34" charset="-122"/>
                <a:cs typeface="Plus Jakarta Sans" pitchFamily="34" charset="-120"/>
              </a:rPr>
              <a:t>Cloud Security Alliance, May 2026</a:t>
            </a:r>
            <a:pPr indent="0" marL="0">
              <a:buNone/>
            </a:pPr>
            <a:r>
              <a:rPr lang="en-US" sz="850" i="1" baseline="30000" dirty="0">
                <a:solidFill>
                  <a:srgbClr val="94A3B8"/>
                </a:solidFill>
                <a:latin typeface="Plus Jakarta Sans" pitchFamily="34" charset="0"/>
                <a:ea typeface="Plus Jakarta Sans" pitchFamily="34" charset="-122"/>
                <a:cs typeface="Plus Jakarta Sans" pitchFamily="34" charset="-120"/>
              </a:rPr>
              <a:t>43</a:t>
            </a:r>
            <a:endParaRPr lang="en-US" sz="850" dirty="0"/>
          </a:p>
        </p:txBody>
      </p:sp>
      <p:sp>
        <p:nvSpPr>
          <p:cNvPr id="24" name="Shape 19"/>
          <p:cNvSpPr/>
          <p:nvPr/>
        </p:nvSpPr>
        <p:spPr>
          <a:xfrm>
            <a:off x="4572000" y="4480560"/>
            <a:ext cx="7068312" cy="1691640"/>
          </a:xfrm>
          <a:prstGeom prst="roundRect">
            <a:avLst>
              <a:gd name="adj" fmla="val 4324"/>
            </a:avLst>
          </a:prstGeom>
          <a:solidFill>
            <a:srgbClr val="F0F9FF"/>
          </a:solidFill>
          <a:ln w="9525">
            <a:solidFill>
              <a:srgbClr val="E0F2FE"/>
            </a:solidFill>
            <a:prstDash val="solid"/>
          </a:ln>
        </p:spPr>
      </p:sp>
      <p:sp>
        <p:nvSpPr>
          <p:cNvPr id="25" name="Text 20"/>
          <p:cNvSpPr txBox="1"/>
          <p:nvPr/>
        </p:nvSpPr>
        <p:spPr>
          <a:xfrm>
            <a:off x="4846320" y="4617720"/>
            <a:ext cx="6400800" cy="228600"/>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IN MULESOFT AGENT FABRIC</a:t>
            </a:r>
            <a:endParaRPr lang="en-US" sz="1000" dirty="0"/>
          </a:p>
        </p:txBody>
      </p:sp>
      <p:sp>
        <p:nvSpPr>
          <p:cNvPr id="26" name="Text 21"/>
          <p:cNvSpPr txBox="1"/>
          <p:nvPr/>
        </p:nvSpPr>
        <p:spPr>
          <a:xfrm>
            <a:off x="4846320" y="4892040"/>
            <a:ext cx="6583680" cy="123444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334155"/>
                </a:solidFill>
                <a:latin typeface="Plus Jakarta Sans" pitchFamily="34" charset="0"/>
                <a:ea typeface="Plus Jakarta Sans" pitchFamily="34" charset="-122"/>
                <a:cs typeface="Plus Jakarta Sans" pitchFamily="34" charset="-120"/>
              </a:rPr>
              <a:t>Trusted Agent Identity: agents act with a specific user’s identity and authorization, auditable end to end</a:t>
            </a:r>
            <a:endParaRPr lang="en-US" sz="1150" dirty="0"/>
          </a:p>
          <a:p>
            <a:pPr marL="342900" indent="-342900">
              <a:spcAft>
                <a:spcPts val="500"/>
              </a:spcAft>
              <a:buSzPct val="100000"/>
              <a:buChar char="•"/>
            </a:pPr>
            <a:r>
              <a:rPr lang="en-US" sz="1150" dirty="0">
                <a:solidFill>
                  <a:srgbClr val="334155"/>
                </a:solidFill>
                <a:latin typeface="Plus Jakarta Sans" pitchFamily="34" charset="0"/>
                <a:ea typeface="Plus Jakarta Sans" pitchFamily="34" charset="-122"/>
                <a:cs typeface="Plus Jakarta Sans" pitchFamily="34" charset="-120"/>
              </a:rPr>
              <a:t>Mobile approval before high-risk actions, such as moving money, bound to the exact action by a custom Omni Gateway policy</a:t>
            </a:r>
            <a:endParaRPr lang="en-US" sz="1150" dirty="0"/>
          </a:p>
          <a:p>
            <a:pPr marL="342900" indent="-342900">
              <a:spcAft>
                <a:spcPts val="500"/>
              </a:spcAft>
              <a:buSzPct val="100000"/>
              <a:buChar char="•"/>
            </a:pPr>
            <a:r>
              <a:rPr lang="en-US" sz="1150" dirty="0">
                <a:solidFill>
                  <a:srgbClr val="334155"/>
                </a:solidFill>
                <a:latin typeface="Plus Jakarta Sans" pitchFamily="34" charset="0"/>
                <a:ea typeface="Plus Jakarta Sans" pitchFamily="34" charset="-122"/>
                <a:cs typeface="Plus Jakarta Sans" pitchFamily="34" charset="-120"/>
              </a:rPr>
              <a:t>Gateway policies for authentication, rate limits and token bounds across LLM and MCP traffic</a:t>
            </a:r>
            <a:endParaRPr lang="en-US" sz="1150" dirty="0"/>
          </a:p>
        </p:txBody>
      </p:sp>
      <p:sp>
        <p:nvSpPr>
          <p:cNvPr id="27" name="Text 22"/>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21, 41–44, 78.</a:t>
            </a:r>
            <a:endParaRPr lang="en-US" sz="850" dirty="0"/>
          </a:p>
        </p:txBody>
      </p:sp>
      <p:sp>
        <p:nvSpPr>
          <p:cNvPr id="28" name="Text 23"/>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16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Extend identity and authority to every agent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16: Extend identity and authority to every agent</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