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69" r:id="rId15"/>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15" Type="http://schemas.openxmlformats.org/officeDocument/2006/relationships/slide" Target="slides/slide14.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Reference endnote [29] (Chirag Agrawal / CDO Magazine). Governance must be progressive, because organizations cannot jump from chatbots directly to Level 4 autonomous swarms. Every agent registered in the control plane must be assigned a risk tier with enforced authorization gates.</a:t>
            </a:r>
          </a:p>
          <a:p>
            <a:pPr>
              <a:spcAft>
                <a:spcPts val="600"/>
              </a:spcAft>
            </a:pPr>
            <a:r>
              <a:rPr lang="en-US" dirty="0"/>
              <a:t>Additional talking points:</a:t>
            </a:r>
          </a:p>
          <a:p>
            <a:pPr marL="228600" indent="-228600">
              <a:spcAft>
                <a:spcPts val="300"/>
              </a:spcAft>
              <a:buFont typeface="Arial"/>
              <a:buChar char="•"/>
            </a:pPr>
            <a:r>
              <a:rPr lang="en-US" dirty="0"/>
              <a:t>Tier agent autonomy by level of authority and connect each tier to specific controls, monitoring and rollback paths, so agents operate within explicit boundaries that can change with the task, context and risk [1].</a:t>
            </a:r>
          </a:p>
          <a:p>
            <a:pPr marL="228600" indent="-228600">
              <a:spcAft>
                <a:spcPts val="300"/>
              </a:spcAft>
              <a:buFont typeface="Arial"/>
              <a:buChar char="•"/>
            </a:pPr>
            <a:r>
              <a:rPr lang="en-US" dirty="0"/>
              <a:t>The CDO Magazine plan [29] goes further: move from a "model risk" mindset to continuous runtime assurance. Its 12-month plan starts (days 0–90) with an AI governance council and autonomy levels, a published policy stack and exception process, an evaluation store, a prompt registry and an agent/tool allow-list behind a gateway, plus an inventory of AI systems that may be high-risk under the EU AI Act. Days 90–180 bind production agents to autonomy levels with telemetry, kill switches, immutable logs and canaries, with monthly red-teaming. A named governance lead reports a balanced scorecard monthly to the executive committee and quarterly to the AI governance board.</a:t>
            </a:r>
          </a:p>
          <a:p>
            <a:pPr marL="228600" indent="-228600">
              <a:spcAft>
                <a:spcPts val="300"/>
              </a:spcAft>
              <a:buFont typeface="Arial"/>
              <a:buChar char="•"/>
            </a:pPr>
            <a:r>
              <a:rPr lang="en-US" dirty="0"/>
              <a:t>Agent Fabric maps directly: Agent Registry (inventory, owner, tier), AI Gateway (allow-list and policy), Agent Kill Switch [21], Trusted Agent Identity with mobile authorization for high-risk actions [21], and guided determinism in Agent Broker (fixed hand-off rules with LLM reasoning in between) [21]. The evaluation before each promotion can run on any evaluation tool.</a:t>
            </a:r>
          </a:p>
          <a:p>
            <a:pPr marL="228600" indent="-228600">
              <a:spcAft>
                <a:spcPts val="300"/>
              </a:spcAft>
              <a:buFont typeface="Arial"/>
              <a:buChar char="•"/>
            </a:pPr>
            <a:r>
              <a:rPr lang="en-US" dirty="0"/>
              <a:t>Oversight has to be exercisable as well as assigned: a named approver may lack the time, information or authority to intervene, and human-oversight requirements can give a false sense of security [30]. Effective oversight needs the ability to act on the system, enough knowledge to judge it and the freedom to intervene [31]. The EU AI Act requires that people overseeing high-risk AI can recognize automation bias, override outputs and stop the system safely, with the competence, training, authority and support to do so [32].</a:t>
            </a:r>
          </a:p>
          <a:p>
            <a:pPr marL="228600" indent="-228600">
              <a:spcAft>
                <a:spcPts val="300"/>
              </a:spcAft>
              <a:buFont typeface="Arial"/>
              <a:buChar char="•"/>
            </a:pPr>
            <a:r>
              <a:rPr lang="en-US" dirty="0"/>
              <a:t>Runtime defaults: an approval covers one specific action for a limited time, and an expired or altered approval is refused at the gateway (a custom Omni Gateway policy, Approval-to-Execution Binding [78]). Stale telemetry drops the affected agents to propose-only until the data recovers.</a:t>
            </a:r>
          </a:p>
          <a:p>
            <a:pPr marL="228600" indent="-228600">
              <a:spcAft>
                <a:spcPts val="300"/>
              </a:spcAft>
              <a:buFont typeface="Arial"/>
              <a:buChar char="•"/>
            </a:pPr>
            <a:r>
              <a:rPr lang="en-US" dirty="0"/>
              <a:t>The next slide maps these tiers to the frameworks organizations already use and sets the rules for promotion and demotion.</a:t>
            </a:r>
          </a:p>
          <a:p>
            <a:pPr>
              <a:spcAft>
                <a:spcPts val="600"/>
              </a:spcAft>
            </a:pPr>
            <a:r>
              <a:rPr lang="en-US" dirty="0"/>
              <a:t>Credit: John Fisher, The AI Control Plane: Executive Briefing (2026), slide 14,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14</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GRAPHIC 4  •  GOVERNANCE TIERS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Tier agent autonomy and bind each tier to controls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Autonomy should grow with evidence. Give every registered agent a tier, and enforce the controls that tier requires.</a:t>
            </a:r>
            <a:endParaRPr lang="en-US" sz="1350" dirty="0"/>
          </a:p>
        </p:txBody>
      </p:sp>
      <p:sp>
        <p:nvSpPr>
          <p:cNvPr id="5" name="Shape 3"/>
          <p:cNvSpPr/>
          <p:nvPr/>
        </p:nvSpPr>
        <p:spPr>
          <a:xfrm>
            <a:off x="548640" y="3246120"/>
            <a:ext cx="2651760" cy="1828800"/>
          </a:xfrm>
          <a:prstGeom prst="roundRect">
            <a:avLst>
              <a:gd name="adj" fmla="val 4000"/>
            </a:avLst>
          </a:prstGeom>
          <a:solidFill>
            <a:srgbClr val="F1F5F9"/>
          </a:solidFill>
          <a:ln w="9525">
            <a:solidFill>
              <a:srgbClr val="E2E8F0"/>
            </a:solidFill>
            <a:prstDash val="solid"/>
          </a:ln>
        </p:spPr>
      </p:sp>
      <p:sp>
        <p:nvSpPr>
          <p:cNvPr id="6" name="Text 4"/>
          <p:cNvSpPr txBox="1"/>
          <p:nvPr/>
        </p:nvSpPr>
        <p:spPr>
          <a:xfrm>
            <a:off x="777240" y="3429000"/>
            <a:ext cx="2194560" cy="228600"/>
          </a:xfrm>
          <a:prstGeom prst="rect">
            <a:avLst/>
          </a:prstGeom>
          <a:noFill/>
          <a:ln/>
        </p:spPr>
        <p:txBody>
          <a:bodyPr wrap="square" lIns="0" tIns="0" rIns="0" bIns="0" rtlCol="0" anchor="t"/>
          <a:lstStyle/>
          <a:p>
            <a:pPr indent="0" marL="0">
              <a:buNone/>
            </a:pPr>
            <a:r>
              <a:rPr lang="en-US" sz="1000" b="1" spc="150" kern="0" dirty="0">
                <a:solidFill>
                  <a:srgbClr val="475569"/>
                </a:solidFill>
                <a:latin typeface="Plus Jakarta Sans" pitchFamily="34" charset="0"/>
                <a:ea typeface="Plus Jakarta Sans" pitchFamily="34" charset="-122"/>
                <a:cs typeface="Plus Jakarta Sans" pitchFamily="34" charset="-120"/>
              </a:rPr>
              <a:t>LEVEL 1</a:t>
            </a:r>
            <a:endParaRPr lang="en-US" sz="1000" dirty="0"/>
          </a:p>
        </p:txBody>
      </p:sp>
      <p:sp>
        <p:nvSpPr>
          <p:cNvPr id="7" name="Text 5"/>
          <p:cNvSpPr txBox="1"/>
          <p:nvPr/>
        </p:nvSpPr>
        <p:spPr>
          <a:xfrm>
            <a:off x="777240" y="3675888"/>
            <a:ext cx="2194560" cy="320040"/>
          </a:xfrm>
          <a:prstGeom prst="rect">
            <a:avLst/>
          </a:prstGeom>
          <a:noFill/>
          <a:ln/>
        </p:spPr>
        <p:txBody>
          <a:bodyPr wrap="square" lIns="0" tIns="0" rIns="0" bIns="0" rtlCol="0" anchor="t"/>
          <a:lstStyle/>
          <a:p>
            <a:pPr indent="0" marL="0">
              <a:buNone/>
            </a:pPr>
            <a:r>
              <a:rPr lang="en-US" sz="1600" b="1" dirty="0">
                <a:solidFill>
                  <a:srgbClr val="0F172A"/>
                </a:solidFill>
                <a:latin typeface="Plus Jakarta Sans" pitchFamily="34" charset="0"/>
                <a:ea typeface="Plus Jakarta Sans" pitchFamily="34" charset="-122"/>
                <a:cs typeface="Plus Jakarta Sans" pitchFamily="34" charset="-120"/>
              </a:rPr>
              <a:t>Assisted</a:t>
            </a:r>
            <a:endParaRPr lang="en-US" sz="1600" dirty="0"/>
          </a:p>
        </p:txBody>
      </p:sp>
      <p:sp>
        <p:nvSpPr>
          <p:cNvPr id="8" name="Text 6"/>
          <p:cNvSpPr txBox="1"/>
          <p:nvPr/>
        </p:nvSpPr>
        <p:spPr>
          <a:xfrm>
            <a:off x="777240" y="4032504"/>
            <a:ext cx="2240280" cy="54864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 person approves before any action executes.</a:t>
            </a:r>
            <a:endParaRPr lang="en-US" sz="1050" dirty="0"/>
          </a:p>
        </p:txBody>
      </p:sp>
      <p:sp>
        <p:nvSpPr>
          <p:cNvPr id="9" name="Text 7"/>
          <p:cNvSpPr txBox="1"/>
          <p:nvPr/>
        </p:nvSpPr>
        <p:spPr>
          <a:xfrm>
            <a:off x="777240" y="4544568"/>
            <a:ext cx="2240280" cy="457200"/>
          </a:xfrm>
          <a:prstGeom prst="rect">
            <a:avLst/>
          </a:prstGeom>
          <a:noFill/>
          <a:ln/>
        </p:spPr>
        <p:txBody>
          <a:bodyPr wrap="square" lIns="0" tIns="0" rIns="0" bIns="0" rtlCol="0" anchor="t"/>
          <a:lstStyle/>
          <a:p>
            <a:pPr indent="0" marL="0">
              <a:buNone/>
            </a:pPr>
            <a:r>
              <a:rPr lang="en-US" sz="950" b="1" dirty="0">
                <a:solidFill>
                  <a:srgbClr val="475569"/>
                </a:solidFill>
                <a:latin typeface="Plus Jakarta Sans" pitchFamily="34" charset="0"/>
                <a:ea typeface="Plus Jakarta Sans" pitchFamily="34" charset="-122"/>
                <a:cs typeface="Plus Jakarta Sans" pitchFamily="34" charset="-120"/>
              </a:rPr>
              <a:t>Controls: </a:t>
            </a:r>
            <a:pPr indent="0" marL="0">
              <a:buNone/>
            </a:pPr>
            <a:r>
              <a:rPr lang="en-US" sz="950" dirty="0">
                <a:solidFill>
                  <a:srgbClr val="475569"/>
                </a:solidFill>
                <a:latin typeface="Plus Jakarta Sans" pitchFamily="34" charset="0"/>
                <a:ea typeface="Plus Jakarta Sans" pitchFamily="34" charset="-122"/>
                <a:cs typeface="Plus Jakarta Sans" pitchFamily="34" charset="-120"/>
              </a:rPr>
              <a:t>approvals bound to the action, read-only tools</a:t>
            </a:r>
            <a:endParaRPr lang="en-US" sz="950" dirty="0"/>
          </a:p>
        </p:txBody>
      </p:sp>
      <p:sp>
        <p:nvSpPr>
          <p:cNvPr id="10" name="Shape 8"/>
          <p:cNvSpPr/>
          <p:nvPr/>
        </p:nvSpPr>
        <p:spPr>
          <a:xfrm>
            <a:off x="3364992" y="2834640"/>
            <a:ext cx="2651760" cy="2240280"/>
          </a:xfrm>
          <a:prstGeom prst="roundRect">
            <a:avLst>
              <a:gd name="adj" fmla="val 3265"/>
            </a:avLst>
          </a:prstGeom>
          <a:solidFill>
            <a:srgbClr val="F0F9FF"/>
          </a:solidFill>
          <a:ln w="9525">
            <a:solidFill>
              <a:srgbClr val="E0F2FE"/>
            </a:solidFill>
            <a:prstDash val="solid"/>
          </a:ln>
        </p:spPr>
      </p:sp>
      <p:sp>
        <p:nvSpPr>
          <p:cNvPr id="11" name="Text 9"/>
          <p:cNvSpPr txBox="1"/>
          <p:nvPr/>
        </p:nvSpPr>
        <p:spPr>
          <a:xfrm>
            <a:off x="3593592" y="3017520"/>
            <a:ext cx="2194560" cy="228600"/>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LEVEL 2</a:t>
            </a:r>
            <a:endParaRPr lang="en-US" sz="1000" dirty="0"/>
          </a:p>
        </p:txBody>
      </p:sp>
      <p:sp>
        <p:nvSpPr>
          <p:cNvPr id="12" name="Text 10"/>
          <p:cNvSpPr txBox="1"/>
          <p:nvPr/>
        </p:nvSpPr>
        <p:spPr>
          <a:xfrm>
            <a:off x="3593592" y="3264408"/>
            <a:ext cx="2194560" cy="320040"/>
          </a:xfrm>
          <a:prstGeom prst="rect">
            <a:avLst/>
          </a:prstGeom>
          <a:noFill/>
          <a:ln/>
        </p:spPr>
        <p:txBody>
          <a:bodyPr wrap="square" lIns="0" tIns="0" rIns="0" bIns="0" rtlCol="0" anchor="t"/>
          <a:lstStyle/>
          <a:p>
            <a:pPr indent="0" marL="0">
              <a:buNone/>
            </a:pPr>
            <a:r>
              <a:rPr lang="en-US" sz="1600" b="1" dirty="0">
                <a:solidFill>
                  <a:srgbClr val="0F172A"/>
                </a:solidFill>
                <a:latin typeface="Plus Jakarta Sans" pitchFamily="34" charset="0"/>
                <a:ea typeface="Plus Jakarta Sans" pitchFamily="34" charset="-122"/>
                <a:cs typeface="Plus Jakarta Sans" pitchFamily="34" charset="-120"/>
              </a:rPr>
              <a:t>Supervised</a:t>
            </a:r>
            <a:endParaRPr lang="en-US" sz="1600" dirty="0"/>
          </a:p>
        </p:txBody>
      </p:sp>
      <p:sp>
        <p:nvSpPr>
          <p:cNvPr id="13" name="Text 11"/>
          <p:cNvSpPr txBox="1"/>
          <p:nvPr/>
        </p:nvSpPr>
        <p:spPr>
          <a:xfrm>
            <a:off x="3593592" y="3621024"/>
            <a:ext cx="2240280" cy="54864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Routine tasks run on their own. People review asynchronously and audit samples.</a:t>
            </a:r>
            <a:endParaRPr lang="en-US" sz="1050" dirty="0"/>
          </a:p>
        </p:txBody>
      </p:sp>
      <p:sp>
        <p:nvSpPr>
          <p:cNvPr id="14" name="Text 12"/>
          <p:cNvSpPr txBox="1"/>
          <p:nvPr/>
        </p:nvSpPr>
        <p:spPr>
          <a:xfrm>
            <a:off x="3593592" y="4544568"/>
            <a:ext cx="2240280" cy="457200"/>
          </a:xfrm>
          <a:prstGeom prst="rect">
            <a:avLst/>
          </a:prstGeom>
          <a:noFill/>
          <a:ln/>
        </p:spPr>
        <p:txBody>
          <a:bodyPr wrap="square" lIns="0" tIns="0" rIns="0" bIns="0" rtlCol="0" anchor="t"/>
          <a:lstStyle/>
          <a:p>
            <a:pPr indent="0" marL="0">
              <a:buNone/>
            </a:pPr>
            <a:r>
              <a:rPr lang="en-US" sz="950" b="1" dirty="0">
                <a:solidFill>
                  <a:srgbClr val="0284C7"/>
                </a:solidFill>
                <a:latin typeface="Plus Jakarta Sans" pitchFamily="34" charset="0"/>
                <a:ea typeface="Plus Jakarta Sans" pitchFamily="34" charset="-122"/>
                <a:cs typeface="Plus Jakarta Sans" pitchFamily="34" charset="-120"/>
              </a:rPr>
              <a:t>Controls: </a:t>
            </a:r>
            <a:pPr indent="0" marL="0">
              <a:buNone/>
            </a:pPr>
            <a:r>
              <a:rPr lang="en-US" sz="950" dirty="0">
                <a:solidFill>
                  <a:srgbClr val="475569"/>
                </a:solidFill>
                <a:latin typeface="Plus Jakarta Sans" pitchFamily="34" charset="0"/>
                <a:ea typeface="Plus Jakarta Sans" pitchFamily="34" charset="-122"/>
                <a:cs typeface="Plus Jakarta Sans" pitchFamily="34" charset="-120"/>
              </a:rPr>
              <a:t>telemetry, sampled QA, immutable logs</a:t>
            </a:r>
            <a:endParaRPr lang="en-US" sz="950" dirty="0"/>
          </a:p>
        </p:txBody>
      </p:sp>
      <p:sp>
        <p:nvSpPr>
          <p:cNvPr id="15" name="Shape 13"/>
          <p:cNvSpPr/>
          <p:nvPr/>
        </p:nvSpPr>
        <p:spPr>
          <a:xfrm>
            <a:off x="6181344" y="2423160"/>
            <a:ext cx="2651760" cy="2651760"/>
          </a:xfrm>
          <a:prstGeom prst="roundRect">
            <a:avLst>
              <a:gd name="adj" fmla="val 2759"/>
            </a:avLst>
          </a:prstGeom>
          <a:solidFill>
            <a:srgbClr val="FFFBEB"/>
          </a:solidFill>
          <a:ln w="9525">
            <a:solidFill>
              <a:srgbClr val="FDE68A"/>
            </a:solidFill>
            <a:prstDash val="solid"/>
          </a:ln>
        </p:spPr>
      </p:sp>
      <p:sp>
        <p:nvSpPr>
          <p:cNvPr id="16" name="Text 14"/>
          <p:cNvSpPr txBox="1"/>
          <p:nvPr/>
        </p:nvSpPr>
        <p:spPr>
          <a:xfrm>
            <a:off x="6409944" y="2606040"/>
            <a:ext cx="2194560" cy="228600"/>
          </a:xfrm>
          <a:prstGeom prst="rect">
            <a:avLst/>
          </a:prstGeom>
          <a:noFill/>
          <a:ln/>
        </p:spPr>
        <p:txBody>
          <a:bodyPr wrap="square" lIns="0" tIns="0" rIns="0" bIns="0" rtlCol="0" anchor="t"/>
          <a:lstStyle/>
          <a:p>
            <a:pPr indent="0" marL="0">
              <a:buNone/>
            </a:pPr>
            <a:r>
              <a:rPr lang="en-US" sz="1000" b="1" spc="150" kern="0" dirty="0">
                <a:solidFill>
                  <a:srgbClr val="B45309"/>
                </a:solidFill>
                <a:latin typeface="Plus Jakarta Sans" pitchFamily="34" charset="0"/>
                <a:ea typeface="Plus Jakarta Sans" pitchFamily="34" charset="-122"/>
                <a:cs typeface="Plus Jakarta Sans" pitchFamily="34" charset="-120"/>
              </a:rPr>
              <a:t>LEVEL 3</a:t>
            </a:r>
            <a:endParaRPr lang="en-US" sz="1000" dirty="0"/>
          </a:p>
        </p:txBody>
      </p:sp>
      <p:sp>
        <p:nvSpPr>
          <p:cNvPr id="17" name="Text 15"/>
          <p:cNvSpPr txBox="1"/>
          <p:nvPr/>
        </p:nvSpPr>
        <p:spPr>
          <a:xfrm>
            <a:off x="6409944" y="2852928"/>
            <a:ext cx="2194560" cy="320040"/>
          </a:xfrm>
          <a:prstGeom prst="rect">
            <a:avLst/>
          </a:prstGeom>
          <a:noFill/>
          <a:ln/>
        </p:spPr>
        <p:txBody>
          <a:bodyPr wrap="square" lIns="0" tIns="0" rIns="0" bIns="0" rtlCol="0" anchor="t"/>
          <a:lstStyle/>
          <a:p>
            <a:pPr indent="0" marL="0">
              <a:buNone/>
            </a:pPr>
            <a:r>
              <a:rPr lang="en-US" sz="1600" b="1" dirty="0">
                <a:solidFill>
                  <a:srgbClr val="0F172A"/>
                </a:solidFill>
                <a:latin typeface="Plus Jakarta Sans" pitchFamily="34" charset="0"/>
                <a:ea typeface="Plus Jakarta Sans" pitchFamily="34" charset="-122"/>
                <a:cs typeface="Plus Jakarta Sans" pitchFamily="34" charset="-120"/>
              </a:rPr>
              <a:t>Autonomous</a:t>
            </a:r>
            <a:endParaRPr lang="en-US" sz="1600" dirty="0"/>
          </a:p>
        </p:txBody>
      </p:sp>
      <p:sp>
        <p:nvSpPr>
          <p:cNvPr id="18" name="Text 16"/>
          <p:cNvSpPr txBox="1"/>
          <p:nvPr/>
        </p:nvSpPr>
        <p:spPr>
          <a:xfrm>
            <a:off x="6409944" y="3209544"/>
            <a:ext cx="2240280" cy="54864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Acts within strict policy bounds, with financial and computational circuit breakers.</a:t>
            </a:r>
            <a:endParaRPr lang="en-US" sz="1050" dirty="0"/>
          </a:p>
        </p:txBody>
      </p:sp>
      <p:sp>
        <p:nvSpPr>
          <p:cNvPr id="19" name="Text 17"/>
          <p:cNvSpPr txBox="1"/>
          <p:nvPr/>
        </p:nvSpPr>
        <p:spPr>
          <a:xfrm>
            <a:off x="6409944" y="4544568"/>
            <a:ext cx="2240280" cy="457200"/>
          </a:xfrm>
          <a:prstGeom prst="rect">
            <a:avLst/>
          </a:prstGeom>
          <a:noFill/>
          <a:ln/>
        </p:spPr>
        <p:txBody>
          <a:bodyPr wrap="square" lIns="0" tIns="0" rIns="0" bIns="0" rtlCol="0" anchor="t"/>
          <a:lstStyle/>
          <a:p>
            <a:pPr indent="0" marL="0">
              <a:buNone/>
            </a:pPr>
            <a:r>
              <a:rPr lang="en-US" sz="950" b="1" dirty="0">
                <a:solidFill>
                  <a:srgbClr val="B45309"/>
                </a:solidFill>
                <a:latin typeface="Plus Jakarta Sans" pitchFamily="34" charset="0"/>
                <a:ea typeface="Plus Jakarta Sans" pitchFamily="34" charset="-122"/>
                <a:cs typeface="Plus Jakarta Sans" pitchFamily="34" charset="-120"/>
              </a:rPr>
              <a:t>Controls: </a:t>
            </a:r>
            <a:pPr indent="0" marL="0">
              <a:buNone/>
            </a:pPr>
            <a:r>
              <a:rPr lang="en-US" sz="950" dirty="0">
                <a:solidFill>
                  <a:srgbClr val="475569"/>
                </a:solidFill>
                <a:latin typeface="Plus Jakarta Sans" pitchFamily="34" charset="0"/>
                <a:ea typeface="Plus Jakarta Sans" pitchFamily="34" charset="-122"/>
                <a:cs typeface="Plus Jakarta Sans" pitchFamily="34" charset="-120"/>
              </a:rPr>
              <a:t>spend and exposure limits, kill switch, canary releases</a:t>
            </a:r>
            <a:endParaRPr lang="en-US" sz="950" dirty="0"/>
          </a:p>
        </p:txBody>
      </p:sp>
      <p:sp>
        <p:nvSpPr>
          <p:cNvPr id="20" name="Shape 18"/>
          <p:cNvSpPr/>
          <p:nvPr/>
        </p:nvSpPr>
        <p:spPr>
          <a:xfrm>
            <a:off x="8997696" y="2011680"/>
            <a:ext cx="2651760" cy="3063240"/>
          </a:xfrm>
          <a:prstGeom prst="roundRect">
            <a:avLst>
              <a:gd name="adj" fmla="val 2759"/>
            </a:avLst>
          </a:prstGeom>
          <a:solidFill>
            <a:srgbClr val="FEF2F2"/>
          </a:solidFill>
          <a:ln w="9525">
            <a:solidFill>
              <a:srgbClr val="FECACA"/>
            </a:solidFill>
            <a:prstDash val="solid"/>
          </a:ln>
        </p:spPr>
      </p:sp>
      <p:sp>
        <p:nvSpPr>
          <p:cNvPr id="21" name="Text 19"/>
          <p:cNvSpPr txBox="1"/>
          <p:nvPr/>
        </p:nvSpPr>
        <p:spPr>
          <a:xfrm>
            <a:off x="9226296" y="2194560"/>
            <a:ext cx="2194560" cy="228600"/>
          </a:xfrm>
          <a:prstGeom prst="rect">
            <a:avLst/>
          </a:prstGeom>
          <a:noFill/>
          <a:ln/>
        </p:spPr>
        <p:txBody>
          <a:bodyPr wrap="square" lIns="0" tIns="0" rIns="0" bIns="0" rtlCol="0" anchor="t"/>
          <a:lstStyle/>
          <a:p>
            <a:pPr indent="0" marL="0">
              <a:buNone/>
            </a:pPr>
            <a:r>
              <a:rPr lang="en-US" sz="1000" b="1" spc="150" kern="0" dirty="0">
                <a:solidFill>
                  <a:srgbClr val="B91C1C"/>
                </a:solidFill>
                <a:latin typeface="Plus Jakarta Sans" pitchFamily="34" charset="0"/>
                <a:ea typeface="Plus Jakarta Sans" pitchFamily="34" charset="-122"/>
                <a:cs typeface="Plus Jakarta Sans" pitchFamily="34" charset="-120"/>
              </a:rPr>
              <a:t>LEVEL 4</a:t>
            </a:r>
            <a:endParaRPr lang="en-US" sz="1000" dirty="0"/>
          </a:p>
        </p:txBody>
      </p:sp>
      <p:sp>
        <p:nvSpPr>
          <p:cNvPr id="22" name="Text 20"/>
          <p:cNvSpPr txBox="1"/>
          <p:nvPr/>
        </p:nvSpPr>
        <p:spPr>
          <a:xfrm>
            <a:off x="9226296" y="2441448"/>
            <a:ext cx="2194560" cy="320040"/>
          </a:xfrm>
          <a:prstGeom prst="rect">
            <a:avLst/>
          </a:prstGeom>
          <a:noFill/>
          <a:ln/>
        </p:spPr>
        <p:txBody>
          <a:bodyPr wrap="square" lIns="0" tIns="0" rIns="0" bIns="0" rtlCol="0" anchor="t"/>
          <a:lstStyle/>
          <a:p>
            <a:pPr indent="0" marL="0">
              <a:buNone/>
            </a:pPr>
            <a:r>
              <a:rPr lang="en-US" sz="1600" b="1" dirty="0">
                <a:solidFill>
                  <a:srgbClr val="0F172A"/>
                </a:solidFill>
                <a:latin typeface="Plus Jakarta Sans" pitchFamily="34" charset="0"/>
                <a:ea typeface="Plus Jakarta Sans" pitchFamily="34" charset="-122"/>
                <a:cs typeface="Plus Jakarta Sans" pitchFamily="34" charset="-120"/>
              </a:rPr>
              <a:t>Multi-agent</a:t>
            </a:r>
            <a:endParaRPr lang="en-US" sz="1600" dirty="0"/>
          </a:p>
        </p:txBody>
      </p:sp>
      <p:sp>
        <p:nvSpPr>
          <p:cNvPr id="23" name="Text 21"/>
          <p:cNvSpPr txBox="1"/>
          <p:nvPr/>
        </p:nvSpPr>
        <p:spPr>
          <a:xfrm>
            <a:off x="9226296" y="2798064"/>
            <a:ext cx="2240280" cy="54864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Agents negotiate and hand off work to other agents (A2A) with non-repudiable audit trails.</a:t>
            </a:r>
            <a:endParaRPr lang="en-US" sz="1050" dirty="0"/>
          </a:p>
        </p:txBody>
      </p:sp>
      <p:sp>
        <p:nvSpPr>
          <p:cNvPr id="24" name="Text 22"/>
          <p:cNvSpPr txBox="1"/>
          <p:nvPr/>
        </p:nvSpPr>
        <p:spPr>
          <a:xfrm>
            <a:off x="9226296" y="4544568"/>
            <a:ext cx="2240280" cy="457200"/>
          </a:xfrm>
          <a:prstGeom prst="rect">
            <a:avLst/>
          </a:prstGeom>
          <a:noFill/>
          <a:ln/>
        </p:spPr>
        <p:txBody>
          <a:bodyPr wrap="square" lIns="0" tIns="0" rIns="0" bIns="0" rtlCol="0" anchor="t"/>
          <a:lstStyle/>
          <a:p>
            <a:pPr indent="0" marL="0">
              <a:buNone/>
            </a:pPr>
            <a:r>
              <a:rPr lang="en-US" sz="950" b="1" dirty="0">
                <a:solidFill>
                  <a:srgbClr val="B91C1C"/>
                </a:solidFill>
                <a:latin typeface="Plus Jakarta Sans" pitchFamily="34" charset="0"/>
                <a:ea typeface="Plus Jakarta Sans" pitchFamily="34" charset="-122"/>
                <a:cs typeface="Plus Jakarta Sans" pitchFamily="34" charset="-120"/>
              </a:rPr>
              <a:t>Controls: </a:t>
            </a:r>
            <a:pPr indent="0" marL="0">
              <a:buNone/>
            </a:pPr>
            <a:r>
              <a:rPr lang="en-US" sz="950" dirty="0">
                <a:solidFill>
                  <a:srgbClr val="475569"/>
                </a:solidFill>
                <a:latin typeface="Plus Jakarta Sans" pitchFamily="34" charset="0"/>
                <a:ea typeface="Plus Jakarta Sans" pitchFamily="34" charset="-122"/>
                <a:cs typeface="Plus Jakarta Sans" pitchFamily="34" charset="-120"/>
              </a:rPr>
              <a:t>agent identity, delegation chains, evals before promotion</a:t>
            </a:r>
            <a:endParaRPr lang="en-US" sz="950" dirty="0"/>
          </a:p>
        </p:txBody>
      </p:sp>
      <p:sp>
        <p:nvSpPr>
          <p:cNvPr id="25" name="Text 23"/>
          <p:cNvSpPr txBox="1"/>
          <p:nvPr/>
        </p:nvSpPr>
        <p:spPr>
          <a:xfrm>
            <a:off x="548640" y="5120640"/>
            <a:ext cx="11091672" cy="329184"/>
          </a:xfrm>
          <a:prstGeom prst="rect">
            <a:avLst/>
          </a:prstGeom>
          <a:noFill/>
          <a:ln/>
        </p:spPr>
        <p:txBody>
          <a:bodyPr wrap="square" lIns="0" tIns="0" rIns="0" bIns="0" rtlCol="0" anchor="ctr"/>
          <a:lstStyle/>
          <a:p>
            <a:pPr indent="0" marL="0">
              <a:buNone/>
            </a:pPr>
            <a:r>
              <a:rPr lang="en-US" sz="1050" b="1" dirty="0">
                <a:solidFill>
                  <a:srgbClr val="0369A1"/>
                </a:solidFill>
                <a:latin typeface="Plus Jakarta Sans" pitchFamily="34" charset="0"/>
                <a:ea typeface="Plus Jakarta Sans" pitchFamily="34" charset="-122"/>
                <a:cs typeface="Plus Jakarta Sans" pitchFamily="34" charset="-120"/>
              </a:rPr>
              <a:t>Oversight must be exercisable:  </a:t>
            </a:r>
            <a:r>
              <a:rPr lang="en-US" sz="1050" dirty="0">
                <a:solidFill>
                  <a:srgbClr val="334155"/>
                </a:solidFill>
                <a:latin typeface="Plus Jakarta Sans" pitchFamily="34" charset="0"/>
                <a:ea typeface="Plus Jakarta Sans" pitchFamily="34" charset="-122"/>
                <a:cs typeface="Plus Jakarta Sans" pitchFamily="34" charset="-120"/>
              </a:rPr>
              <a:t>approvals are bound to the exact action and expire. Stale data drops an agent to propose-only, and drills prove people can stop it.</a:t>
            </a:r>
            <a:endParaRPr lang="en-US" sz="1050" dirty="0"/>
          </a:p>
        </p:txBody>
      </p:sp>
      <p:sp>
        <p:nvSpPr>
          <p:cNvPr id="26" name="Shape 24"/>
          <p:cNvSpPr/>
          <p:nvPr/>
        </p:nvSpPr>
        <p:spPr>
          <a:xfrm>
            <a:off x="548640" y="5468112"/>
            <a:ext cx="11091672" cy="713232"/>
          </a:xfrm>
          <a:prstGeom prst="roundRect">
            <a:avLst>
              <a:gd name="adj" fmla="val 10256"/>
            </a:avLst>
          </a:prstGeom>
          <a:solidFill>
            <a:srgbClr val="0F172A"/>
          </a:solidFill>
          <a:ln w="9525">
            <a:solidFill>
              <a:srgbClr val="0F172A"/>
            </a:solidFill>
            <a:prstDash val="solid"/>
          </a:ln>
        </p:spPr>
      </p:sp>
      <p:sp>
        <p:nvSpPr>
          <p:cNvPr id="27" name="Text 25"/>
          <p:cNvSpPr txBox="1"/>
          <p:nvPr/>
        </p:nvSpPr>
        <p:spPr>
          <a:xfrm>
            <a:off x="822960" y="5541264"/>
            <a:ext cx="10607040" cy="566928"/>
          </a:xfrm>
          <a:prstGeom prst="rect">
            <a:avLst/>
          </a:prstGeom>
          <a:noFill/>
          <a:ln/>
        </p:spPr>
        <p:txBody>
          <a:bodyPr wrap="square" lIns="0" tIns="0" rIns="0" bIns="0" rtlCol="0" anchor="ctr"/>
          <a:lstStyle/>
          <a:p>
            <a:pPr indent="0" marL="0">
              <a:buNone/>
            </a:pPr>
            <a:r>
              <a:rPr lang="en-US" sz="1100" b="1" dirty="0">
                <a:solidFill>
                  <a:srgbClr val="38BDF8"/>
                </a:solidFill>
                <a:latin typeface="Plus Jakarta Sans" pitchFamily="34" charset="0"/>
                <a:ea typeface="Plus Jakarta Sans" pitchFamily="34" charset="-122"/>
                <a:cs typeface="Plus Jakarta Sans" pitchFamily="34" charset="-120"/>
              </a:rPr>
              <a:t>Agent Fabric controls:  </a:t>
            </a:r>
            <a:pPr indent="0" marL="0">
              <a:buNone/>
            </a:pPr>
            <a:r>
              <a:rPr lang="en-US" sz="1100" dirty="0">
                <a:solidFill>
                  <a:srgbClr val="FFFFFF"/>
                </a:solidFill>
                <a:latin typeface="Plus Jakarta Sans" pitchFamily="34" charset="0"/>
                <a:ea typeface="Plus Jakarta Sans" pitchFamily="34" charset="-122"/>
                <a:cs typeface="Plus Jakarta Sans" pitchFamily="34" charset="-120"/>
              </a:rPr>
              <a:t>Trusted Agent Identity with mobile approval for high-risk actions  •  Agent Kill Switch  •  Guided determinism in Agent Broker  •  Owner and risk tier recorded in Agent Registry</a:t>
            </a:r>
            <a:endParaRPr lang="en-US" sz="1100" dirty="0"/>
          </a:p>
        </p:txBody>
      </p:sp>
      <p:sp>
        <p:nvSpPr>
          <p:cNvPr id="28" name="Text 2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 29–32, 78.</a:t>
            </a:r>
            <a:endParaRPr lang="en-US" sz="850" dirty="0"/>
          </a:p>
        </p:txBody>
      </p:sp>
      <p:sp>
        <p:nvSpPr>
          <p:cNvPr id="29" name="Text 2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14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Tier agent autonomy and bind each tier to controls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14: Tier agent autonomy and bind each tier to controls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