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67" r:id="rId13"/>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13" Type="http://schemas.openxmlformats.org/officeDocument/2006/relationships/slide" Target="slides/slide12.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The core mechanism of the control plane is dynamic arbitration. Not every query requires a flagship frontier model: a large share of routine enterprise requests (parsing, routing, classification) can often be served by compact, fine-tuned small language models at a fraction of the latency and cost. Step 3 dynamically matches the model to the SLA. Measure your own task mix and savings in Phase 2.</a:t>
            </a:r>
          </a:p>
          <a:p>
            <a:pPr>
              <a:spcAft>
                <a:spcPts val="600"/>
              </a:spcAft>
            </a:pPr>
            <a:r>
              <a:rPr lang="en-US" dirty="0"/>
              <a:t>Framing: model orchestration is an intelligent router that decides in real time which model should handle a task, where inference should occur, and which cost, latency and regulatory constraints govern the decision [1]. At the infrastructure layer this becomes policy-based workload routing: a latency-sensitive workload in a hospital or factory may need to run at the edge even when cloud execution is cheaper.</a:t>
            </a:r>
          </a:p>
          <a:p>
            <a:pPr>
              <a:spcAft>
                <a:spcPts val="600"/>
              </a:spcAft>
            </a:pPr>
            <a:r>
              <a:rPr lang="en-US" dirty="0"/>
              <a:t>MuleSoft Agent Fabric provides intelligent model routing, AI cost controls (token-based rate limits and spend attributed by team, app and use case), Model Proxy (a single governed endpoint across model providers) and LLM Governance in AI Gateway, which gives centralized visibility of token usage, costs and data flows for third-party models [21].</a:t>
            </a:r>
          </a:p>
          <a:p>
            <a:pPr>
              <a:spcAft>
                <a:spcPts val="600"/>
              </a:spcAft>
            </a:pPr>
            <a:r>
              <a:rPr lang="en-US" dirty="0"/>
              <a:t>Treat cost visibility as a control. In KPMG's Q2 2026 pulse only 26% of organizations had full, real-time visibility into what their AI systems cost to operate, and in Q3 43% had set usage or token budgets [8]. Tag every model and tool call to an owner, a use case and a cost center, alert as spend nears budget [14], and compare the cost of each completed outcome with the same work done by people [22]. The FinOps Foundation's FinOps for AI adds unit metrics such as cost per inference and per token, and its FOCUS specification gives billing data a common format [23].</a:t>
            </a:r>
          </a:p>
          <a:p>
            <a:pPr>
              <a:spcAft>
                <a:spcPts val="600"/>
              </a:spcAft>
            </a:pPr>
            <a:r>
              <a:rPr lang="en-US" dirty="0"/>
              <a:t>Exposure limits cap what agents do, as cost limits cap what they spend. A per-call check cannot see many individually valid actions adding up past a limit, so a custom Omni Gateway policy (Cross-Session Aggregate-Risk Gate) reserves exposure against a shared budget across calls, agents and sessions [78].</a:t>
            </a:r>
          </a:p>
          <a:p>
            <a:pPr>
              <a:spcAft>
                <a:spcPts val="600"/>
              </a:spcAft>
            </a:pPr>
            <a:r>
              <a:rPr lang="en-US" dirty="0"/>
              <a:t>Credit: John Fisher, The AI Control Plane: Executive Briefing (2026), slide 12,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12</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GRAPHIC 3  •  INTELLIGENT ROUTING</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Route every task to the right model, place and price</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Model orchestration decides, in real time, which model handles a task, where inference runs, and which constraints apply.</a:t>
            </a:r>
            <a:endParaRPr lang="en-US" sz="1350" dirty="0"/>
          </a:p>
        </p:txBody>
      </p:sp>
      <p:sp>
        <p:nvSpPr>
          <p:cNvPr id="5" name="Shape 3"/>
          <p:cNvSpPr/>
          <p:nvPr/>
        </p:nvSpPr>
        <p:spPr>
          <a:xfrm>
            <a:off x="548640" y="1874520"/>
            <a:ext cx="2514600" cy="1920240"/>
          </a:xfrm>
          <a:prstGeom prst="roundRect">
            <a:avLst>
              <a:gd name="adj" fmla="val 381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Shape 4"/>
          <p:cNvSpPr/>
          <p:nvPr/>
        </p:nvSpPr>
        <p:spPr>
          <a:xfrm>
            <a:off x="777240" y="2075688"/>
            <a:ext cx="438912" cy="438912"/>
          </a:xfrm>
          <a:prstGeom prst="ellipse">
            <a:avLst/>
          </a:prstGeom>
          <a:solidFill>
            <a:srgbClr val="F0F9FF"/>
          </a:solidFill>
          <a:ln w="6350">
            <a:solidFill>
              <a:srgbClr val="F0F9FF"/>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886968" y="2185416"/>
            <a:ext cx="219456" cy="219456"/>
          </a:xfrm>
          <a:prstGeom prst="rect">
            <a:avLst/>
          </a:prstGeom>
        </p:spPr>
      </p:pic>
      <p:sp>
        <p:nvSpPr>
          <p:cNvPr id="8" name="Text 5"/>
          <p:cNvSpPr txBox="1"/>
          <p:nvPr/>
        </p:nvSpPr>
        <p:spPr>
          <a:xfrm>
            <a:off x="1325880" y="2157984"/>
            <a:ext cx="1554480" cy="256032"/>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STEP 01</a:t>
            </a:r>
            <a:endParaRPr lang="en-US" sz="1000" dirty="0"/>
          </a:p>
        </p:txBody>
      </p:sp>
      <p:sp>
        <p:nvSpPr>
          <p:cNvPr id="9" name="Text 6"/>
          <p:cNvSpPr txBox="1"/>
          <p:nvPr/>
        </p:nvSpPr>
        <p:spPr>
          <a:xfrm>
            <a:off x="777240" y="2633472"/>
            <a:ext cx="2148840" cy="301752"/>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Task ingestion</a:t>
            </a:r>
            <a:endParaRPr lang="en-US" sz="1400" dirty="0"/>
          </a:p>
        </p:txBody>
      </p:sp>
      <p:sp>
        <p:nvSpPr>
          <p:cNvPr id="10" name="Text 7"/>
          <p:cNvSpPr txBox="1"/>
          <p:nvPr/>
        </p:nvSpPr>
        <p:spPr>
          <a:xfrm>
            <a:off x="777240" y="2962656"/>
            <a:ext cx="2148840" cy="777240"/>
          </a:xfrm>
          <a:prstGeom prst="rect">
            <a:avLst/>
          </a:prstGeom>
          <a:noFill/>
          <a:ln/>
        </p:spPr>
        <p:txBody>
          <a:bodyPr wrap="square" lIns="0" tIns="0" rIns="0" bIns="0" rtlCol="0" anchor="t"/>
          <a:lstStyle/>
          <a:p>
            <a:pPr indent="0" marL="0">
              <a:buNone/>
            </a:pPr>
            <a:r>
              <a:rPr lang="en-US" sz="1050" dirty="0">
                <a:solidFill>
                  <a:srgbClr val="475569"/>
                </a:solidFill>
                <a:latin typeface="Plus Jakarta Sans" pitchFamily="34" charset="0"/>
                <a:ea typeface="Plus Jakarta Sans" pitchFamily="34" charset="-122"/>
                <a:cs typeface="Plus Jakarta Sans" pitchFamily="34" charset="-120"/>
              </a:rPr>
              <a:t>Parse the request and classify intent, sensitivity and the capability required.</a:t>
            </a:r>
            <a:endParaRPr lang="en-US" sz="1050" dirty="0"/>
          </a:p>
        </p:txBody>
      </p:sp>
      <p:sp>
        <p:nvSpPr>
          <p:cNvPr id="11" name="Shape 8"/>
          <p:cNvSpPr/>
          <p:nvPr/>
        </p:nvSpPr>
        <p:spPr>
          <a:xfrm>
            <a:off x="3136392" y="2670048"/>
            <a:ext cx="201168" cy="329184"/>
          </a:xfrm>
          <a:prstGeom prst="chevron">
            <a:avLst/>
          </a:prstGeom>
          <a:solidFill>
            <a:srgbClr val="38BDF8"/>
          </a:solidFill>
          <a:ln w="12700">
            <a:solidFill>
              <a:srgbClr val="38BDF8"/>
            </a:solidFill>
            <a:prstDash val="solid"/>
          </a:ln>
        </p:spPr>
      </p:sp>
      <p:sp>
        <p:nvSpPr>
          <p:cNvPr id="12" name="Shape 9"/>
          <p:cNvSpPr/>
          <p:nvPr/>
        </p:nvSpPr>
        <p:spPr>
          <a:xfrm>
            <a:off x="3401568" y="1874520"/>
            <a:ext cx="2514600" cy="1920240"/>
          </a:xfrm>
          <a:prstGeom prst="roundRect">
            <a:avLst>
              <a:gd name="adj" fmla="val 381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3" name="Shape 10"/>
          <p:cNvSpPr/>
          <p:nvPr/>
        </p:nvSpPr>
        <p:spPr>
          <a:xfrm>
            <a:off x="3630168" y="2075688"/>
            <a:ext cx="438912" cy="438912"/>
          </a:xfrm>
          <a:prstGeom prst="ellipse">
            <a:avLst/>
          </a:prstGeom>
          <a:solidFill>
            <a:srgbClr val="F0F9FF"/>
          </a:solidFill>
          <a:ln w="6350">
            <a:solidFill>
              <a:srgbClr val="F0F9FF"/>
            </a:solidFill>
            <a:prstDash val="solid"/>
          </a:ln>
        </p:spPr>
      </p:sp>
      <p:pic>
        <p:nvPicPr>
          <p:cNvPr id="14"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739896" y="2185416"/>
            <a:ext cx="219456" cy="219456"/>
          </a:xfrm>
          <a:prstGeom prst="rect">
            <a:avLst/>
          </a:prstGeom>
        </p:spPr>
      </p:pic>
      <p:sp>
        <p:nvSpPr>
          <p:cNvPr id="15" name="Text 11"/>
          <p:cNvSpPr txBox="1"/>
          <p:nvPr/>
        </p:nvSpPr>
        <p:spPr>
          <a:xfrm>
            <a:off x="4178808" y="2157984"/>
            <a:ext cx="1554480" cy="256032"/>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STEP 02</a:t>
            </a:r>
            <a:endParaRPr lang="en-US" sz="1000" dirty="0"/>
          </a:p>
        </p:txBody>
      </p:sp>
      <p:sp>
        <p:nvSpPr>
          <p:cNvPr id="16" name="Text 12"/>
          <p:cNvSpPr txBox="1"/>
          <p:nvPr/>
        </p:nvSpPr>
        <p:spPr>
          <a:xfrm>
            <a:off x="3630168" y="2633472"/>
            <a:ext cx="2148840" cy="301752"/>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Policy filter</a:t>
            </a:r>
            <a:endParaRPr lang="en-US" sz="1400" dirty="0"/>
          </a:p>
        </p:txBody>
      </p:sp>
      <p:sp>
        <p:nvSpPr>
          <p:cNvPr id="17" name="Text 13"/>
          <p:cNvSpPr txBox="1"/>
          <p:nvPr/>
        </p:nvSpPr>
        <p:spPr>
          <a:xfrm>
            <a:off x="3630168" y="2962656"/>
            <a:ext cx="2148840" cy="777240"/>
          </a:xfrm>
          <a:prstGeom prst="rect">
            <a:avLst/>
          </a:prstGeom>
          <a:noFill/>
          <a:ln/>
        </p:spPr>
        <p:txBody>
          <a:bodyPr wrap="square" lIns="0" tIns="0" rIns="0" bIns="0" rtlCol="0" anchor="t"/>
          <a:lstStyle/>
          <a:p>
            <a:pPr indent="0" marL="0">
              <a:buNone/>
            </a:pPr>
            <a:r>
              <a:rPr lang="en-US" sz="1050" dirty="0">
                <a:solidFill>
                  <a:srgbClr val="475569"/>
                </a:solidFill>
                <a:latin typeface="Plus Jakarta Sans" pitchFamily="34" charset="0"/>
                <a:ea typeface="Plus Jakarta Sans" pitchFamily="34" charset="-122"/>
                <a:cs typeface="Plus Jakarta Sans" pitchFamily="34" charset="-120"/>
              </a:rPr>
              <a:t>Mask PII and check entitlements, data residency and sovereignty rules.</a:t>
            </a:r>
            <a:endParaRPr lang="en-US" sz="1050" dirty="0"/>
          </a:p>
        </p:txBody>
      </p:sp>
      <p:sp>
        <p:nvSpPr>
          <p:cNvPr id="18" name="Shape 14"/>
          <p:cNvSpPr/>
          <p:nvPr/>
        </p:nvSpPr>
        <p:spPr>
          <a:xfrm>
            <a:off x="5989320" y="2670048"/>
            <a:ext cx="201168" cy="329184"/>
          </a:xfrm>
          <a:prstGeom prst="chevron">
            <a:avLst/>
          </a:prstGeom>
          <a:solidFill>
            <a:srgbClr val="38BDF8"/>
          </a:solidFill>
          <a:ln w="12700">
            <a:solidFill>
              <a:srgbClr val="38BDF8"/>
            </a:solidFill>
            <a:prstDash val="solid"/>
          </a:ln>
        </p:spPr>
      </p:sp>
      <p:sp>
        <p:nvSpPr>
          <p:cNvPr id="19" name="Shape 15"/>
          <p:cNvSpPr/>
          <p:nvPr/>
        </p:nvSpPr>
        <p:spPr>
          <a:xfrm>
            <a:off x="6254496" y="1874520"/>
            <a:ext cx="2514600" cy="1920240"/>
          </a:xfrm>
          <a:prstGeom prst="roundRect">
            <a:avLst>
              <a:gd name="adj" fmla="val 3810"/>
            </a:avLst>
          </a:prstGeom>
          <a:solidFill>
            <a:srgbClr val="F0F9FF"/>
          </a:solidFill>
          <a:ln w="9525">
            <a:solidFill>
              <a:srgbClr val="38BDF8"/>
            </a:solidFill>
            <a:prstDash val="solid"/>
          </a:ln>
          <a:effectLst>
            <a:outerShdw sx="100000" sy="100000" kx="0" ky="0" algn="bl" rotWithShape="0" blurRad="63500" dist="19050" dir="5400000">
              <a:srgbClr val="000000">
                <a:alpha val="10000"/>
              </a:srgbClr>
            </a:outerShdw>
          </a:effectLst>
        </p:spPr>
      </p:sp>
      <p:sp>
        <p:nvSpPr>
          <p:cNvPr id="20" name="Shape 16"/>
          <p:cNvSpPr/>
          <p:nvPr/>
        </p:nvSpPr>
        <p:spPr>
          <a:xfrm>
            <a:off x="6483096" y="2075688"/>
            <a:ext cx="438912" cy="438912"/>
          </a:xfrm>
          <a:prstGeom prst="ellipse">
            <a:avLst/>
          </a:prstGeom>
          <a:solidFill>
            <a:srgbClr val="0284C7"/>
          </a:solidFill>
          <a:ln w="6350">
            <a:solidFill>
              <a:srgbClr val="0284C7"/>
            </a:solidFill>
            <a:prstDash val="solid"/>
          </a:ln>
        </p:spPr>
      </p:sp>
      <p:pic>
        <p:nvPicPr>
          <p:cNvPr id="21"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92824" y="2185416"/>
            <a:ext cx="219456" cy="219456"/>
          </a:xfrm>
          <a:prstGeom prst="rect">
            <a:avLst/>
          </a:prstGeom>
        </p:spPr>
      </p:pic>
      <p:sp>
        <p:nvSpPr>
          <p:cNvPr id="22" name="Text 17"/>
          <p:cNvSpPr txBox="1"/>
          <p:nvPr/>
        </p:nvSpPr>
        <p:spPr>
          <a:xfrm>
            <a:off x="7031736" y="2157984"/>
            <a:ext cx="1554480" cy="256032"/>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STEP 03</a:t>
            </a:r>
            <a:endParaRPr lang="en-US" sz="1000" dirty="0"/>
          </a:p>
        </p:txBody>
      </p:sp>
      <p:sp>
        <p:nvSpPr>
          <p:cNvPr id="23" name="Text 18"/>
          <p:cNvSpPr txBox="1"/>
          <p:nvPr/>
        </p:nvSpPr>
        <p:spPr>
          <a:xfrm>
            <a:off x="6483096" y="2633472"/>
            <a:ext cx="2148840" cy="301752"/>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Model selector</a:t>
            </a:r>
            <a:endParaRPr lang="en-US" sz="1400" dirty="0"/>
          </a:p>
        </p:txBody>
      </p:sp>
      <p:sp>
        <p:nvSpPr>
          <p:cNvPr id="24" name="Text 19"/>
          <p:cNvSpPr txBox="1"/>
          <p:nvPr/>
        </p:nvSpPr>
        <p:spPr>
          <a:xfrm>
            <a:off x="6483096" y="2962656"/>
            <a:ext cx="2148840" cy="777240"/>
          </a:xfrm>
          <a:prstGeom prst="rect">
            <a:avLst/>
          </a:prstGeom>
          <a:noFill/>
          <a:ln/>
        </p:spPr>
        <p:txBody>
          <a:bodyPr wrap="square" lIns="0" tIns="0" rIns="0" bIns="0" rtlCol="0" anchor="t"/>
          <a:lstStyle/>
          <a:p>
            <a:pPr indent="0" marL="0">
              <a:buNone/>
            </a:pPr>
            <a:r>
              <a:rPr lang="en-US" sz="1050" dirty="0">
                <a:solidFill>
                  <a:srgbClr val="475569"/>
                </a:solidFill>
                <a:latin typeface="Plus Jakarta Sans" pitchFamily="34" charset="0"/>
                <a:ea typeface="Plus Jakarta Sans" pitchFamily="34" charset="-122"/>
                <a:cs typeface="Plus Jakarta Sans" pitchFamily="34" charset="-120"/>
              </a:rPr>
              <a:t>Balance accuracy, latency and cost across frontier, open, specialized and self-hosted models.</a:t>
            </a:r>
            <a:endParaRPr lang="en-US" sz="1050" dirty="0"/>
          </a:p>
        </p:txBody>
      </p:sp>
      <p:sp>
        <p:nvSpPr>
          <p:cNvPr id="25" name="Shape 20"/>
          <p:cNvSpPr/>
          <p:nvPr/>
        </p:nvSpPr>
        <p:spPr>
          <a:xfrm>
            <a:off x="8842248" y="2670048"/>
            <a:ext cx="201168" cy="329184"/>
          </a:xfrm>
          <a:prstGeom prst="chevron">
            <a:avLst/>
          </a:prstGeom>
          <a:solidFill>
            <a:srgbClr val="38BDF8"/>
          </a:solidFill>
          <a:ln w="12700">
            <a:solidFill>
              <a:srgbClr val="38BDF8"/>
            </a:solidFill>
            <a:prstDash val="solid"/>
          </a:ln>
        </p:spPr>
      </p:sp>
      <p:sp>
        <p:nvSpPr>
          <p:cNvPr id="26" name="Shape 21"/>
          <p:cNvSpPr/>
          <p:nvPr/>
        </p:nvSpPr>
        <p:spPr>
          <a:xfrm>
            <a:off x="9107424" y="1874520"/>
            <a:ext cx="2514600" cy="1920240"/>
          </a:xfrm>
          <a:prstGeom prst="roundRect">
            <a:avLst>
              <a:gd name="adj" fmla="val 3810"/>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7" name="Shape 22"/>
          <p:cNvSpPr/>
          <p:nvPr/>
        </p:nvSpPr>
        <p:spPr>
          <a:xfrm>
            <a:off x="9336024" y="2075688"/>
            <a:ext cx="438912" cy="438912"/>
          </a:xfrm>
          <a:prstGeom prst="ellipse">
            <a:avLst/>
          </a:prstGeom>
          <a:solidFill>
            <a:srgbClr val="F0F9FF"/>
          </a:solidFill>
          <a:ln w="6350">
            <a:solidFill>
              <a:srgbClr val="F0F9FF"/>
            </a:solidFill>
            <a:prstDash val="solid"/>
          </a:ln>
        </p:spPr>
      </p:sp>
      <p:pic>
        <p:nvPicPr>
          <p:cNvPr id="28" name="Icon 3" descr="">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445752" y="2185416"/>
            <a:ext cx="219456" cy="219456"/>
          </a:xfrm>
          <a:prstGeom prst="rect">
            <a:avLst/>
          </a:prstGeom>
        </p:spPr>
      </p:pic>
      <p:sp>
        <p:nvSpPr>
          <p:cNvPr id="29" name="Text 23"/>
          <p:cNvSpPr txBox="1"/>
          <p:nvPr/>
        </p:nvSpPr>
        <p:spPr>
          <a:xfrm>
            <a:off x="9884664" y="2157984"/>
            <a:ext cx="1554480" cy="256032"/>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STEP 04</a:t>
            </a:r>
            <a:endParaRPr lang="en-US" sz="1000" dirty="0"/>
          </a:p>
        </p:txBody>
      </p:sp>
      <p:sp>
        <p:nvSpPr>
          <p:cNvPr id="30" name="Text 24"/>
          <p:cNvSpPr txBox="1"/>
          <p:nvPr/>
        </p:nvSpPr>
        <p:spPr>
          <a:xfrm>
            <a:off x="9336024" y="2633472"/>
            <a:ext cx="2148840" cy="301752"/>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Dispatch &amp; log</a:t>
            </a:r>
            <a:endParaRPr lang="en-US" sz="1400" dirty="0"/>
          </a:p>
        </p:txBody>
      </p:sp>
      <p:sp>
        <p:nvSpPr>
          <p:cNvPr id="31" name="Text 25"/>
          <p:cNvSpPr txBox="1"/>
          <p:nvPr/>
        </p:nvSpPr>
        <p:spPr>
          <a:xfrm>
            <a:off x="9336024" y="2962656"/>
            <a:ext cx="2148840" cy="777240"/>
          </a:xfrm>
          <a:prstGeom prst="rect">
            <a:avLst/>
          </a:prstGeom>
          <a:noFill/>
          <a:ln/>
        </p:spPr>
        <p:txBody>
          <a:bodyPr wrap="square" lIns="0" tIns="0" rIns="0" bIns="0" rtlCol="0" anchor="t"/>
          <a:lstStyle/>
          <a:p>
            <a:pPr indent="0" marL="0">
              <a:buNone/>
            </a:pPr>
            <a:r>
              <a:rPr lang="en-US" sz="1050" dirty="0">
                <a:solidFill>
                  <a:srgbClr val="475569"/>
                </a:solidFill>
                <a:latin typeface="Plus Jakarta Sans" pitchFamily="34" charset="0"/>
                <a:ea typeface="Plus Jakarta Sans" pitchFamily="34" charset="-122"/>
                <a:cs typeface="Plus Jakarta Sans" pitchFamily="34" charset="-120"/>
              </a:rPr>
              <a:t>Execute in cloud, on-premises or at the edge, and log every model interaction for audit.</a:t>
            </a:r>
            <a:endParaRPr lang="en-US" sz="1050" dirty="0"/>
          </a:p>
        </p:txBody>
      </p:sp>
      <p:sp>
        <p:nvSpPr>
          <p:cNvPr id="32" name="Shape 26"/>
          <p:cNvSpPr/>
          <p:nvPr/>
        </p:nvSpPr>
        <p:spPr>
          <a:xfrm>
            <a:off x="548640" y="4023360"/>
            <a:ext cx="5440680" cy="2148840"/>
          </a:xfrm>
          <a:prstGeom prst="roundRect">
            <a:avLst>
              <a:gd name="adj" fmla="val 3404"/>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33" name="Text 27"/>
          <p:cNvSpPr txBox="1"/>
          <p:nvPr/>
        </p:nvSpPr>
        <p:spPr>
          <a:xfrm>
            <a:off x="822960" y="4206240"/>
            <a:ext cx="4937760" cy="320040"/>
          </a:xfrm>
          <a:prstGeom prst="rect">
            <a:avLst/>
          </a:prstGeom>
          <a:noFill/>
          <a:ln/>
        </p:spPr>
        <p:txBody>
          <a:bodyPr wrap="square" lIns="0" tIns="0" rIns="0" bIns="0" rtlCol="0" anchor="t"/>
          <a:lstStyle/>
          <a:p>
            <a:pPr indent="0" marL="0">
              <a:buNone/>
            </a:pPr>
            <a:r>
              <a:rPr lang="en-US" sz="1400" b="1" dirty="0">
                <a:solidFill>
                  <a:srgbClr val="0F172A"/>
                </a:solidFill>
                <a:latin typeface="Plus Jakarta Sans" pitchFamily="34" charset="0"/>
                <a:ea typeface="Plus Jakarta Sans" pitchFamily="34" charset="-122"/>
                <a:cs typeface="Plus Jakarta Sans" pitchFamily="34" charset="-120"/>
              </a:rPr>
              <a:t>Why it matters</a:t>
            </a:r>
            <a:endParaRPr lang="en-US" sz="1400" dirty="0"/>
          </a:p>
        </p:txBody>
      </p:sp>
      <p:sp>
        <p:nvSpPr>
          <p:cNvPr id="34" name="Text 28"/>
          <p:cNvSpPr txBox="1"/>
          <p:nvPr/>
        </p:nvSpPr>
        <p:spPr>
          <a:xfrm>
            <a:off x="822960" y="4553712"/>
            <a:ext cx="4937760" cy="1143000"/>
          </a:xfrm>
          <a:prstGeom prst="rect">
            <a:avLst/>
          </a:prstGeom>
          <a:noFill/>
          <a:ln/>
        </p:spPr>
        <p:txBody>
          <a:bodyPr wrap="square" lIns="0" tIns="0" rIns="0" bIns="0" rtlCol="0" anchor="t"/>
          <a:lstStyle/>
          <a:p>
            <a:pPr indent="0" marL="0">
              <a:buNone/>
            </a:pPr>
            <a:r>
              <a:rPr lang="en-US" sz="1100" dirty="0">
                <a:solidFill>
                  <a:srgbClr val="334155"/>
                </a:solidFill>
                <a:latin typeface="Plus Jakarta Sans" pitchFamily="34" charset="0"/>
                <a:ea typeface="Plus Jakarta Sans" pitchFamily="34" charset="-122"/>
                <a:cs typeface="Plus Jakarta Sans" pitchFamily="34" charset="-120"/>
              </a:rPr>
              <a:t>Not every task needs a frontier model. Routing routine extraction and classification to smaller, cheaper models, and reserving frontier models for complex reasoning, is where AI cost control starts. Latency-sensitive work in a hospital or factory may still run at the edge even when the cloud is cheaper.</a:t>
            </a:r>
            <a:endParaRPr lang="en-US" sz="1100" dirty="0"/>
          </a:p>
        </p:txBody>
      </p:sp>
      <p:sp>
        <p:nvSpPr>
          <p:cNvPr id="35" name="Text 29"/>
          <p:cNvSpPr txBox="1"/>
          <p:nvPr/>
        </p:nvSpPr>
        <p:spPr>
          <a:xfrm>
            <a:off x="822960" y="5760720"/>
            <a:ext cx="4937760" cy="274320"/>
          </a:xfrm>
          <a:prstGeom prst="rect">
            <a:avLst/>
          </a:prstGeom>
          <a:noFill/>
          <a:ln/>
        </p:spPr>
        <p:txBody>
          <a:bodyPr wrap="square" lIns="0" tIns="0" rIns="0" bIns="0" rtlCol="0" anchor="t"/>
          <a:lstStyle/>
          <a:p>
            <a:pPr indent="0" marL="0">
              <a:buNone/>
            </a:pPr>
            <a:r>
              <a:rPr lang="en-US" sz="1100" b="1" i="1" dirty="0">
                <a:solidFill>
                  <a:srgbClr val="0369A1"/>
                </a:solidFill>
                <a:latin typeface="Plus Jakarta Sans" pitchFamily="34" charset="0"/>
                <a:ea typeface="Plus Jakarta Sans" pitchFamily="34" charset="-122"/>
                <a:cs typeface="Plus Jakarta Sans" pitchFamily="34" charset="-120"/>
              </a:rPr>
              <a:t>Treat the savings as a hypothesis to measure in Phase 2.</a:t>
            </a:r>
            <a:endParaRPr lang="en-US" sz="1100" dirty="0"/>
          </a:p>
        </p:txBody>
      </p:sp>
      <p:sp>
        <p:nvSpPr>
          <p:cNvPr id="36" name="Shape 30"/>
          <p:cNvSpPr/>
          <p:nvPr/>
        </p:nvSpPr>
        <p:spPr>
          <a:xfrm>
            <a:off x="6199632" y="4023360"/>
            <a:ext cx="5440680" cy="2148840"/>
          </a:xfrm>
          <a:prstGeom prst="roundRect">
            <a:avLst>
              <a:gd name="adj" fmla="val 3404"/>
            </a:avLst>
          </a:prstGeom>
          <a:solidFill>
            <a:srgbClr val="0F172A"/>
          </a:solidFill>
          <a:ln w="9525">
            <a:solidFill>
              <a:srgbClr val="0F172A"/>
            </a:solidFill>
            <a:prstDash val="solid"/>
          </a:ln>
        </p:spPr>
      </p:sp>
      <p:sp>
        <p:nvSpPr>
          <p:cNvPr id="37" name="Text 31"/>
          <p:cNvSpPr txBox="1"/>
          <p:nvPr/>
        </p:nvSpPr>
        <p:spPr>
          <a:xfrm>
            <a:off x="6473952" y="4206240"/>
            <a:ext cx="4937760" cy="228600"/>
          </a:xfrm>
          <a:prstGeom prst="rect">
            <a:avLst/>
          </a:prstGeom>
          <a:noFill/>
          <a:ln/>
        </p:spPr>
        <p:txBody>
          <a:bodyPr wrap="square" lIns="0" tIns="0" rIns="0" bIns="0" rtlCol="0" anchor="t"/>
          <a:lstStyle/>
          <a:p>
            <a:pPr indent="0" marL="0">
              <a:buNone/>
            </a:pPr>
            <a:r>
              <a:rPr lang="en-US" sz="1000" b="1" spc="150" kern="0" dirty="0">
                <a:solidFill>
                  <a:srgbClr val="38BDF8"/>
                </a:solidFill>
                <a:latin typeface="Plus Jakarta Sans" pitchFamily="34" charset="0"/>
                <a:ea typeface="Plus Jakarta Sans" pitchFamily="34" charset="-122"/>
                <a:cs typeface="Plus Jakarta Sans" pitchFamily="34" charset="-120"/>
              </a:rPr>
              <a:t>IN MULESOFT AGENT FABRIC</a:t>
            </a:r>
            <a:endParaRPr lang="en-US" sz="1000" dirty="0"/>
          </a:p>
        </p:txBody>
      </p:sp>
      <p:sp>
        <p:nvSpPr>
          <p:cNvPr id="38" name="Text 32"/>
          <p:cNvSpPr txBox="1"/>
          <p:nvPr/>
        </p:nvSpPr>
        <p:spPr>
          <a:xfrm>
            <a:off x="6473952" y="4526280"/>
            <a:ext cx="4983480" cy="155448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FFFFFF"/>
                </a:solidFill>
                <a:latin typeface="Plus Jakarta Sans" pitchFamily="34" charset="0"/>
                <a:ea typeface="Plus Jakarta Sans" pitchFamily="34" charset="-122"/>
                <a:cs typeface="Plus Jakarta Sans" pitchFamily="34" charset="-120"/>
              </a:rPr>
              <a:t>Intelligent model routing matched to each task’s needs</a:t>
            </a:r>
            <a:endParaRPr lang="en-US" sz="1200" dirty="0"/>
          </a:p>
          <a:p>
            <a:pPr marL="342900" indent="-342900">
              <a:spcAft>
                <a:spcPts val="600"/>
              </a:spcAft>
              <a:buSzPct val="100000"/>
              <a:buChar char="•"/>
            </a:pPr>
            <a:r>
              <a:rPr lang="en-US" sz="1200" dirty="0">
                <a:solidFill>
                  <a:srgbClr val="FFFFFF"/>
                </a:solidFill>
                <a:latin typeface="Plus Jakarta Sans" pitchFamily="34" charset="0"/>
                <a:ea typeface="Plus Jakarta Sans" pitchFamily="34" charset="-122"/>
                <a:cs typeface="Plus Jakarta Sans" pitchFamily="34" charset="-120"/>
              </a:rPr>
              <a:t>AI cost controls: token-based rate limits and spend attribution</a:t>
            </a:r>
            <a:endParaRPr lang="en-US" sz="1200" dirty="0"/>
          </a:p>
          <a:p>
            <a:pPr marL="342900" indent="-342900">
              <a:spcAft>
                <a:spcPts val="600"/>
              </a:spcAft>
              <a:buSzPct val="100000"/>
              <a:buChar char="•"/>
            </a:pPr>
            <a:r>
              <a:rPr lang="en-US" sz="1200" dirty="0">
                <a:solidFill>
                  <a:srgbClr val="FFFFFF"/>
                </a:solidFill>
                <a:latin typeface="Plus Jakarta Sans" pitchFamily="34" charset="0"/>
                <a:ea typeface="Plus Jakarta Sans" pitchFamily="34" charset="-122"/>
                <a:cs typeface="Plus Jakarta Sans" pitchFamily="34" charset="-120"/>
              </a:rPr>
              <a:t>Model Proxy: one governed endpoint across model providers</a:t>
            </a:r>
            <a:endParaRPr lang="en-US" sz="1200" dirty="0"/>
          </a:p>
          <a:p>
            <a:pPr marL="342900" indent="-342900">
              <a:spcAft>
                <a:spcPts val="600"/>
              </a:spcAft>
              <a:buSzPct val="100000"/>
              <a:buChar char="•"/>
            </a:pPr>
            <a:r>
              <a:rPr lang="en-US" sz="1200" dirty="0">
                <a:solidFill>
                  <a:srgbClr val="FFFFFF"/>
                </a:solidFill>
                <a:latin typeface="Plus Jakarta Sans" pitchFamily="34" charset="0"/>
                <a:ea typeface="Plus Jakarta Sans" pitchFamily="34" charset="-122"/>
                <a:cs typeface="Plus Jakarta Sans" pitchFamily="34" charset="-120"/>
              </a:rPr>
              <a:t>LLM Governance: token, cost and data-flow visibility</a:t>
            </a:r>
            <a:endParaRPr lang="en-US" sz="1200" dirty="0"/>
          </a:p>
        </p:txBody>
      </p:sp>
      <p:sp>
        <p:nvSpPr>
          <p:cNvPr id="39" name="Text 33"/>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21.</a:t>
            </a:r>
            <a:endParaRPr lang="en-US" sz="850" dirty="0"/>
          </a:p>
        </p:txBody>
      </p:sp>
      <p:sp>
        <p:nvSpPr>
          <p:cNvPr id="40" name="Text 34"/>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12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Route every task to the right model, place and price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12: Route every task to the right model, place and price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