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6" r:id="rId12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12" Type="http://schemas.openxmlformats.org/officeDocument/2006/relationships/slide" Target="slides/slide11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Leadership must decide on the architectural pattern before signing platform contracts [1][19]. 1. Embedded: Ideal for functional silos like HR or CRM, but risks fragmented policy. 2. Dedicated orchestration: Essential when strict compliance or high-security data operations require every prompt and token to flow through a centralized gate. 3. Hybrid/federated: The enterprise standard for large organizations, establishing centralized guardrails while allowing distributed business units to build autonomous agents.</a:t>
            </a:r>
          </a:p>
          <a:p>
            <a:pPr>
              <a:spcAft>
                <a:spcPts val="600"/>
              </a:spcAft>
            </a:pPr>
            <a:r>
              <a:rPr lang="en-US" dirty="0"/>
              <a:t>Nuance for a CIO audience: no paradigm is universally correct, and the choice should follow strategy, maturity and constraints [1]. In practice, large multi-vendor enterprises most often land on hybrid/federated. Because Agent Fabric registers and governs agents regardless of where they were built [21], it suits that pattern, and it can also sit behind embedded and dedicated designs.</a:t>
            </a:r>
          </a:p>
          <a:p>
            <a:pPr>
              <a:spcAft>
                <a:spcPts val="600"/>
              </a:spcAft>
            </a:pPr>
            <a:r>
              <a:rPr lang="en-US" dirty="0"/>
              <a:t>Sequencing: Bain [20] finds that enterprises investing in centralized governance, reusable orchestration, unified agent registries and platform-level policy enforcement move from concept to production faster, and that federated discovery and cross-domain routing should come last, once governance and orchestration are mature.</a:t>
            </a:r>
          </a:p>
          <a:p>
            <a:pPr>
              <a:spcAft>
                <a:spcPts val="600"/>
              </a:spcAft>
            </a:pPr>
            <a:r>
              <a:rPr lang="en-US" dirty="0"/>
              <a:t>Endnote [19] (Ravi et al., "Architecting the agentic enterprise," 2026) is the source for these patterns. No public copy was located.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11,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FOUNDATIONAL PATTERNS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Choose the architectural paradigm before the platform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Pick the pattern that fits strategy, maturity and constraints, then select platforms.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38728" cy="288036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2103120"/>
            <a:ext cx="411480" cy="411480"/>
          </a:xfrm>
          <a:prstGeom prst="ellipse">
            <a:avLst/>
          </a:prstGeom>
          <a:solidFill>
            <a:srgbClr val="0F172A"/>
          </a:solidFill>
          <a:ln w="6350">
            <a:solidFill>
              <a:srgbClr val="0F17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214884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Embedded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7004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SAAS-NATIVE INTELLIGENCE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953512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Agentic capabilities woven into each layer, often through SaaS applications such as CRM, HR and service management suites.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22960" y="3977640"/>
            <a:ext cx="2990088" cy="594360"/>
          </a:xfrm>
          <a:prstGeom prst="roundRect">
            <a:avLst>
              <a:gd name="adj" fmla="val 12308"/>
            </a:avLst>
          </a:prstGeom>
          <a:solidFill>
            <a:srgbClr val="F1F5F9"/>
          </a:solidFill>
          <a:ln w="9525">
            <a:solidFill>
              <a:srgbClr val="F1F5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60120" y="4041648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Trade-off: </a:t>
            </a:r>
            <a:r>
              <a:rPr lang="en-US" sz="10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Fastest time-to-value, but policy fragments across vendors.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325112" y="1874520"/>
            <a:ext cx="3538728" cy="288036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599432" y="2103120"/>
            <a:ext cx="411480" cy="411480"/>
          </a:xfrm>
          <a:prstGeom prst="ellipse">
            <a:avLst/>
          </a:prstGeom>
          <a:solidFill>
            <a:srgbClr val="0F172A"/>
          </a:solidFill>
          <a:ln w="6350">
            <a:solidFill>
              <a:srgbClr val="0F17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48072" y="214884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Dedicated orchestration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599432" y="267004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PURPOSE-BUILT AGENTIC TIER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4599432" y="2953512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 central tier that runs agent runtime, memory and multi-agent coordination, with governance in one place.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99432" y="3977640"/>
            <a:ext cx="2990088" cy="594360"/>
          </a:xfrm>
          <a:prstGeom prst="roundRect">
            <a:avLst>
              <a:gd name="adj" fmla="val 12308"/>
            </a:avLst>
          </a:prstGeom>
          <a:solidFill>
            <a:srgbClr val="F1F5F9"/>
          </a:solidFill>
          <a:ln w="9525">
            <a:solidFill>
              <a:srgbClr val="F1F5F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736592" y="4041648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Trade-off: </a:t>
            </a:r>
            <a:r>
              <a:rPr lang="en-US" sz="10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Strong control, but risk of a central bottleneck.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8101584" y="1874520"/>
            <a:ext cx="3538728" cy="288036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375904" y="2103120"/>
            <a:ext cx="411480" cy="411480"/>
          </a:xfrm>
          <a:prstGeom prst="ellipse">
            <a:avLst/>
          </a:prstGeom>
          <a:solidFill>
            <a:srgbClr val="0F172A"/>
          </a:solidFill>
          <a:ln w="6350">
            <a:solidFill>
              <a:srgbClr val="0F17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924544" y="214884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Hybrid / federated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375904" y="267004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CENTRAL POLICY, LOCAL EXECUTION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8375904" y="2953512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 central control plane governs identity, audit, cost and policy while domains build and run agents independently.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375904" y="3977640"/>
            <a:ext cx="2990088" cy="594360"/>
          </a:xfrm>
          <a:prstGeom prst="roundRect">
            <a:avLst>
              <a:gd name="adj" fmla="val 12308"/>
            </a:avLst>
          </a:prstGeom>
          <a:solidFill>
            <a:srgbClr val="F1F5F9"/>
          </a:solidFill>
          <a:ln w="9525">
            <a:solidFill>
              <a:srgbClr val="F1F5F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513064" y="4041648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Trade-off: </a:t>
            </a:r>
            <a:r>
              <a:rPr lang="en-US" sz="10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Most flexible, but needs mature identity, CI/CD and operations.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48640" y="4956048"/>
            <a:ext cx="11091672" cy="1216152"/>
          </a:xfrm>
          <a:prstGeom prst="roundRect">
            <a:avLst>
              <a:gd name="adj" fmla="val 6015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22960" y="50474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HOW AGENT FABRIC SUPPORTS EACH PATTERN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822960" y="5349240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Registers and governs embedded agents (Agentforce, Copilot Studio, Bedrock, Gemini Enterprise Agent Platform) without re-platforming.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4599432" y="5349240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 Broker provides a purpose-built orchestration tier, with guided determinism for fixed hand-off rules.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8375904" y="5349240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Central registry, identity, cost and policy via AI Gateway, while domains build on any platform.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1, 19–21.</a:t>
            </a:r>
            <a:endParaRPr lang="en-US" sz="850" dirty="0"/>
          </a:p>
        </p:txBody>
      </p:sp>
      <p:sp>
        <p:nvSpPr>
          <p:cNvPr id="32" name="Text 30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Choose the architectural paradigm before the platform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11: Choose the architectural paradigm before the platform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