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5" r:id="rId11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11" Type="http://schemas.openxmlformats.org/officeDocument/2006/relationships/slide" Target="slides/slide10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Message: MuleSoft's API-led connectivity makes enterprise applications usable by agents. Enterprise capabilities should be exposed through secure, auditable, standardized service layers [1]. API-led connectivity follows that pattern.</a:t>
            </a:r>
          </a:p>
          <a:p>
            <a:pPr>
              <a:spcAft>
                <a:spcPts val="600"/>
              </a:spcAft>
            </a:pPr>
            <a:r>
              <a:rPr lang="en-US" dirty="0"/>
              <a:t>How to explain API-led connectivity to executives: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System APIs expose data and functions in core systems (ERP, CRM, databases, mainframe) and shield consumers from change underneath.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Process APIs compose those into business capabilities such as order promise, pricing, identity verification or claims intake.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The agent and experience layer publishes the same capabilities to agents (as MCP tools via MCP Bridge, or as A2A endpoints), to apps and portals, and to partners.</a:t>
            </a:r>
          </a:p>
          <a:p>
            <a:pPr>
              <a:spcAft>
                <a:spcPts val="600"/>
              </a:spcAft>
            </a:pPr>
            <a:r>
              <a:rPr lang="en-US" dirty="0"/>
              <a:t>Because the capability is built once and governed at the gateway, the same policy applies whether a person, an app or an agent calls it.</a:t>
            </a:r>
          </a:p>
          <a:p>
            <a:pPr>
              <a:spcAft>
                <a:spcPts val="600"/>
              </a:spcAft>
            </a:pPr>
            <a:r>
              <a:rPr lang="en-US" dirty="0"/>
              <a:t>Facts: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MCP Bridge makes existing APIs agent-ready by exposing them as MCP tools and extends security and rate-limiting without touching code [21].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MuleSoft connectors, Intelligent Document Processing, RPA and B2B/EDI reach unstructured, legacy and partner data [21].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Runtime Fabric deployment lets customers run guardrails on their own infrastructure for private cloud and on-premises workloads [21].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2026 Connectivity Benchmark: 50% of organizations already use APIs to connect and govern AI [2].</a:t>
            </a:r>
          </a:p>
          <a:p>
            <a:pPr>
              <a:spcAft>
                <a:spcPts val="600"/>
              </a:spcAft>
            </a:pPr>
            <a:r>
              <a:rPr lang="en-US" dirty="0"/>
              <a:t>Why reuse pays: exposing each capability once, as a governed API and MCP tool, keeps integration effort growing linearly rather than quadratically as agents multiply [18].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10,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10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MULESOFT  •  ARCHITECTURE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How MuleSoft exposes enterprise applications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API-led connectivity turns systems of record into governed, reusable capabilities that any agent, app or partner can consume.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847088"/>
            <a:ext cx="6812280" cy="932688"/>
          </a:xfrm>
          <a:prstGeom prst="roundRect">
            <a:avLst>
              <a:gd name="adj" fmla="val 7843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938528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2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 &amp; EXPERIENCE LAYER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777240" y="2231136"/>
            <a:ext cx="2045208" cy="420624"/>
          </a:xfrm>
          <a:prstGeom prst="roundRect">
            <a:avLst>
              <a:gd name="adj" fmla="val 13043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MCP tools via MCP Bridge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932176" y="2231136"/>
            <a:ext cx="2045208" cy="420624"/>
          </a:xfrm>
          <a:prstGeom prst="roundRect">
            <a:avLst>
              <a:gd name="adj" fmla="val 13043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A2A agent endpoints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87112" y="2231136"/>
            <a:ext cx="2045208" cy="420624"/>
          </a:xfrm>
          <a:prstGeom prst="roundRect">
            <a:avLst>
              <a:gd name="adj" fmla="val 13043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Apps, portals &amp; partners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2871216"/>
            <a:ext cx="6812280" cy="932688"/>
          </a:xfrm>
          <a:prstGeom prst="roundRect">
            <a:avLst>
              <a:gd name="adj" fmla="val 7843"/>
            </a:avLst>
          </a:prstGeom>
          <a:solidFill>
            <a:srgbClr val="E0F2FE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2962656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20" kern="0" dirty="0">
                <a:solidFill>
                  <a:srgbClr val="07598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PROCESS APIs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777240" y="3255264"/>
            <a:ext cx="1506474" cy="420624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0F2FE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Order promise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393442" y="3255264"/>
            <a:ext cx="1506474" cy="420624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0F2FE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Pricing &amp; quoting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009644" y="3255264"/>
            <a:ext cx="1506474" cy="420624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0F2FE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Identity verification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625846" y="3255264"/>
            <a:ext cx="1506474" cy="420624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0F2FE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Claims intake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8640" y="3895344"/>
            <a:ext cx="6812280" cy="932688"/>
          </a:xfrm>
          <a:prstGeom prst="roundRect">
            <a:avLst>
              <a:gd name="adj" fmla="val 7843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986784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20" kern="0" dirty="0">
                <a:solidFill>
                  <a:srgbClr val="07598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SYSTEM APIs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777240" y="4279392"/>
            <a:ext cx="1506474" cy="420624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0F2FE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Expose ERP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393442" y="4279392"/>
            <a:ext cx="1506474" cy="420624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0F2FE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Expose CRM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009644" y="4279392"/>
            <a:ext cx="1506474" cy="420624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0F2FE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Expose databases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625846" y="4279392"/>
            <a:ext cx="1506474" cy="420624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9525">
            <a:solidFill>
              <a:srgbClr val="E0F2FE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Expose mainframe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48640" y="4919472"/>
            <a:ext cx="6812280" cy="1252728"/>
          </a:xfrm>
          <a:prstGeom prst="roundRect">
            <a:avLst>
              <a:gd name="adj" fmla="val 5839"/>
            </a:avLst>
          </a:prstGeom>
          <a:solidFill>
            <a:srgbClr val="F1F5F9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010912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20" kern="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SYSTEMS OF RECORD &amp; UNSTRUCTURED SOURCES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777240" y="5303520"/>
            <a:ext cx="1183234" cy="740664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&amp; ERP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2070202" y="5303520"/>
            <a:ext cx="1183234" cy="740664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Salesforce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363163" y="5303520"/>
            <a:ext cx="1183234" cy="740664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Core &amp; mainframe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6125" y="5303520"/>
            <a:ext cx="1183234" cy="740664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SaaS apps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949086" y="5303520"/>
            <a:ext cx="1183234" cy="740664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Documents &amp; legacy UIs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7589520" y="1847088"/>
            <a:ext cx="4050792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7772400" y="2075688"/>
            <a:ext cx="502920" cy="502920"/>
          </a:xfrm>
          <a:prstGeom prst="ellipse">
            <a:avLst/>
          </a:prstGeom>
          <a:solidFill>
            <a:srgbClr val="F0F9FF"/>
          </a:solidFill>
          <a:ln w="6350">
            <a:solidFill>
              <a:srgbClr val="F0F9FF"/>
            </a:solidFill>
            <a:prstDash val="solid"/>
          </a:ln>
        </p:spPr>
      </p:sp>
      <p:pic>
        <p:nvPicPr>
          <p:cNvPr id="31" name="Icon 0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98130" y="2201418"/>
            <a:ext cx="251460" cy="251460"/>
          </a:xfrm>
          <a:prstGeom prst="rect">
            <a:avLst/>
          </a:prstGeom>
        </p:spPr>
      </p:pic>
      <p:sp>
        <p:nvSpPr>
          <p:cNvPr id="32" name="Text 29"/>
          <p:cNvSpPr txBox="1"/>
          <p:nvPr/>
        </p:nvSpPr>
        <p:spPr>
          <a:xfrm>
            <a:off x="8430768" y="1956816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Reuse existing APIs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8430768" y="224028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MCP Bridge exposes existing APIs as MCP tools, adding security and rate limits without code changes.</a:t>
            </a:r>
            <a:endParaRPr lang="en-US" sz="1050" dirty="0"/>
          </a:p>
        </p:txBody>
      </p:sp>
      <p:sp>
        <p:nvSpPr>
          <p:cNvPr id="34" name="Shape 31"/>
          <p:cNvSpPr/>
          <p:nvPr/>
        </p:nvSpPr>
        <p:spPr>
          <a:xfrm>
            <a:off x="7589520" y="2944368"/>
            <a:ext cx="4050792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7772400" y="3172968"/>
            <a:ext cx="502920" cy="502920"/>
          </a:xfrm>
          <a:prstGeom prst="ellipse">
            <a:avLst/>
          </a:prstGeom>
          <a:solidFill>
            <a:srgbClr val="F0F9FF"/>
          </a:solidFill>
          <a:ln w="6350">
            <a:solidFill>
              <a:srgbClr val="F0F9FF"/>
            </a:solidFill>
            <a:prstDash val="solid"/>
          </a:ln>
        </p:spPr>
      </p:sp>
      <p:pic>
        <p:nvPicPr>
          <p:cNvPr id="36" name="Icon 1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130" y="3298698"/>
            <a:ext cx="251460" cy="251460"/>
          </a:xfrm>
          <a:prstGeom prst="rect">
            <a:avLst/>
          </a:prstGeom>
        </p:spPr>
      </p:pic>
      <p:sp>
        <p:nvSpPr>
          <p:cNvPr id="37" name="Text 33"/>
          <p:cNvSpPr txBox="1"/>
          <p:nvPr/>
        </p:nvSpPr>
        <p:spPr>
          <a:xfrm>
            <a:off x="8430768" y="3054096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Connect anything</a:t>
            </a:r>
            <a:endParaRPr lang="en-US" sz="1300" dirty="0"/>
          </a:p>
        </p:txBody>
      </p:sp>
      <p:sp>
        <p:nvSpPr>
          <p:cNvPr id="38" name="Text 34"/>
          <p:cNvSpPr txBox="1"/>
          <p:nvPr/>
        </p:nvSpPr>
        <p:spPr>
          <a:xfrm>
            <a:off x="8430768" y="333756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Connectors plus IDP, RPA and B2B/EDI reach unstructured, legacy and partner data.</a:t>
            </a:r>
            <a:endParaRPr lang="en-US" sz="1050" dirty="0"/>
          </a:p>
        </p:txBody>
      </p:sp>
      <p:sp>
        <p:nvSpPr>
          <p:cNvPr id="39" name="Shape 35"/>
          <p:cNvSpPr/>
          <p:nvPr/>
        </p:nvSpPr>
        <p:spPr>
          <a:xfrm>
            <a:off x="7589520" y="4041648"/>
            <a:ext cx="4050792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40" name="Shape 36"/>
          <p:cNvSpPr/>
          <p:nvPr/>
        </p:nvSpPr>
        <p:spPr>
          <a:xfrm>
            <a:off x="7772400" y="4270248"/>
            <a:ext cx="502920" cy="502920"/>
          </a:xfrm>
          <a:prstGeom prst="ellipse">
            <a:avLst/>
          </a:prstGeom>
          <a:solidFill>
            <a:srgbClr val="F0F9FF"/>
          </a:solidFill>
          <a:ln w="6350">
            <a:solidFill>
              <a:srgbClr val="F0F9FF"/>
            </a:solidFill>
            <a:prstDash val="solid"/>
          </a:ln>
        </p:spPr>
      </p:sp>
      <p:pic>
        <p:nvPicPr>
          <p:cNvPr id="41" name="Icon 2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130" y="4395978"/>
            <a:ext cx="251460" cy="251460"/>
          </a:xfrm>
          <a:prstGeom prst="rect">
            <a:avLst/>
          </a:prstGeom>
        </p:spPr>
      </p:pic>
      <p:sp>
        <p:nvSpPr>
          <p:cNvPr id="42" name="Text 37"/>
          <p:cNvSpPr txBox="1"/>
          <p:nvPr/>
        </p:nvSpPr>
        <p:spPr>
          <a:xfrm>
            <a:off x="8430768" y="4151376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One catalog</a:t>
            </a:r>
            <a:endParaRPr lang="en-US" sz="1300" dirty="0"/>
          </a:p>
        </p:txBody>
      </p:sp>
      <p:sp>
        <p:nvSpPr>
          <p:cNvPr id="43" name="Text 38"/>
          <p:cNvSpPr txBox="1"/>
          <p:nvPr/>
        </p:nvSpPr>
        <p:spPr>
          <a:xfrm>
            <a:off x="8430768" y="443484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Exchange and Agent Registry catalog every API, MCP server and agent for discovery and reuse.</a:t>
            </a:r>
            <a:endParaRPr lang="en-US" sz="1050" dirty="0"/>
          </a:p>
        </p:txBody>
      </p:sp>
      <p:sp>
        <p:nvSpPr>
          <p:cNvPr id="44" name="Shape 39"/>
          <p:cNvSpPr/>
          <p:nvPr/>
        </p:nvSpPr>
        <p:spPr>
          <a:xfrm>
            <a:off x="7589520" y="5138928"/>
            <a:ext cx="4050792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45" name="Shape 40"/>
          <p:cNvSpPr/>
          <p:nvPr/>
        </p:nvSpPr>
        <p:spPr>
          <a:xfrm>
            <a:off x="7772400" y="5367528"/>
            <a:ext cx="502920" cy="502920"/>
          </a:xfrm>
          <a:prstGeom prst="ellipse">
            <a:avLst/>
          </a:prstGeom>
          <a:solidFill>
            <a:srgbClr val="F0F9FF"/>
          </a:solidFill>
          <a:ln w="6350">
            <a:solidFill>
              <a:srgbClr val="F0F9FF"/>
            </a:solidFill>
            <a:prstDash val="solid"/>
          </a:ln>
        </p:spPr>
      </p:sp>
      <p:pic>
        <p:nvPicPr>
          <p:cNvPr id="46" name="Icon 3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130" y="5493258"/>
            <a:ext cx="251460" cy="251460"/>
          </a:xfrm>
          <a:prstGeom prst="rect">
            <a:avLst/>
          </a:prstGeom>
        </p:spPr>
      </p:pic>
      <p:sp>
        <p:nvSpPr>
          <p:cNvPr id="47" name="Text 41"/>
          <p:cNvSpPr txBox="1"/>
          <p:nvPr/>
        </p:nvSpPr>
        <p:spPr>
          <a:xfrm>
            <a:off x="8430768" y="5248656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Run where rules require</a:t>
            </a:r>
            <a:endParaRPr lang="en-US" sz="1300" dirty="0"/>
          </a:p>
        </p:txBody>
      </p:sp>
      <p:sp>
        <p:nvSpPr>
          <p:cNvPr id="48" name="Text 42"/>
          <p:cNvSpPr txBox="1"/>
          <p:nvPr/>
        </p:nvSpPr>
        <p:spPr>
          <a:xfrm>
            <a:off x="8430768" y="5532120"/>
            <a:ext cx="3108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CloudHub or customer-managed Runtime Fabric, including guardrails on private infrastructure.</a:t>
            </a:r>
            <a:endParaRPr lang="en-US" sz="1050" dirty="0"/>
          </a:p>
        </p:txBody>
      </p:sp>
      <p:sp>
        <p:nvSpPr>
          <p:cNvPr id="49" name="Text 43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1, 2, 21.</a:t>
            </a:r>
            <a:endParaRPr lang="en-US" sz="850" dirty="0"/>
          </a:p>
        </p:txBody>
      </p:sp>
      <p:sp>
        <p:nvSpPr>
          <p:cNvPr id="50" name="Text 44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How MuleSoft exposes enterprise applications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10: How MuleSoft exposes enterprise applications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