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64" r:id="rId10"/>
  </p:sldIdLst>
  <p:notesMasterIdLst>
    <p:notesMasterId r:id="rId68"/>
  </p:notesMasterIdLst>
  <p:sldSz cx="12192000" cy="6858000"/>
  <p:notesSz cx="6858000" cy="12192000"/>
  <p:embeddedFontLst>
    <p:embeddedFont>
      <p:font typeface="Plus Jakarta Sans"/>
      <p:regular r:id="rId73"/>
      <p:bold r:id="rId74"/>
      <p:italic r:id="rId7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Relationships xmlns="http://schemas.openxmlformats.org/package/2006/relationships"><Relationship Id="rId1" Type="http://schemas.openxmlformats.org/officeDocument/2006/relationships/slideMaster" Target="slideMasters/slideMaster1.xml"/><Relationship Id="rId10" Type="http://schemas.openxmlformats.org/officeDocument/2006/relationships/slide" Target="slides/slide9.xml"/><Relationship Id="rId68" Type="http://schemas.openxmlformats.org/officeDocument/2006/relationships/notesMaster" Target="notesMasters/notesMaster1.xml"/><Relationship Id="rId69" Type="http://schemas.openxmlformats.org/officeDocument/2006/relationships/presProps" Target="presProps.xml"/><Relationship Id="rId70" Type="http://schemas.openxmlformats.org/officeDocument/2006/relationships/viewProps" Target="viewProps.xml"/><Relationship Id="rId71" Type="http://schemas.openxmlformats.org/officeDocument/2006/relationships/theme" Target="theme/theme1.xml"/><Relationship Id="rId72" Type="http://schemas.openxmlformats.org/officeDocument/2006/relationships/tableStyles" Target="tableStyles.xml"/><Relationship Id="rId73" Type="http://schemas.openxmlformats.org/officeDocument/2006/relationships/font" Target="fonts/e1a8fda2-a427-4cdb-9ef2-8a6782d58009.fntdata"/><Relationship Id="rId74" Type="http://schemas.openxmlformats.org/officeDocument/2006/relationships/font" Target="fonts/9542d0bb-6ad7-45dd-89ef-a406bd0490d1.fntdata"/><Relationship Id="rId75" Type="http://schemas.openxmlformats.org/officeDocument/2006/relationships/font" Target="fonts/f16f000a-8ac0-4436-b98c-e748fe425de0.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 Id="rId3" Type="http://schemas.openxmlformats.org/officeDocument/2006/relationships/hyperlink" Target="https://creativecommons.org/licenses/by-nc-nd/4.0/" TargetMode="External"/><Relationship Id="rId4" Type="http://schemas.openxmlformats.org/officeDocument/2006/relationships/hyperlink" Target="https://johnfisher-ai.github.io/ai-control-plane-handbook/deck/" TargetMode="External"/><Relationship Id="rId5" Type="http://schemas.openxmlformats.org/officeDocument/2006/relationships/hyperlink" Target="https://johnfisher-ai.github.io/ai-control-plane-handbook/handbook/appendix-b.html" TargetMode="External"/><Relationship Id="rId6" Type="http://schemas.openxmlformats.org/officeDocument/2006/relationships/hyperlink" Target="https://johnfisher-ai.github.io/ai-control-plane-handbook/deck/notices.html#permission" TargetMode="External"/></Relationship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62000"/>
            <a:ext cx="5943600" cy="3343275"/>
          </a:xfrm>
        </p:spPr>
      </p:sp>
      <p:sp>
        <p:nvSpPr>
          <p:cNvPr id="3" name="Notes Placeholder 2"/>
          <p:cNvSpPr>
            <a:spLocks noGrp="1"/>
          </p:cNvSpPr>
          <p:nvPr>
            <p:ph type="body" idx="1"/>
          </p:nvPr>
        </p:nvSpPr>
        <p:spPr>
          <a:xfrm>
            <a:off x="457200" y="4419600"/>
            <a:ext cx="5943600" cy="6705600"/>
          </a:xfrm>
        </p:spPr>
        <p:txBody>
          <a:bodyPr/>
          <a:lstStyle/>
          <a:p>
            <a:pPr>
              <a:spcAft>
                <a:spcPts val="600"/>
              </a:spcAft>
            </a:pPr>
            <a:r>
              <a:rPr lang="en-US" dirty="0"/>
              <a:t>Reference Salesforce's hosted MCP servers (endnote [16]). When agents become the primary consumers of APIs, UI-oriented endpoints fail. APIs must provide rich semantic metadata, self-describing validation schemas, and deterministic fallbacks when probabilistic LLMs generate hallucinated function calls.</a:t>
            </a:r>
          </a:p>
          <a:p>
            <a:pPr>
              <a:spcAft>
                <a:spcPts val="600"/>
              </a:spcAft>
            </a:pPr>
            <a:r>
              <a:rPr lang="en-US" dirty="0"/>
              <a:t>Additional talking points:</a:t>
            </a:r>
          </a:p>
          <a:p>
            <a:pPr marL="228600" indent="-228600">
              <a:spcAft>
                <a:spcPts val="300"/>
              </a:spcAft>
              <a:buFont typeface="Arial"/>
              <a:buChar char="•"/>
            </a:pPr>
            <a:r>
              <a:rPr lang="en-US" dirty="0"/>
              <a:t>As agents increasingly become the primary consumers of enterprise services, architecture may need to move from channel-centric to capability-centric design, organized around functions such as search, pricing or identity verification, exposed through secure, auditable and standardized service layers and designed for failure so critical functions continue in a degraded mode [1].</a:t>
            </a:r>
          </a:p>
          <a:p>
            <a:pPr marL="228600" indent="-228600">
              <a:spcAft>
                <a:spcPts val="300"/>
              </a:spcAft>
              <a:buFont typeface="Arial"/>
              <a:buChar char="•"/>
            </a:pPr>
            <a:r>
              <a:rPr lang="en-US" dirty="0"/>
              <a:t>Salesforce exposes platform capabilities as APIs, MCP tools and CLI commands, so agents can operate the system without a browser, and its hosted MCP servers let compatible AI clients work with Salesforce data and automation under each user's permissions [16].</a:t>
            </a:r>
          </a:p>
          <a:p>
            <a:pPr marL="228600" indent="-228600">
              <a:spcAft>
                <a:spcPts val="300"/>
              </a:spcAft>
              <a:buFont typeface="Arial"/>
              <a:buChar char="•"/>
            </a:pPr>
            <a:r>
              <a:rPr lang="en-US" dirty="0"/>
              <a:t>A digital-channel readiness framework [17] gives a practical test with three dimensions: embedded agentic capabilities, operability for external agents (structured content, machine-readable policies, standard agent protocols and APIs), and trustworthiness (governance, compliance, observability, cost management, scalability and data provenance). It cites three shifts: conversational journeys replacing click-based navigation, assistants that browse and transact, and rising expectations for privacy, explainability and governance.</a:t>
            </a:r>
          </a:p>
          <a:p>
            <a:pPr marL="228600" indent="-228600">
              <a:spcAft>
                <a:spcPts val="300"/>
              </a:spcAft>
              <a:buFont typeface="Arial"/>
              <a:buChar char="•"/>
            </a:pPr>
            <a:r>
              <a:rPr lang="en-US" dirty="0"/>
              <a:t>Reuse is what makes capability-first design scale: without a standard like MCP, every new pairing of agent and tool needs its own integration, so integrations rise quadratically as agents spread. With MCP, integrations are reused and the effort grows only linearly [18].</a:t>
            </a:r>
          </a:p>
          <a:p>
            <a:pPr>
              <a:spcAft>
                <a:spcPts val="600"/>
              </a:spcAft>
            </a:pPr>
            <a:r>
              <a:rPr lang="en-US" dirty="0"/>
              <a:t>Credit: John Fisher, The AI Control Plane: Executive Briefing (2026), slide 9, licensed under CC BY-NC-ND 4.0: </a:t>
            </a:r>
            <a:r>
              <a:rPr lang="en-US" dirty="0">
                <a:hlinkClick r:id="rId3"/>
              </a:rPr>
              <a:t>https://creativecommons.org/licenses/by-nc-nd/4.0/</a:t>
            </a:r>
            <a:r>
              <a:rPr lang="en-US" dirty="0"/>
              <a:t>. The full deck, with its speaker notes and notices: </a:t>
            </a:r>
            <a:r>
              <a:rPr lang="en-US" dirty="0">
                <a:hlinkClick r:id="rId4"/>
              </a:rPr>
              <a:t>https://johnfisher-ai.github.io/ai-control-plane-handbook/deck/</a:t>
            </a:r>
            <a:r>
              <a:rPr lang="en-US" dirty="0"/>
              <a:t>. You may adapt this slide, with credit, under the additional permission in the deck’s notices: </a:t>
            </a:r>
            <a:r>
              <a:rPr lang="en-US" dirty="0">
                <a:hlinkClick r:id="rId6"/>
              </a:rPr>
              <a:t>https://johnfisher-ai.github.io/ai-control-plane-handbook/deck/notices.html#permission</a:t>
            </a:r>
            <a:r>
              <a:rPr lang="en-US" dirty="0"/>
              <a:t>.</a:t>
            </a:r>
          </a:p>
          <a:p>
            <a:pPr>
              <a:spcAft>
                <a:spcPts val="600"/>
              </a:spcAft>
            </a:pPr>
            <a:r>
              <a:rPr lang="en-US" dirty="0"/>
              <a:t>Bracketed numbers in these notes, and endnote numbers on the slide, refer to the endnotes in Appendix B of The AI Control Plane Handbook: </a:t>
            </a:r>
            <a:r>
              <a:rPr lang="en-US" dirty="0">
                <a:hlinkClick r:id="rId5"/>
              </a:rPr>
              <a:t>https://johnfisher-ai.github.io/ai-control-plane-handbook/handbook/appendix-b.html</a:t>
            </a:r>
            <a:r>
              <a:rPr lang="en-US" dirty="0"/>
              <a:t>.</a:t>
            </a:r>
          </a:p>
        </p:txBody>
      </p:sp>
      <p:sp>
        <p:nvSpPr>
          <p:cNvPr id="4" name="Slide Number Placeholder 3"/>
          <p:cNvSpPr>
            <a:spLocks noGrp="1"/>
          </p:cNvSpPr>
          <p:nvPr>
            <p:ph type="sldNum" sz="quarter" idx="10"/>
          </p:nvPr>
        </p:nvSpPr>
        <p:spPr>
          <a:xfrm>
            <a:off x="3886200" y="11430000"/>
            <a:ext cx="2514600" cy="457200"/>
          </a:xfrm>
        </p:spPr>
        <p:txBody>
          <a:bodyPr/>
          <a:lstStyle/>
          <a:p>
            <a:r>
              <a:rPr lang="en-US"/>
              <a:t>9</a:t>
            </a:r>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slideLayout" Target="../slideLayouts/slideLayout1.xml"/><Relationship Id="rId5" Type="http://schemas.openxmlformats.org/officeDocument/2006/relationships/notesSlide" Target="../notesSlides/notesSlide9.xml"/></Relationships>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8FAFC"/>
        </a:solidFill>
      </p:bgPr>
    </p:bg>
    <p:spTree>
      <p:nvGrpSpPr>
        <p:cNvPr id="1" name=""/>
        <p:cNvGrpSpPr/>
        <p:nvPr/>
      </p:nvGrpSpPr>
      <p:grpSpPr>
        <a:xfrm>
          <a:off x="0" y="0"/>
          <a:ext cx="0" cy="0"/>
          <a:chOff x="0" y="0"/>
          <a:chExt cx="0" cy="0"/>
        </a:xfrm>
      </p:grpSpPr>
      <p:sp>
        <p:nvSpPr>
          <p:cNvPr id="2" name="Text 0"/>
          <p:cNvSpPr txBox="1"/>
          <p:nvPr/>
        </p:nvSpPr>
        <p:spPr>
          <a:xfrm>
            <a:off x="548640" y="384048"/>
            <a:ext cx="11064240" cy="256032"/>
          </a:xfrm>
          <a:prstGeom prst="rect">
            <a:avLst/>
          </a:prstGeom>
          <a:noFill/>
          <a:ln/>
        </p:spPr>
        <p:txBody>
          <a:bodyPr wrap="square" lIns="0" tIns="0" rIns="0" bIns="0" rtlCol="0" anchor="t"/>
          <a:lstStyle/>
          <a:p>
            <a:pPr indent="0" marL="0">
              <a:buNone/>
            </a:pPr>
            <a:r>
              <a:rPr lang="en-US" sz="1050" b="1" spc="150" kern="0" dirty="0">
                <a:solidFill>
                  <a:srgbClr val="0284C7"/>
                </a:solidFill>
                <a:latin typeface="Plus Jakarta Sans" pitchFamily="34" charset="0"/>
                <a:ea typeface="Plus Jakarta Sans" pitchFamily="34" charset="-122"/>
                <a:cs typeface="Plus Jakarta Sans" pitchFamily="34" charset="-120"/>
              </a:rPr>
              <a:t>GRAPHIC 2  •  ARCHITECTURAL SHIFT</a:t>
            </a:r>
            <a:endParaRPr lang="en-US" sz="1050" dirty="0"/>
          </a:p>
        </p:txBody>
      </p:sp>
      <p:sp>
        <p:nvSpPr>
          <p:cNvPr id="3" name="Text 1"/>
          <p:cNvSpPr txBox="1"/>
          <p:nvPr/>
        </p:nvSpPr>
        <p:spPr>
          <a:xfrm>
            <a:off x="548640" y="658368"/>
            <a:ext cx="11064240" cy="502920"/>
          </a:xfrm>
          <a:prstGeom prst="rect">
            <a:avLst/>
          </a:prstGeom>
          <a:noFill/>
          <a:ln/>
        </p:spPr>
        <p:txBody>
          <a:bodyPr wrap="square" lIns="0" tIns="0" rIns="0" bIns="0" rtlCol="0" anchor="t"/>
          <a:lstStyle/>
          <a:p>
            <a:pPr indent="0" marL="0">
              <a:buNone/>
            </a:pPr>
            <a:r>
              <a:rPr lang="en-US" sz="2600" b="1" dirty="0">
                <a:solidFill>
                  <a:srgbClr val="0F172A"/>
                </a:solidFill>
                <a:latin typeface="Plus Jakarta Sans" pitchFamily="34" charset="0"/>
                <a:ea typeface="Plus Jakarta Sans" pitchFamily="34" charset="-122"/>
                <a:cs typeface="Plus Jakarta Sans" pitchFamily="34" charset="-120"/>
              </a:rPr>
              <a:t>Build channel-independent capabilities</a:t>
            </a:r>
            <a:endParaRPr lang="en-US" sz="2600" dirty="0"/>
          </a:p>
        </p:txBody>
      </p:sp>
      <p:sp>
        <p:nvSpPr>
          <p:cNvPr id="4" name="Text 2"/>
          <p:cNvSpPr txBox="1"/>
          <p:nvPr/>
        </p:nvSpPr>
        <p:spPr>
          <a:xfrm>
            <a:off x="548640" y="1216152"/>
            <a:ext cx="10881360" cy="502920"/>
          </a:xfrm>
          <a:prstGeom prst="rect">
            <a:avLst/>
          </a:prstGeom>
          <a:noFill/>
          <a:ln/>
        </p:spPr>
        <p:txBody>
          <a:bodyPr wrap="square" lIns="0" tIns="0" rIns="0" bIns="0" rtlCol="0" anchor="t"/>
          <a:lstStyle/>
          <a:p>
            <a:pPr indent="0" marL="0">
              <a:buNone/>
            </a:pPr>
            <a:r>
              <a:rPr lang="en-US" sz="1350" dirty="0">
                <a:solidFill>
                  <a:srgbClr val="475569"/>
                </a:solidFill>
                <a:latin typeface="Plus Jakarta Sans" pitchFamily="34" charset="0"/>
                <a:ea typeface="Plus Jakarta Sans" pitchFamily="34" charset="-122"/>
                <a:cs typeface="Plus Jakarta Sans" pitchFamily="34" charset="-120"/>
              </a:rPr>
              <a:t>When agents become the primary consumers of APIs, the definition of good service design changes.</a:t>
            </a:r>
            <a:endParaRPr lang="en-US" sz="1350" dirty="0"/>
          </a:p>
        </p:txBody>
      </p:sp>
      <p:sp>
        <p:nvSpPr>
          <p:cNvPr id="5" name="Shape 3"/>
          <p:cNvSpPr/>
          <p:nvPr/>
        </p:nvSpPr>
        <p:spPr>
          <a:xfrm>
            <a:off x="548640" y="1874520"/>
            <a:ext cx="3538728" cy="2377440"/>
          </a:xfrm>
          <a:prstGeom prst="roundRect">
            <a:avLst>
              <a:gd name="adj" fmla="val 3077"/>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6" name="Shape 4"/>
          <p:cNvSpPr/>
          <p:nvPr/>
        </p:nvSpPr>
        <p:spPr>
          <a:xfrm>
            <a:off x="822960" y="2103120"/>
            <a:ext cx="548640" cy="548640"/>
          </a:xfrm>
          <a:prstGeom prst="ellipse">
            <a:avLst/>
          </a:prstGeom>
          <a:solidFill>
            <a:srgbClr val="F0F9FF"/>
          </a:solidFill>
          <a:ln w="6350">
            <a:solidFill>
              <a:srgbClr val="F0F9FF"/>
            </a:solidFill>
            <a:prstDash val="solid"/>
          </a:ln>
        </p:spPr>
      </p:sp>
      <p:pic>
        <p:nvPicPr>
          <p:cNvPr id="7" name="Icon 0" descr="">
            <a:extLst>
              <a:ext uri="{C183D7F6-B498-43B3-948B-1728B52AA6E4}">
                <adec:decorative xmlns:adec="http://schemas.microsoft.com/office/drawing/2017/decorative" val="1"/>
              </a:ext>
            </a:extLst>
          </p:cNvPr>
          <p:cNvPicPr>
            <a:picLocks noChangeAspect="1"/>
          </p:cNvPicPr>
          <p:nvPr/>
        </p:nvPicPr>
        <p:blipFill>
          <a:blip r:embed="rId1"/>
          <a:stretch>
            <a:fillRect/>
          </a:stretch>
        </p:blipFill>
        <p:spPr>
          <a:xfrm>
            <a:off x="960120" y="2240280"/>
            <a:ext cx="274320" cy="274320"/>
          </a:xfrm>
          <a:prstGeom prst="rect">
            <a:avLst/>
          </a:prstGeom>
        </p:spPr>
      </p:pic>
      <p:sp>
        <p:nvSpPr>
          <p:cNvPr id="8" name="Text 5"/>
          <p:cNvSpPr txBox="1"/>
          <p:nvPr/>
        </p:nvSpPr>
        <p:spPr>
          <a:xfrm>
            <a:off x="822960" y="2788920"/>
            <a:ext cx="3017520" cy="347472"/>
          </a:xfrm>
          <a:prstGeom prst="rect">
            <a:avLst/>
          </a:prstGeom>
          <a:noFill/>
          <a:ln/>
        </p:spPr>
        <p:txBody>
          <a:bodyPr wrap="square" lIns="0" tIns="0" rIns="0" bIns="0" rtlCol="0" anchor="t"/>
          <a:lstStyle/>
          <a:p>
            <a:pPr indent="0" marL="0">
              <a:buNone/>
            </a:pPr>
            <a:r>
              <a:rPr lang="en-US" sz="1500" b="1" dirty="0">
                <a:solidFill>
                  <a:srgbClr val="0F172A"/>
                </a:solidFill>
                <a:latin typeface="Plus Jakarta Sans" pitchFamily="34" charset="0"/>
                <a:ea typeface="Plus Jakarta Sans" pitchFamily="34" charset="-122"/>
                <a:cs typeface="Plus Jakarta Sans" pitchFamily="34" charset="-120"/>
              </a:rPr>
              <a:t>Decoupled, headless logic</a:t>
            </a:r>
            <a:endParaRPr lang="en-US" sz="1500" dirty="0"/>
          </a:p>
        </p:txBody>
      </p:sp>
      <p:sp>
        <p:nvSpPr>
          <p:cNvPr id="9" name="Text 6"/>
          <p:cNvSpPr txBox="1"/>
          <p:nvPr/>
        </p:nvSpPr>
        <p:spPr>
          <a:xfrm>
            <a:off x="822960" y="3154680"/>
            <a:ext cx="3017520" cy="1051560"/>
          </a:xfrm>
          <a:prstGeom prst="rect">
            <a:avLst/>
          </a:prstGeom>
          <a:noFill/>
          <a:ln/>
        </p:spPr>
        <p:txBody>
          <a:bodyPr wrap="square" lIns="0" tIns="0" rIns="0" bIns="0" rtlCol="0" anchor="t"/>
          <a:lstStyle/>
          <a:p>
            <a:pPr indent="0" marL="0">
              <a:buNone/>
            </a:pPr>
            <a:r>
              <a:rPr lang="en-US" sz="1150" dirty="0">
                <a:solidFill>
                  <a:srgbClr val="475569"/>
                </a:solidFill>
                <a:latin typeface="Plus Jakarta Sans" pitchFamily="34" charset="0"/>
                <a:ea typeface="Plus Jakarta Sans" pitchFamily="34" charset="-122"/>
                <a:cs typeface="Plus Jakarta Sans" pitchFamily="34" charset="-120"/>
              </a:rPr>
              <a:t>Take business logic such as search, pricing and identity verification out of web and mobile interfaces and expose it as independent capabilities.</a:t>
            </a:r>
            <a:endParaRPr lang="en-US" sz="1150" dirty="0"/>
          </a:p>
        </p:txBody>
      </p:sp>
      <p:sp>
        <p:nvSpPr>
          <p:cNvPr id="10" name="Shape 7"/>
          <p:cNvSpPr/>
          <p:nvPr/>
        </p:nvSpPr>
        <p:spPr>
          <a:xfrm>
            <a:off x="4325112" y="1874520"/>
            <a:ext cx="3538728" cy="2377440"/>
          </a:xfrm>
          <a:prstGeom prst="roundRect">
            <a:avLst>
              <a:gd name="adj" fmla="val 3077"/>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11" name="Shape 8"/>
          <p:cNvSpPr/>
          <p:nvPr/>
        </p:nvSpPr>
        <p:spPr>
          <a:xfrm>
            <a:off x="4599432" y="2103120"/>
            <a:ext cx="548640" cy="548640"/>
          </a:xfrm>
          <a:prstGeom prst="ellipse">
            <a:avLst/>
          </a:prstGeom>
          <a:solidFill>
            <a:srgbClr val="F0F9FF"/>
          </a:solidFill>
          <a:ln w="6350">
            <a:solidFill>
              <a:srgbClr val="F0F9FF"/>
            </a:solidFill>
            <a:prstDash val="solid"/>
          </a:ln>
        </p:spPr>
      </p:sp>
      <p:pic>
        <p:nvPicPr>
          <p:cNvPr id="12" name="Icon 1" descr="">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4736592" y="2240280"/>
            <a:ext cx="274320" cy="274320"/>
          </a:xfrm>
          <a:prstGeom prst="rect">
            <a:avLst/>
          </a:prstGeom>
        </p:spPr>
      </p:pic>
      <p:sp>
        <p:nvSpPr>
          <p:cNvPr id="13" name="Text 9"/>
          <p:cNvSpPr txBox="1"/>
          <p:nvPr/>
        </p:nvSpPr>
        <p:spPr>
          <a:xfrm>
            <a:off x="4599432" y="2788920"/>
            <a:ext cx="3017520" cy="347472"/>
          </a:xfrm>
          <a:prstGeom prst="rect">
            <a:avLst/>
          </a:prstGeom>
          <a:noFill/>
          <a:ln/>
        </p:spPr>
        <p:txBody>
          <a:bodyPr wrap="square" lIns="0" tIns="0" rIns="0" bIns="0" rtlCol="0" anchor="t"/>
          <a:lstStyle/>
          <a:p>
            <a:pPr indent="0" marL="0">
              <a:buNone/>
            </a:pPr>
            <a:r>
              <a:rPr lang="en-US" sz="1500" b="1" dirty="0">
                <a:solidFill>
                  <a:srgbClr val="0F172A"/>
                </a:solidFill>
                <a:latin typeface="Plus Jakarta Sans" pitchFamily="34" charset="0"/>
                <a:ea typeface="Plus Jakarta Sans" pitchFamily="34" charset="-122"/>
                <a:cs typeface="Plus Jakarta Sans" pitchFamily="34" charset="-120"/>
              </a:rPr>
              <a:t>Machine-first APIs</a:t>
            </a:r>
            <a:endParaRPr lang="en-US" sz="1500" dirty="0"/>
          </a:p>
        </p:txBody>
      </p:sp>
      <p:sp>
        <p:nvSpPr>
          <p:cNvPr id="14" name="Text 10"/>
          <p:cNvSpPr txBox="1"/>
          <p:nvPr/>
        </p:nvSpPr>
        <p:spPr>
          <a:xfrm>
            <a:off x="4599432" y="3154680"/>
            <a:ext cx="3017520" cy="1051560"/>
          </a:xfrm>
          <a:prstGeom prst="rect">
            <a:avLst/>
          </a:prstGeom>
          <a:noFill/>
          <a:ln/>
        </p:spPr>
        <p:txBody>
          <a:bodyPr wrap="square" lIns="0" tIns="0" rIns="0" bIns="0" rtlCol="0" anchor="t"/>
          <a:lstStyle/>
          <a:p>
            <a:pPr indent="0" marL="0">
              <a:buNone/>
            </a:pPr>
            <a:r>
              <a:rPr lang="en-US" sz="1150" dirty="0">
                <a:solidFill>
                  <a:srgbClr val="475569"/>
                </a:solidFill>
                <a:latin typeface="Plus Jakarta Sans" pitchFamily="34" charset="0"/>
                <a:ea typeface="Plus Jakarta Sans" pitchFamily="34" charset="-122"/>
                <a:cs typeface="Plus Jakarta Sans" pitchFamily="34" charset="-120"/>
              </a:rPr>
              <a:t>Standardized, self-describing schemas and semantic metadata designed for agent tool-calling, exposed through secure, auditable service layers.</a:t>
            </a:r>
            <a:endParaRPr lang="en-US" sz="1150" dirty="0"/>
          </a:p>
        </p:txBody>
      </p:sp>
      <p:sp>
        <p:nvSpPr>
          <p:cNvPr id="15" name="Shape 11"/>
          <p:cNvSpPr/>
          <p:nvPr/>
        </p:nvSpPr>
        <p:spPr>
          <a:xfrm>
            <a:off x="8101584" y="1874520"/>
            <a:ext cx="3538728" cy="2377440"/>
          </a:xfrm>
          <a:prstGeom prst="roundRect">
            <a:avLst>
              <a:gd name="adj" fmla="val 3077"/>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16" name="Shape 12"/>
          <p:cNvSpPr/>
          <p:nvPr/>
        </p:nvSpPr>
        <p:spPr>
          <a:xfrm>
            <a:off x="8375904" y="2103120"/>
            <a:ext cx="548640" cy="548640"/>
          </a:xfrm>
          <a:prstGeom prst="ellipse">
            <a:avLst/>
          </a:prstGeom>
          <a:solidFill>
            <a:srgbClr val="F0F9FF"/>
          </a:solidFill>
          <a:ln w="6350">
            <a:solidFill>
              <a:srgbClr val="F0F9FF"/>
            </a:solidFill>
            <a:prstDash val="solid"/>
          </a:ln>
        </p:spPr>
      </p:sp>
      <p:pic>
        <p:nvPicPr>
          <p:cNvPr id="17" name="Icon 2" descr="">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513064" y="2240280"/>
            <a:ext cx="274320" cy="274320"/>
          </a:xfrm>
          <a:prstGeom prst="rect">
            <a:avLst/>
          </a:prstGeom>
        </p:spPr>
      </p:pic>
      <p:sp>
        <p:nvSpPr>
          <p:cNvPr id="18" name="Text 13"/>
          <p:cNvSpPr txBox="1"/>
          <p:nvPr/>
        </p:nvSpPr>
        <p:spPr>
          <a:xfrm>
            <a:off x="8375904" y="2788920"/>
            <a:ext cx="3017520" cy="347472"/>
          </a:xfrm>
          <a:prstGeom prst="rect">
            <a:avLst/>
          </a:prstGeom>
          <a:noFill/>
          <a:ln/>
        </p:spPr>
        <p:txBody>
          <a:bodyPr wrap="square" lIns="0" tIns="0" rIns="0" bIns="0" rtlCol="0" anchor="t"/>
          <a:lstStyle/>
          <a:p>
            <a:pPr indent="0" marL="0">
              <a:buNone/>
            </a:pPr>
            <a:r>
              <a:rPr lang="en-US" sz="1500" b="1" dirty="0">
                <a:solidFill>
                  <a:srgbClr val="0F172A"/>
                </a:solidFill>
                <a:latin typeface="Plus Jakarta Sans" pitchFamily="34" charset="0"/>
                <a:ea typeface="Plus Jakarta Sans" pitchFamily="34" charset="-122"/>
                <a:cs typeface="Plus Jakarta Sans" pitchFamily="34" charset="-120"/>
              </a:rPr>
              <a:t>Designed for failure</a:t>
            </a:r>
            <a:endParaRPr lang="en-US" sz="1500" dirty="0"/>
          </a:p>
        </p:txBody>
      </p:sp>
      <p:sp>
        <p:nvSpPr>
          <p:cNvPr id="19" name="Text 14"/>
          <p:cNvSpPr txBox="1"/>
          <p:nvPr/>
        </p:nvSpPr>
        <p:spPr>
          <a:xfrm>
            <a:off x="8375904" y="3154680"/>
            <a:ext cx="3017520" cy="1051560"/>
          </a:xfrm>
          <a:prstGeom prst="rect">
            <a:avLst/>
          </a:prstGeom>
          <a:noFill/>
          <a:ln/>
        </p:spPr>
        <p:txBody>
          <a:bodyPr wrap="square" lIns="0" tIns="0" rIns="0" bIns="0" rtlCol="0" anchor="t"/>
          <a:lstStyle/>
          <a:p>
            <a:pPr indent="0" marL="0">
              <a:buNone/>
            </a:pPr>
            <a:r>
              <a:rPr lang="en-US" sz="1150" dirty="0">
                <a:solidFill>
                  <a:srgbClr val="475569"/>
                </a:solidFill>
                <a:latin typeface="Plus Jakarta Sans" pitchFamily="34" charset="0"/>
                <a:ea typeface="Plus Jakarta Sans" pitchFamily="34" charset="-122"/>
                <a:cs typeface="Plus Jakarta Sans" pitchFamily="34" charset="-120"/>
              </a:rPr>
              <a:t>Circuit breakers fall back to deterministic business rules when a model, tool or network fails, so critical functions keep running.</a:t>
            </a:r>
            <a:endParaRPr lang="en-US" sz="1150" dirty="0"/>
          </a:p>
        </p:txBody>
      </p:sp>
      <p:sp>
        <p:nvSpPr>
          <p:cNvPr id="20" name="Shape 15"/>
          <p:cNvSpPr/>
          <p:nvPr/>
        </p:nvSpPr>
        <p:spPr>
          <a:xfrm>
            <a:off x="548640" y="4480560"/>
            <a:ext cx="6583680" cy="1691640"/>
          </a:xfrm>
          <a:prstGeom prst="roundRect">
            <a:avLst>
              <a:gd name="adj" fmla="val 4324"/>
            </a:avLst>
          </a:prstGeom>
          <a:solidFill>
            <a:srgbClr val="F0F9FF"/>
          </a:solidFill>
          <a:ln w="9525">
            <a:solidFill>
              <a:srgbClr val="E0F2FE"/>
            </a:solidFill>
            <a:prstDash val="solid"/>
          </a:ln>
        </p:spPr>
      </p:sp>
      <p:sp>
        <p:nvSpPr>
          <p:cNvPr id="21" name="Text 16"/>
          <p:cNvSpPr txBox="1"/>
          <p:nvPr/>
        </p:nvSpPr>
        <p:spPr>
          <a:xfrm>
            <a:off x="822960" y="4645152"/>
            <a:ext cx="2743200" cy="228600"/>
          </a:xfrm>
          <a:prstGeom prst="rect">
            <a:avLst/>
          </a:prstGeom>
          <a:noFill/>
          <a:ln/>
        </p:spPr>
        <p:txBody>
          <a:bodyPr wrap="square" lIns="0" tIns="0" rIns="0" bIns="0" rtlCol="0" anchor="t"/>
          <a:lstStyle/>
          <a:p>
            <a:pPr indent="0" marL="0">
              <a:buNone/>
            </a:pPr>
            <a:r>
              <a:rPr lang="en-US" sz="1000" b="1" spc="150" kern="0" dirty="0">
                <a:solidFill>
                  <a:srgbClr val="0284C7"/>
                </a:solidFill>
                <a:latin typeface="Plus Jakarta Sans" pitchFamily="34" charset="0"/>
                <a:ea typeface="Plus Jakarta Sans" pitchFamily="34" charset="-122"/>
                <a:cs typeface="Plus Jakarta Sans" pitchFamily="34" charset="-120"/>
              </a:rPr>
              <a:t>EXAMPLE</a:t>
            </a:r>
            <a:endParaRPr lang="en-US" sz="1000" dirty="0"/>
          </a:p>
        </p:txBody>
      </p:sp>
      <p:sp>
        <p:nvSpPr>
          <p:cNvPr id="22" name="Text 17"/>
          <p:cNvSpPr txBox="1"/>
          <p:nvPr/>
        </p:nvSpPr>
        <p:spPr>
          <a:xfrm>
            <a:off x="822960" y="4892040"/>
            <a:ext cx="6035040" cy="320040"/>
          </a:xfrm>
          <a:prstGeom prst="rect">
            <a:avLst/>
          </a:prstGeom>
          <a:noFill/>
          <a:ln/>
        </p:spPr>
        <p:txBody>
          <a:bodyPr wrap="square" lIns="0" tIns="0" rIns="0" bIns="0" rtlCol="0" anchor="t"/>
          <a:lstStyle/>
          <a:p>
            <a:pPr indent="0" marL="0">
              <a:buNone/>
            </a:pPr>
            <a:r>
              <a:rPr lang="en-US" sz="1500" b="1" dirty="0">
                <a:solidFill>
                  <a:srgbClr val="0F172A"/>
                </a:solidFill>
                <a:latin typeface="Plus Jakarta Sans" pitchFamily="34" charset="0"/>
                <a:ea typeface="Plus Jakarta Sans" pitchFamily="34" charset="-122"/>
                <a:cs typeface="Plus Jakarta Sans" pitchFamily="34" charset="-120"/>
              </a:rPr>
              <a:t>Salesforce capabilities as APIs, MCP tools and CLI</a:t>
            </a:r>
            <a:endParaRPr lang="en-US" sz="1500" dirty="0"/>
          </a:p>
        </p:txBody>
      </p:sp>
      <p:sp>
        <p:nvSpPr>
          <p:cNvPr id="23" name="Text 18"/>
          <p:cNvSpPr txBox="1"/>
          <p:nvPr/>
        </p:nvSpPr>
        <p:spPr>
          <a:xfrm>
            <a:off x="822960" y="5257800"/>
            <a:ext cx="6080760" cy="868680"/>
          </a:xfrm>
          <a:prstGeom prst="rect">
            <a:avLst/>
          </a:prstGeom>
          <a:noFill/>
          <a:ln/>
        </p:spPr>
        <p:txBody>
          <a:bodyPr wrap="square" lIns="0" tIns="0" rIns="0" bIns="0" rtlCol="0" anchor="t"/>
          <a:lstStyle/>
          <a:p>
            <a:pPr indent="0" marL="0">
              <a:buNone/>
            </a:pPr>
            <a:r>
              <a:rPr lang="en-US" sz="1150" dirty="0">
                <a:solidFill>
                  <a:srgbClr val="334155"/>
                </a:solidFill>
                <a:latin typeface="Plus Jakarta Sans" pitchFamily="34" charset="0"/>
                <a:ea typeface="Plus Jakarta Sans" pitchFamily="34" charset="-122"/>
                <a:cs typeface="Plus Jakarta Sans" pitchFamily="34" charset="-120"/>
              </a:rPr>
              <a:t>Salesforce exposes its platform capabilities as APIs, MCP tools and CLI commands, so agents can operate it without a browser.</a:t>
            </a:r>
            <a:pPr indent="0" marL="0">
              <a:buNone/>
            </a:pPr>
            <a:r>
              <a:rPr lang="en-US" sz="1150" baseline="30000" dirty="0">
                <a:solidFill>
                  <a:srgbClr val="334155"/>
                </a:solidFill>
                <a:latin typeface="Plus Jakarta Sans" pitchFamily="34" charset="0"/>
                <a:ea typeface="Plus Jakarta Sans" pitchFamily="34" charset="-122"/>
                <a:cs typeface="Plus Jakarta Sans" pitchFamily="34" charset="-120"/>
              </a:rPr>
              <a:t>16</a:t>
            </a:r>
            <a:endParaRPr lang="en-US" sz="1150" dirty="0"/>
          </a:p>
        </p:txBody>
      </p:sp>
      <p:sp>
        <p:nvSpPr>
          <p:cNvPr id="24" name="Shape 19"/>
          <p:cNvSpPr/>
          <p:nvPr/>
        </p:nvSpPr>
        <p:spPr>
          <a:xfrm>
            <a:off x="7360920" y="4480560"/>
            <a:ext cx="4279392" cy="1691640"/>
          </a:xfrm>
          <a:prstGeom prst="roundRect">
            <a:avLst>
              <a:gd name="adj" fmla="val 4324"/>
            </a:avLst>
          </a:prstGeom>
          <a:solidFill>
            <a:srgbClr val="0F172A"/>
          </a:solidFill>
          <a:ln w="9525">
            <a:solidFill>
              <a:srgbClr val="0F172A"/>
            </a:solidFill>
            <a:prstDash val="solid"/>
          </a:ln>
        </p:spPr>
      </p:sp>
      <p:sp>
        <p:nvSpPr>
          <p:cNvPr id="25" name="Text 20"/>
          <p:cNvSpPr txBox="1"/>
          <p:nvPr/>
        </p:nvSpPr>
        <p:spPr>
          <a:xfrm>
            <a:off x="7635240" y="4645152"/>
            <a:ext cx="3749040" cy="228600"/>
          </a:xfrm>
          <a:prstGeom prst="rect">
            <a:avLst/>
          </a:prstGeom>
          <a:noFill/>
          <a:ln/>
        </p:spPr>
        <p:txBody>
          <a:bodyPr wrap="square" lIns="0" tIns="0" rIns="0" bIns="0" rtlCol="0" anchor="t"/>
          <a:lstStyle/>
          <a:p>
            <a:pPr indent="0" marL="0">
              <a:buNone/>
            </a:pPr>
            <a:r>
              <a:rPr lang="en-US" sz="1000" b="1" spc="150" kern="0" dirty="0">
                <a:solidFill>
                  <a:srgbClr val="38BDF8"/>
                </a:solidFill>
                <a:latin typeface="Plus Jakarta Sans" pitchFamily="34" charset="0"/>
                <a:ea typeface="Plus Jakarta Sans" pitchFamily="34" charset="-122"/>
                <a:cs typeface="Plus Jakarta Sans" pitchFamily="34" charset="-120"/>
              </a:rPr>
              <a:t>AGENT-READINESS TEST</a:t>
            </a:r>
            <a:endParaRPr lang="en-US" sz="1000" dirty="0"/>
          </a:p>
        </p:txBody>
      </p:sp>
      <p:sp>
        <p:nvSpPr>
          <p:cNvPr id="26" name="Text 21"/>
          <p:cNvSpPr txBox="1"/>
          <p:nvPr/>
        </p:nvSpPr>
        <p:spPr>
          <a:xfrm>
            <a:off x="7635240" y="4919472"/>
            <a:ext cx="3840480" cy="1188720"/>
          </a:xfrm>
          <a:prstGeom prst="rect">
            <a:avLst/>
          </a:prstGeom>
          <a:noFill/>
          <a:ln/>
        </p:spPr>
        <p:txBody>
          <a:bodyPr wrap="square" lIns="0" tIns="0" rIns="0" bIns="0" rtlCol="0" anchor="t"/>
          <a:lstStyle/>
          <a:p>
            <a:pPr marL="342900" indent="-342900">
              <a:spcAft>
                <a:spcPts val="400"/>
              </a:spcAft>
              <a:buSzPct val="100000"/>
              <a:buChar char="•"/>
            </a:pPr>
            <a:r>
              <a:rPr lang="en-US" sz="1050" dirty="0">
                <a:solidFill>
                  <a:srgbClr val="E2E8F0"/>
                </a:solidFill>
                <a:latin typeface="Plus Jakarta Sans" pitchFamily="34" charset="0"/>
                <a:ea typeface="Plus Jakarta Sans" pitchFamily="34" charset="-122"/>
                <a:cs typeface="Plus Jakarta Sans" pitchFamily="34" charset="-120"/>
              </a:rPr>
              <a:t>Embedded AI capabilities in every channel</a:t>
            </a:r>
            <a:endParaRPr lang="en-US" sz="1050" dirty="0"/>
          </a:p>
          <a:p>
            <a:pPr marL="342900" indent="-342900">
              <a:spcAft>
                <a:spcPts val="400"/>
              </a:spcAft>
              <a:buSzPct val="100000"/>
              <a:buChar char="•"/>
            </a:pPr>
            <a:r>
              <a:rPr lang="en-US" sz="1050" dirty="0">
                <a:solidFill>
                  <a:srgbClr val="E2E8F0"/>
                </a:solidFill>
                <a:latin typeface="Plus Jakarta Sans" pitchFamily="34" charset="0"/>
                <a:ea typeface="Plus Jakarta Sans" pitchFamily="34" charset="-122"/>
                <a:cs typeface="Plus Jakarta Sans" pitchFamily="34" charset="-120"/>
              </a:rPr>
              <a:t>Operability for external agents: structured content, machine-readable policies, standard protocols</a:t>
            </a:r>
            <a:endParaRPr lang="en-US" sz="1050" dirty="0"/>
          </a:p>
          <a:p>
            <a:pPr marL="342900" indent="-342900">
              <a:spcAft>
                <a:spcPts val="400"/>
              </a:spcAft>
              <a:buSzPct val="100000"/>
              <a:buChar char="•"/>
            </a:pPr>
            <a:r>
              <a:rPr lang="en-US" sz="1050" dirty="0">
                <a:solidFill>
                  <a:srgbClr val="E2E8F0"/>
                </a:solidFill>
                <a:latin typeface="Plus Jakarta Sans" pitchFamily="34" charset="0"/>
                <a:ea typeface="Plus Jakarta Sans" pitchFamily="34" charset="-122"/>
                <a:cs typeface="Plus Jakarta Sans" pitchFamily="34" charset="-120"/>
              </a:rPr>
              <a:t>Trustworthiness: governance, observability, cost, provenance</a:t>
            </a:r>
            <a:endParaRPr lang="en-US" sz="1050" dirty="0"/>
          </a:p>
        </p:txBody>
      </p:sp>
      <p:sp>
        <p:nvSpPr>
          <p:cNvPr id="27" name="Text 22"/>
          <p:cNvSpPr txBox="1"/>
          <p:nvPr/>
        </p:nvSpPr>
        <p:spPr>
          <a:xfrm>
            <a:off x="548640" y="6382512"/>
            <a:ext cx="10241280" cy="347472"/>
          </a:xfrm>
          <a:prstGeom prst="rect">
            <a:avLst/>
          </a:prstGeom>
          <a:noFill/>
          <a:ln/>
        </p:spPr>
        <p:txBody>
          <a:bodyPr wrap="square" lIns="0" tIns="0" rIns="0" bIns="0" rtlCol="0" anchor="t"/>
          <a:lstStyle/>
          <a:p>
            <a:pPr indent="0" marL="0">
              <a:buNone/>
            </a:pPr>
            <a:r>
              <a:rPr lang="en-US" sz="850" dirty="0">
                <a:solidFill>
                  <a:srgbClr val="64748B"/>
                </a:solidFill>
                <a:latin typeface="Plus Jakarta Sans" pitchFamily="34" charset="0"/>
                <a:ea typeface="Plus Jakarta Sans" pitchFamily="34" charset="-122"/>
                <a:cs typeface="Plus Jakarta Sans" pitchFamily="34" charset="-120"/>
              </a:rPr>
              <a:t>Sources: endnotes 1, 16, 17.</a:t>
            </a:r>
            <a:endParaRPr lang="en-US" sz="850" dirty="0"/>
          </a:p>
        </p:txBody>
      </p:sp>
      <p:sp>
        <p:nvSpPr>
          <p:cNvPr id="28" name="Text 23"/>
          <p:cNvSpPr txBox="1"/>
          <p:nvPr/>
        </p:nvSpPr>
        <p:spPr>
          <a:xfrm>
            <a:off x="11183112" y="6419088"/>
            <a:ext cx="457200" cy="228600"/>
          </a:xfrm>
          <a:prstGeom prst="rect">
            <a:avLst/>
          </a:prstGeom>
          <a:noFill/>
          <a:ln/>
        </p:spPr>
        <p:txBody>
          <a:bodyPr wrap="square" lIns="0" tIns="0" rIns="0" bIns="0" rtlCol="0" anchor="t"/>
          <a:lstStyle/>
          <a:p>
            <a:pPr algn="r" indent="0" marL="0">
              <a:buNone/>
            </a:pPr>
            <a:r>
              <a:rPr lang="en-US" sz="900" dirty="0">
                <a:solidFill>
                  <a:srgbClr val="94A3B8"/>
                </a:solidFill>
                <a:latin typeface="Plus Jakarta Sans" pitchFamily="34" charset="0"/>
                <a:ea typeface="Plus Jakarta Sans" pitchFamily="34" charset="-122"/>
                <a:cs typeface="Plus Jakarta Sans" pitchFamily="34" charset="-120"/>
              </a:rPr>
              <a:t>9</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Build channel-independent capabilities</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AI Control Plane, slide 9: Build channel-independent capabilities</dc:title>
  <dc:subject>One slide from The AI Control Plane: Executive Briefing, by John Fisher (2026), CC BY-NC-ND 4.0</dc:subject>
  <dc:creator>John Fisher</dc:creator>
  <cp:lastModifiedBy>John Fisher</cp:lastModifiedBy>
  <cp:revision>1</cp:revision>
  <dcterms:created xsi:type="dcterms:W3CDTF">2026-10-14T20:43:52Z</dcterms:created>
  <dcterms:modified xsi:type="dcterms:W3CDTF">2026-10-14T20:43:52Z</dcterms:modified>
</cp:coreProperties>
</file>