
<file path=[Content_Types].xml><?xml version="1.0" encoding="utf-8"?>
<Types xmlns="http://schemas.openxmlformats.org/package/2006/content-types">
  <Default Extension="fntdata" ContentType="application/x-fontdata"/>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62" r:id="rId8"/>
  </p:sldIdLst>
  <p:notesMasterIdLst>
    <p:notesMasterId r:id="rId68"/>
  </p:notesMasterIdLst>
  <p:sldSz cx="12192000" cy="6858000"/>
  <p:notesSz cx="6858000" cy="12192000"/>
  <p:embeddedFontLst>
    <p:embeddedFont>
      <p:font typeface="Plus Jakarta Sans"/>
      <p:regular r:id="rId73"/>
      <p:bold r:id="rId74"/>
      <p:italic r:id="rId75"/>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Relationships xmlns="http://schemas.openxmlformats.org/package/2006/relationships"><Relationship Id="rId1" Type="http://schemas.openxmlformats.org/officeDocument/2006/relationships/slideMaster" Target="slideMasters/slideMaster1.xml"/><Relationship Id="rId8" Type="http://schemas.openxmlformats.org/officeDocument/2006/relationships/slide" Target="slides/slide7.xml"/><Relationship Id="rId68" Type="http://schemas.openxmlformats.org/officeDocument/2006/relationships/notesMaster" Target="notesMasters/notesMaster1.xml"/><Relationship Id="rId69" Type="http://schemas.openxmlformats.org/officeDocument/2006/relationships/presProps" Target="presProps.xml"/><Relationship Id="rId70" Type="http://schemas.openxmlformats.org/officeDocument/2006/relationships/viewProps" Target="viewProps.xml"/><Relationship Id="rId71" Type="http://schemas.openxmlformats.org/officeDocument/2006/relationships/theme" Target="theme/theme1.xml"/><Relationship Id="rId72" Type="http://schemas.openxmlformats.org/officeDocument/2006/relationships/tableStyles" Target="tableStyles.xml"/><Relationship Id="rId73" Type="http://schemas.openxmlformats.org/officeDocument/2006/relationships/font" Target="fonts/e1a8fda2-a427-4cdb-9ef2-8a6782d58009.fntdata"/><Relationship Id="rId74" Type="http://schemas.openxmlformats.org/officeDocument/2006/relationships/font" Target="fonts/9542d0bb-6ad7-45dd-89ef-a406bd0490d1.fntdata"/><Relationship Id="rId75" Type="http://schemas.openxmlformats.org/officeDocument/2006/relationships/font" Target="fonts/f16f000a-8ac0-4436-b98c-e748fe425de0.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 Id="rId3" Type="http://schemas.openxmlformats.org/officeDocument/2006/relationships/hyperlink" Target="https://creativecommons.org/licenses/by-nc-nd/4.0/" TargetMode="External"/><Relationship Id="rId4" Type="http://schemas.openxmlformats.org/officeDocument/2006/relationships/hyperlink" Target="https://johnfisher-ai.github.io/ai-control-plane-handbook/deck/" TargetMode="External"/><Relationship Id="rId5" Type="http://schemas.openxmlformats.org/officeDocument/2006/relationships/hyperlink" Target="https://johnfisher-ai.github.io/ai-control-plane-handbook/handbook/appendix-b.html" TargetMode="External"/><Relationship Id="rId6" Type="http://schemas.openxmlformats.org/officeDocument/2006/relationships/hyperlink" Target="https://johnfisher-ai.github.io/ai-control-plane-handbook/deck/notices.html#permission" TargetMode="External"/></Relationship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7200" y="762000"/>
            <a:ext cx="5943600" cy="3343275"/>
          </a:xfrm>
        </p:spPr>
      </p:sp>
      <p:sp>
        <p:nvSpPr>
          <p:cNvPr id="3" name="Notes Placeholder 2"/>
          <p:cNvSpPr>
            <a:spLocks noGrp="1"/>
          </p:cNvSpPr>
          <p:nvPr>
            <p:ph type="body" idx="1"/>
          </p:nvPr>
        </p:nvSpPr>
        <p:spPr>
          <a:xfrm>
            <a:off x="457200" y="4419600"/>
            <a:ext cx="5943600" cy="6705600"/>
          </a:xfrm>
        </p:spPr>
        <p:txBody>
          <a:bodyPr/>
          <a:lstStyle/>
          <a:p>
            <a:pPr>
              <a:spcAft>
                <a:spcPts val="600"/>
              </a:spcAft>
            </a:pPr>
            <a:r>
              <a:rPr lang="en-US" dirty="0"/>
              <a:t>Definition: the enterprise control plane is a governed, intelligent layer that mediates decisions across systems: who can act, what data can be accessed, how workloads execute, and how agents operate within defined cost, latency and regulatory boundaries [1]. It resembles service-oriented architecture but is more event-driven: it coordinates workflows as conditions evolve rather than simply exposing reusable services.</a:t>
            </a:r>
          </a:p>
          <a:p>
            <a:pPr>
              <a:spcAft>
                <a:spcPts val="600"/>
              </a:spcAft>
            </a:pPr>
            <a:r>
              <a:rPr lang="en-US" dirty="0"/>
              <a:t>The control plane rests on architecture (the foundation), orchestration (the decision layer) and trust, security and resilience (the trust layer).</a:t>
            </a:r>
          </a:p>
          <a:p>
            <a:pPr>
              <a:spcAft>
                <a:spcPts val="600"/>
              </a:spcAft>
            </a:pPr>
            <a:r>
              <a:rPr lang="en-US" dirty="0"/>
              <a:t>Deeper research (HCLTech [11]): evaluate platforms by what they govern as well as by what they do. Control planes compete for authority, and once embedded they shape how every other system connects. HCLTech names identity (authority), work orchestration (coordination), developer value chains (execution), data governance (intelligence) and hybrid infrastructure (resilience and sovereignty) as the consequential planes, and warns that an agent without identity constraints is automation without accountability [11]. Fragmented control planes raise integration cost, risk exposure and inconsistency. Most enterprises span several ecosystems, so the real challenge is orchestrating control planes across them, which opens the way for a vendor-neutral agent control plane.</a:t>
            </a:r>
          </a:p>
          <a:p>
            <a:pPr>
              <a:spcAft>
                <a:spcPts val="600"/>
              </a:spcAft>
            </a:pPr>
            <a:r>
              <a:rPr lang="en-US" dirty="0"/>
              <a:t>Credit: John Fisher, The AI Control Plane: Executive Briefing (2026), slide 7, licensed under CC BY-NC-ND 4.0: </a:t>
            </a:r>
            <a:r>
              <a:rPr lang="en-US" dirty="0">
                <a:hlinkClick r:id="rId3"/>
              </a:rPr>
              <a:t>https://creativecommons.org/licenses/by-nc-nd/4.0/</a:t>
            </a:r>
            <a:r>
              <a:rPr lang="en-US" dirty="0"/>
              <a:t>. The full deck, with its speaker notes and notices: </a:t>
            </a:r>
            <a:r>
              <a:rPr lang="en-US" dirty="0">
                <a:hlinkClick r:id="rId4"/>
              </a:rPr>
              <a:t>https://johnfisher-ai.github.io/ai-control-plane-handbook/deck/</a:t>
            </a:r>
            <a:r>
              <a:rPr lang="en-US" dirty="0"/>
              <a:t>. You may adapt this slide, with credit, under the additional permission in the deck’s notices: </a:t>
            </a:r>
            <a:r>
              <a:rPr lang="en-US" dirty="0">
                <a:hlinkClick r:id="rId6"/>
              </a:rPr>
              <a:t>https://johnfisher-ai.github.io/ai-control-plane-handbook/deck/notices.html#permission</a:t>
            </a:r>
            <a:r>
              <a:rPr lang="en-US" dirty="0"/>
              <a:t>.</a:t>
            </a:r>
          </a:p>
          <a:p>
            <a:pPr>
              <a:spcAft>
                <a:spcPts val="600"/>
              </a:spcAft>
            </a:pPr>
            <a:r>
              <a:rPr lang="en-US" dirty="0"/>
              <a:t>Bracketed numbers in these notes, and endnote numbers on the slide, refer to the endnotes in Appendix B of The AI Control Plane Handbook: </a:t>
            </a:r>
            <a:r>
              <a:rPr lang="en-US" dirty="0">
                <a:hlinkClick r:id="rId5"/>
              </a:rPr>
              <a:t>https://johnfisher-ai.github.io/ai-control-plane-handbook/handbook/appendix-b.html</a:t>
            </a:r>
            <a:r>
              <a:rPr lang="en-US" dirty="0"/>
              <a:t>.</a:t>
            </a:r>
          </a:p>
        </p:txBody>
      </p:sp>
      <p:sp>
        <p:nvSpPr>
          <p:cNvPr id="4" name="Slide Number Placeholder 3"/>
          <p:cNvSpPr>
            <a:spLocks noGrp="1"/>
          </p:cNvSpPr>
          <p:nvPr>
            <p:ph type="sldNum" sz="quarter" idx="10"/>
          </p:nvPr>
        </p:nvSpPr>
        <p:spPr>
          <a:xfrm>
            <a:off x="3886200" y="11430000"/>
            <a:ext cx="2514600" cy="457200"/>
          </a:xfrm>
        </p:spPr>
        <p:txBody>
          <a:bodyPr/>
          <a:lstStyle/>
          <a:p>
            <a:r>
              <a:rPr lang="en-US"/>
              <a:t>7</a:t>
            </a:r>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7.xml.rels><?xml version="1.0" encoding="UTF-8" standalone="yes"?>
<Relationships xmlns="http://schemas.openxmlformats.org/package/2006/relationships"><Relationship Id="rId1" Type="http://schemas.openxmlformats.org/officeDocument/2006/relationships/image" Target="../media/image-7-1.png"/><Relationship Id="rId2" Type="http://schemas.openxmlformats.org/officeDocument/2006/relationships/image" Target="../media/image-7-2.png"/><Relationship Id="rId3" Type="http://schemas.openxmlformats.org/officeDocument/2006/relationships/image" Target="../media/image-7-3.png"/><Relationship Id="rId4" Type="http://schemas.openxmlformats.org/officeDocument/2006/relationships/slideLayout" Target="../slideLayouts/slideLayout1.xml"/><Relationship Id="rId5" Type="http://schemas.openxmlformats.org/officeDocument/2006/relationships/notesSlide" Target="../notesSlides/notesSlide7.xml"/></Relationships>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8FAFC"/>
        </a:solidFill>
      </p:bgPr>
    </p:bg>
    <p:spTree>
      <p:nvGrpSpPr>
        <p:cNvPr id="1" name=""/>
        <p:cNvGrpSpPr/>
        <p:nvPr/>
      </p:nvGrpSpPr>
      <p:grpSpPr>
        <a:xfrm>
          <a:off x="0" y="0"/>
          <a:ext cx="0" cy="0"/>
          <a:chOff x="0" y="0"/>
          <a:chExt cx="0" cy="0"/>
        </a:xfrm>
      </p:grpSpPr>
      <p:sp>
        <p:nvSpPr>
          <p:cNvPr id="2" name="Text 0"/>
          <p:cNvSpPr txBox="1"/>
          <p:nvPr/>
        </p:nvSpPr>
        <p:spPr>
          <a:xfrm>
            <a:off x="548640" y="384048"/>
            <a:ext cx="11064240" cy="256032"/>
          </a:xfrm>
          <a:prstGeom prst="rect">
            <a:avLst/>
          </a:prstGeom>
          <a:noFill/>
          <a:ln/>
        </p:spPr>
        <p:txBody>
          <a:bodyPr wrap="square" lIns="0" tIns="0" rIns="0" bIns="0" rtlCol="0" anchor="t"/>
          <a:lstStyle/>
          <a:p>
            <a:pPr indent="0" marL="0">
              <a:buNone/>
            </a:pPr>
            <a:r>
              <a:rPr lang="en-US" sz="1050" b="1" spc="150" kern="0" dirty="0">
                <a:solidFill>
                  <a:srgbClr val="0284C7"/>
                </a:solidFill>
                <a:latin typeface="Plus Jakarta Sans" pitchFamily="34" charset="0"/>
                <a:ea typeface="Plus Jakarta Sans" pitchFamily="34" charset="-122"/>
                <a:cs typeface="Plus Jakarta Sans" pitchFamily="34" charset="-120"/>
              </a:rPr>
              <a:t>DEFINITION</a:t>
            </a:r>
            <a:endParaRPr lang="en-US" sz="1050" dirty="0"/>
          </a:p>
        </p:txBody>
      </p:sp>
      <p:sp>
        <p:nvSpPr>
          <p:cNvPr id="3" name="Text 1"/>
          <p:cNvSpPr txBox="1"/>
          <p:nvPr/>
        </p:nvSpPr>
        <p:spPr>
          <a:xfrm>
            <a:off x="548640" y="658368"/>
            <a:ext cx="11064240" cy="502920"/>
          </a:xfrm>
          <a:prstGeom prst="rect">
            <a:avLst/>
          </a:prstGeom>
          <a:noFill/>
          <a:ln/>
        </p:spPr>
        <p:txBody>
          <a:bodyPr wrap="square" lIns="0" tIns="0" rIns="0" bIns="0" rtlCol="0" anchor="t"/>
          <a:lstStyle/>
          <a:p>
            <a:pPr indent="0" marL="0">
              <a:buNone/>
            </a:pPr>
            <a:r>
              <a:rPr lang="en-US" sz="2600" b="1" dirty="0">
                <a:solidFill>
                  <a:srgbClr val="0F172A"/>
                </a:solidFill>
                <a:latin typeface="Plus Jakarta Sans" pitchFamily="34" charset="0"/>
                <a:ea typeface="Plus Jakarta Sans" pitchFamily="34" charset="-122"/>
                <a:cs typeface="Plus Jakarta Sans" pitchFamily="34" charset="-120"/>
              </a:rPr>
              <a:t>What an enterprise AI control plane does</a:t>
            </a:r>
            <a:endParaRPr lang="en-US" sz="2600" dirty="0"/>
          </a:p>
        </p:txBody>
      </p:sp>
      <p:sp>
        <p:nvSpPr>
          <p:cNvPr id="4" name="Text 2"/>
          <p:cNvSpPr txBox="1"/>
          <p:nvPr/>
        </p:nvSpPr>
        <p:spPr>
          <a:xfrm>
            <a:off x="548640" y="1216152"/>
            <a:ext cx="10881360" cy="502920"/>
          </a:xfrm>
          <a:prstGeom prst="rect">
            <a:avLst/>
          </a:prstGeom>
          <a:noFill/>
          <a:ln/>
        </p:spPr>
        <p:txBody>
          <a:bodyPr wrap="square" lIns="0" tIns="0" rIns="0" bIns="0" rtlCol="0" anchor="t"/>
          <a:lstStyle/>
          <a:p>
            <a:pPr indent="0" marL="0">
              <a:buNone/>
            </a:pPr>
            <a:r>
              <a:rPr lang="en-US" sz="1350" dirty="0">
                <a:solidFill>
                  <a:srgbClr val="475569"/>
                </a:solidFill>
                <a:latin typeface="Plus Jakarta Sans" pitchFamily="34" charset="0"/>
                <a:ea typeface="Plus Jakarta Sans" pitchFamily="34" charset="-122"/>
                <a:cs typeface="Plus Jakarta Sans" pitchFamily="34" charset="-120"/>
              </a:rPr>
              <a:t>A governed, intelligent layer that decides who can act, what data they can reach, how work executes, and within which cost, latency and regulatory limits.</a:t>
            </a:r>
            <a:endParaRPr lang="en-US" sz="1350" dirty="0"/>
          </a:p>
        </p:txBody>
      </p:sp>
      <p:sp>
        <p:nvSpPr>
          <p:cNvPr id="5" name="Shape 3"/>
          <p:cNvSpPr/>
          <p:nvPr/>
        </p:nvSpPr>
        <p:spPr>
          <a:xfrm>
            <a:off x="548640" y="1965960"/>
            <a:ext cx="3538728" cy="3291840"/>
          </a:xfrm>
          <a:prstGeom prst="roundRect">
            <a:avLst>
              <a:gd name="adj" fmla="val 2222"/>
            </a:avLst>
          </a:prstGeom>
          <a:solidFill>
            <a:srgbClr val="FFFFFF"/>
          </a:solidFill>
          <a:ln w="9525">
            <a:solidFill>
              <a:srgbClr val="E2E8F0"/>
            </a:solidFill>
            <a:prstDash val="solid"/>
          </a:ln>
          <a:effectLst>
            <a:outerShdw sx="100000" sy="100000" kx="0" ky="0" algn="bl" rotWithShape="0" blurRad="63500" dist="19050" dir="5400000">
              <a:srgbClr val="000000">
                <a:alpha val="10000"/>
              </a:srgbClr>
            </a:outerShdw>
          </a:effectLst>
        </p:spPr>
      </p:sp>
      <p:sp>
        <p:nvSpPr>
          <p:cNvPr id="6" name="Shape 4"/>
          <p:cNvSpPr/>
          <p:nvPr/>
        </p:nvSpPr>
        <p:spPr>
          <a:xfrm>
            <a:off x="822960" y="2212848"/>
            <a:ext cx="566928" cy="566928"/>
          </a:xfrm>
          <a:prstGeom prst="ellipse">
            <a:avLst/>
          </a:prstGeom>
          <a:solidFill>
            <a:srgbClr val="F0F9FF"/>
          </a:solidFill>
          <a:ln w="6350">
            <a:solidFill>
              <a:srgbClr val="F0F9FF"/>
            </a:solidFill>
            <a:prstDash val="solid"/>
          </a:ln>
        </p:spPr>
      </p:sp>
      <p:pic>
        <p:nvPicPr>
          <p:cNvPr id="7" name="Icon 0" descr="">
            <a:extLst>
              <a:ext uri="{C183D7F6-B498-43B3-948B-1728B52AA6E4}">
                <adec:decorative xmlns:adec="http://schemas.microsoft.com/office/drawing/2017/decorative" val="1"/>
              </a:ext>
            </a:extLst>
          </p:cNvPr>
          <p:cNvPicPr>
            <a:picLocks noChangeAspect="1"/>
          </p:cNvPicPr>
          <p:nvPr/>
        </p:nvPicPr>
        <p:blipFill>
          <a:blip r:embed="rId1"/>
          <a:stretch>
            <a:fillRect/>
          </a:stretch>
        </p:blipFill>
        <p:spPr>
          <a:xfrm>
            <a:off x="964692" y="2354580"/>
            <a:ext cx="283464" cy="283464"/>
          </a:xfrm>
          <a:prstGeom prst="rect">
            <a:avLst/>
          </a:prstGeom>
        </p:spPr>
      </p:pic>
      <p:sp>
        <p:nvSpPr>
          <p:cNvPr id="8" name="Text 5"/>
          <p:cNvSpPr txBox="1"/>
          <p:nvPr/>
        </p:nvSpPr>
        <p:spPr>
          <a:xfrm>
            <a:off x="1536192" y="2331720"/>
            <a:ext cx="2377440" cy="365760"/>
          </a:xfrm>
          <a:prstGeom prst="rect">
            <a:avLst/>
          </a:prstGeom>
          <a:noFill/>
          <a:ln/>
        </p:spPr>
        <p:txBody>
          <a:bodyPr wrap="square" lIns="0" tIns="0" rIns="0" bIns="0" rtlCol="0" anchor="t"/>
          <a:lstStyle/>
          <a:p>
            <a:pPr indent="0" marL="0">
              <a:buNone/>
            </a:pPr>
            <a:r>
              <a:rPr lang="en-US" sz="1700" b="1" dirty="0">
                <a:solidFill>
                  <a:srgbClr val="0F172A"/>
                </a:solidFill>
                <a:latin typeface="Plus Jakarta Sans" pitchFamily="34" charset="0"/>
                <a:ea typeface="Plus Jakarta Sans" pitchFamily="34" charset="-122"/>
                <a:cs typeface="Plus Jakarta Sans" pitchFamily="34" charset="-120"/>
              </a:rPr>
              <a:t>Architecture</a:t>
            </a:r>
            <a:endParaRPr lang="en-US" sz="1700" dirty="0"/>
          </a:p>
        </p:txBody>
      </p:sp>
      <p:sp>
        <p:nvSpPr>
          <p:cNvPr id="9" name="Text 6"/>
          <p:cNvSpPr txBox="1"/>
          <p:nvPr/>
        </p:nvSpPr>
        <p:spPr>
          <a:xfrm>
            <a:off x="822960" y="2926080"/>
            <a:ext cx="2926080" cy="237744"/>
          </a:xfrm>
          <a:prstGeom prst="rect">
            <a:avLst/>
          </a:prstGeom>
          <a:noFill/>
          <a:ln/>
        </p:spPr>
        <p:txBody>
          <a:bodyPr wrap="square" lIns="0" tIns="0" rIns="0" bIns="0" rtlCol="0" anchor="t"/>
          <a:lstStyle/>
          <a:p>
            <a:pPr indent="0" marL="0">
              <a:buNone/>
            </a:pPr>
            <a:r>
              <a:rPr lang="en-US" sz="1000" b="1" spc="150" kern="0" dirty="0">
                <a:solidFill>
                  <a:srgbClr val="0284C7"/>
                </a:solidFill>
                <a:latin typeface="Plus Jakarta Sans" pitchFamily="34" charset="0"/>
                <a:ea typeface="Plus Jakarta Sans" pitchFamily="34" charset="-122"/>
                <a:cs typeface="Plus Jakarta Sans" pitchFamily="34" charset="-120"/>
              </a:rPr>
              <a:t>FOUNDATION</a:t>
            </a:r>
            <a:endParaRPr lang="en-US" sz="1000" dirty="0"/>
          </a:p>
        </p:txBody>
      </p:sp>
      <p:sp>
        <p:nvSpPr>
          <p:cNvPr id="10" name="Text 7"/>
          <p:cNvSpPr txBox="1"/>
          <p:nvPr/>
        </p:nvSpPr>
        <p:spPr>
          <a:xfrm>
            <a:off x="822960" y="3218688"/>
            <a:ext cx="2990088" cy="1097280"/>
          </a:xfrm>
          <a:prstGeom prst="rect">
            <a:avLst/>
          </a:prstGeom>
          <a:noFill/>
          <a:ln/>
        </p:spPr>
        <p:txBody>
          <a:bodyPr wrap="square" lIns="0" tIns="0" rIns="0" bIns="0" rtlCol="0" anchor="t"/>
          <a:lstStyle/>
          <a:p>
            <a:pPr indent="0" marL="0">
              <a:buNone/>
            </a:pPr>
            <a:r>
              <a:rPr lang="en-US" sz="1200" dirty="0">
                <a:solidFill>
                  <a:srgbClr val="334155"/>
                </a:solidFill>
                <a:latin typeface="Plus Jakarta Sans" pitchFamily="34" charset="0"/>
                <a:ea typeface="Plus Jakarta Sans" pitchFamily="34" charset="-122"/>
                <a:cs typeface="Plus Jakarta Sans" pitchFamily="34" charset="-120"/>
              </a:rPr>
              <a:t>Exposes enterprise capabilities securely and flexibly across channels, agents, clouds, edge and on-premises systems.</a:t>
            </a:r>
            <a:endParaRPr lang="en-US" sz="1200" dirty="0"/>
          </a:p>
        </p:txBody>
      </p:sp>
      <p:sp>
        <p:nvSpPr>
          <p:cNvPr id="11" name="Shape 8"/>
          <p:cNvSpPr/>
          <p:nvPr/>
        </p:nvSpPr>
        <p:spPr>
          <a:xfrm>
            <a:off x="822960" y="4370832"/>
            <a:ext cx="2990088" cy="685800"/>
          </a:xfrm>
          <a:prstGeom prst="roundRect">
            <a:avLst>
              <a:gd name="adj" fmla="val 10667"/>
            </a:avLst>
          </a:prstGeom>
          <a:solidFill>
            <a:srgbClr val="F1F5F9"/>
          </a:solidFill>
          <a:ln w="9525">
            <a:solidFill>
              <a:srgbClr val="F1F5F9"/>
            </a:solidFill>
            <a:prstDash val="solid"/>
          </a:ln>
        </p:spPr>
      </p:sp>
      <p:sp>
        <p:nvSpPr>
          <p:cNvPr id="12" name="Text 9"/>
          <p:cNvSpPr txBox="1"/>
          <p:nvPr/>
        </p:nvSpPr>
        <p:spPr>
          <a:xfrm>
            <a:off x="960120" y="4443984"/>
            <a:ext cx="2743200" cy="548640"/>
          </a:xfrm>
          <a:prstGeom prst="rect">
            <a:avLst/>
          </a:prstGeom>
          <a:noFill/>
          <a:ln/>
        </p:spPr>
        <p:txBody>
          <a:bodyPr wrap="square" lIns="0" tIns="0" rIns="0" bIns="0" rtlCol="0" anchor="ctr"/>
          <a:lstStyle/>
          <a:p>
            <a:pPr indent="0" marL="0">
              <a:buNone/>
            </a:pPr>
            <a:r>
              <a:rPr lang="en-US" sz="1100" i="1" dirty="0">
                <a:solidFill>
                  <a:srgbClr val="0F172A"/>
                </a:solidFill>
                <a:latin typeface="Plus Jakarta Sans" pitchFamily="34" charset="0"/>
                <a:ea typeface="Plus Jakarta Sans" pitchFamily="34" charset="-122"/>
                <a:cs typeface="Plus Jakarta Sans" pitchFamily="34" charset="-120"/>
              </a:rPr>
              <a:t>Can agents safely reach what the business can do?</a:t>
            </a:r>
            <a:endParaRPr lang="en-US" sz="1100" dirty="0"/>
          </a:p>
        </p:txBody>
      </p:sp>
      <p:sp>
        <p:nvSpPr>
          <p:cNvPr id="13" name="Shape 10"/>
          <p:cNvSpPr/>
          <p:nvPr/>
        </p:nvSpPr>
        <p:spPr>
          <a:xfrm>
            <a:off x="4325112" y="1965960"/>
            <a:ext cx="3538728" cy="3291840"/>
          </a:xfrm>
          <a:prstGeom prst="roundRect">
            <a:avLst>
              <a:gd name="adj" fmla="val 2222"/>
            </a:avLst>
          </a:prstGeom>
          <a:solidFill>
            <a:srgbClr val="FFFFFF"/>
          </a:solidFill>
          <a:ln w="9525">
            <a:solidFill>
              <a:srgbClr val="E2E8F0"/>
            </a:solidFill>
            <a:prstDash val="solid"/>
          </a:ln>
          <a:effectLst>
            <a:outerShdw sx="100000" sy="100000" kx="0" ky="0" algn="bl" rotWithShape="0" blurRad="63500" dist="19050" dir="5400000">
              <a:srgbClr val="000000">
                <a:alpha val="10000"/>
              </a:srgbClr>
            </a:outerShdw>
          </a:effectLst>
        </p:spPr>
      </p:sp>
      <p:sp>
        <p:nvSpPr>
          <p:cNvPr id="14" name="Shape 11"/>
          <p:cNvSpPr/>
          <p:nvPr/>
        </p:nvSpPr>
        <p:spPr>
          <a:xfrm>
            <a:off x="4599432" y="2212848"/>
            <a:ext cx="566928" cy="566928"/>
          </a:xfrm>
          <a:prstGeom prst="ellipse">
            <a:avLst/>
          </a:prstGeom>
          <a:solidFill>
            <a:srgbClr val="F0F9FF"/>
          </a:solidFill>
          <a:ln w="6350">
            <a:solidFill>
              <a:srgbClr val="F0F9FF"/>
            </a:solidFill>
            <a:prstDash val="solid"/>
          </a:ln>
        </p:spPr>
      </p:sp>
      <p:pic>
        <p:nvPicPr>
          <p:cNvPr id="15" name="Icon 1" descr="">
            <a:extLst>
              <a:ext uri="{C183D7F6-B498-43B3-948B-1728B52AA6E4}">
                <adec:decorative xmlns:adec="http://schemas.microsoft.com/office/drawing/2017/decorative" val="1"/>
              </a:ext>
            </a:extLst>
          </p:cNvPr>
          <p:cNvPicPr>
            <a:picLocks noChangeAspect="1"/>
          </p:cNvPicPr>
          <p:nvPr/>
        </p:nvPicPr>
        <p:blipFill>
          <a:blip r:embed="rId2"/>
          <a:stretch>
            <a:fillRect/>
          </a:stretch>
        </p:blipFill>
        <p:spPr>
          <a:xfrm>
            <a:off x="4741164" y="2354580"/>
            <a:ext cx="283464" cy="283464"/>
          </a:xfrm>
          <a:prstGeom prst="rect">
            <a:avLst/>
          </a:prstGeom>
        </p:spPr>
      </p:pic>
      <p:sp>
        <p:nvSpPr>
          <p:cNvPr id="16" name="Text 12"/>
          <p:cNvSpPr txBox="1"/>
          <p:nvPr/>
        </p:nvSpPr>
        <p:spPr>
          <a:xfrm>
            <a:off x="5312664" y="2331720"/>
            <a:ext cx="2377440" cy="365760"/>
          </a:xfrm>
          <a:prstGeom prst="rect">
            <a:avLst/>
          </a:prstGeom>
          <a:noFill/>
          <a:ln/>
        </p:spPr>
        <p:txBody>
          <a:bodyPr wrap="square" lIns="0" tIns="0" rIns="0" bIns="0" rtlCol="0" anchor="t"/>
          <a:lstStyle/>
          <a:p>
            <a:pPr indent="0" marL="0">
              <a:buNone/>
            </a:pPr>
            <a:r>
              <a:rPr lang="en-US" sz="1700" b="1" dirty="0">
                <a:solidFill>
                  <a:srgbClr val="0F172A"/>
                </a:solidFill>
                <a:latin typeface="Plus Jakarta Sans" pitchFamily="34" charset="0"/>
                <a:ea typeface="Plus Jakarta Sans" pitchFamily="34" charset="-122"/>
                <a:cs typeface="Plus Jakarta Sans" pitchFamily="34" charset="-120"/>
              </a:rPr>
              <a:t>Orchestration</a:t>
            </a:r>
            <a:endParaRPr lang="en-US" sz="1700" dirty="0"/>
          </a:p>
        </p:txBody>
      </p:sp>
      <p:sp>
        <p:nvSpPr>
          <p:cNvPr id="17" name="Text 13"/>
          <p:cNvSpPr txBox="1"/>
          <p:nvPr/>
        </p:nvSpPr>
        <p:spPr>
          <a:xfrm>
            <a:off x="4599432" y="2926080"/>
            <a:ext cx="2926080" cy="237744"/>
          </a:xfrm>
          <a:prstGeom prst="rect">
            <a:avLst/>
          </a:prstGeom>
          <a:noFill/>
          <a:ln/>
        </p:spPr>
        <p:txBody>
          <a:bodyPr wrap="square" lIns="0" tIns="0" rIns="0" bIns="0" rtlCol="0" anchor="t"/>
          <a:lstStyle/>
          <a:p>
            <a:pPr indent="0" marL="0">
              <a:buNone/>
            </a:pPr>
            <a:r>
              <a:rPr lang="en-US" sz="1000" b="1" spc="150" kern="0" dirty="0">
                <a:solidFill>
                  <a:srgbClr val="0284C7"/>
                </a:solidFill>
                <a:latin typeface="Plus Jakarta Sans" pitchFamily="34" charset="0"/>
                <a:ea typeface="Plus Jakarta Sans" pitchFamily="34" charset="-122"/>
                <a:cs typeface="Plus Jakarta Sans" pitchFamily="34" charset="-120"/>
              </a:rPr>
              <a:t>DECISION LAYER</a:t>
            </a:r>
            <a:endParaRPr lang="en-US" sz="1000" dirty="0"/>
          </a:p>
        </p:txBody>
      </p:sp>
      <p:sp>
        <p:nvSpPr>
          <p:cNvPr id="18" name="Text 14"/>
          <p:cNvSpPr txBox="1"/>
          <p:nvPr/>
        </p:nvSpPr>
        <p:spPr>
          <a:xfrm>
            <a:off x="4599432" y="3218688"/>
            <a:ext cx="2990088" cy="1097280"/>
          </a:xfrm>
          <a:prstGeom prst="rect">
            <a:avLst/>
          </a:prstGeom>
          <a:noFill/>
          <a:ln/>
        </p:spPr>
        <p:txBody>
          <a:bodyPr wrap="square" lIns="0" tIns="0" rIns="0" bIns="0" rtlCol="0" anchor="t"/>
          <a:lstStyle/>
          <a:p>
            <a:pPr indent="0" marL="0">
              <a:buNone/>
            </a:pPr>
            <a:r>
              <a:rPr lang="en-US" sz="1200" dirty="0">
                <a:solidFill>
                  <a:srgbClr val="334155"/>
                </a:solidFill>
                <a:latin typeface="Plus Jakarta Sans" pitchFamily="34" charset="0"/>
                <a:ea typeface="Plus Jakarta Sans" pitchFamily="34" charset="-122"/>
                <a:cs typeface="Plus Jakarta Sans" pitchFamily="34" charset="-120"/>
              </a:rPr>
              <a:t>Coordinates models, agents, workloads and decisions enterprise-wide: who acts, where, and under which constraints.</a:t>
            </a:r>
            <a:endParaRPr lang="en-US" sz="1200" dirty="0"/>
          </a:p>
        </p:txBody>
      </p:sp>
      <p:sp>
        <p:nvSpPr>
          <p:cNvPr id="19" name="Shape 15"/>
          <p:cNvSpPr/>
          <p:nvPr/>
        </p:nvSpPr>
        <p:spPr>
          <a:xfrm>
            <a:off x="4599432" y="4370832"/>
            <a:ext cx="2990088" cy="685800"/>
          </a:xfrm>
          <a:prstGeom prst="roundRect">
            <a:avLst>
              <a:gd name="adj" fmla="val 10667"/>
            </a:avLst>
          </a:prstGeom>
          <a:solidFill>
            <a:srgbClr val="F1F5F9"/>
          </a:solidFill>
          <a:ln w="9525">
            <a:solidFill>
              <a:srgbClr val="F1F5F9"/>
            </a:solidFill>
            <a:prstDash val="solid"/>
          </a:ln>
        </p:spPr>
      </p:sp>
      <p:sp>
        <p:nvSpPr>
          <p:cNvPr id="20" name="Text 16"/>
          <p:cNvSpPr txBox="1"/>
          <p:nvPr/>
        </p:nvSpPr>
        <p:spPr>
          <a:xfrm>
            <a:off x="4736592" y="4443984"/>
            <a:ext cx="2743200" cy="548640"/>
          </a:xfrm>
          <a:prstGeom prst="rect">
            <a:avLst/>
          </a:prstGeom>
          <a:noFill/>
          <a:ln/>
        </p:spPr>
        <p:txBody>
          <a:bodyPr wrap="square" lIns="0" tIns="0" rIns="0" bIns="0" rtlCol="0" anchor="ctr"/>
          <a:lstStyle/>
          <a:p>
            <a:pPr indent="0" marL="0">
              <a:buNone/>
            </a:pPr>
            <a:r>
              <a:rPr lang="en-US" sz="1100" i="1" dirty="0">
                <a:solidFill>
                  <a:srgbClr val="0F172A"/>
                </a:solidFill>
                <a:latin typeface="Plus Jakarta Sans" pitchFamily="34" charset="0"/>
                <a:ea typeface="Plus Jakarta Sans" pitchFamily="34" charset="-122"/>
                <a:cs typeface="Plus Jakarta Sans" pitchFamily="34" charset="-120"/>
              </a:rPr>
              <a:t>Which model and agent should handle this task, and where?</a:t>
            </a:r>
            <a:endParaRPr lang="en-US" sz="1100" dirty="0"/>
          </a:p>
        </p:txBody>
      </p:sp>
      <p:sp>
        <p:nvSpPr>
          <p:cNvPr id="21" name="Shape 17"/>
          <p:cNvSpPr/>
          <p:nvPr/>
        </p:nvSpPr>
        <p:spPr>
          <a:xfrm>
            <a:off x="8101584" y="1965960"/>
            <a:ext cx="3538728" cy="3291840"/>
          </a:xfrm>
          <a:prstGeom prst="roundRect">
            <a:avLst>
              <a:gd name="adj" fmla="val 2222"/>
            </a:avLst>
          </a:prstGeom>
          <a:solidFill>
            <a:srgbClr val="FFFFFF"/>
          </a:solidFill>
          <a:ln w="9525">
            <a:solidFill>
              <a:srgbClr val="E2E8F0"/>
            </a:solidFill>
            <a:prstDash val="solid"/>
          </a:ln>
          <a:effectLst>
            <a:outerShdw sx="100000" sy="100000" kx="0" ky="0" algn="bl" rotWithShape="0" blurRad="63500" dist="19050" dir="5400000">
              <a:srgbClr val="000000">
                <a:alpha val="10000"/>
              </a:srgbClr>
            </a:outerShdw>
          </a:effectLst>
        </p:spPr>
      </p:sp>
      <p:sp>
        <p:nvSpPr>
          <p:cNvPr id="22" name="Shape 18"/>
          <p:cNvSpPr/>
          <p:nvPr/>
        </p:nvSpPr>
        <p:spPr>
          <a:xfrm>
            <a:off x="8375904" y="2212848"/>
            <a:ext cx="566928" cy="566928"/>
          </a:xfrm>
          <a:prstGeom prst="ellipse">
            <a:avLst/>
          </a:prstGeom>
          <a:solidFill>
            <a:srgbClr val="F0F9FF"/>
          </a:solidFill>
          <a:ln w="6350">
            <a:solidFill>
              <a:srgbClr val="F0F9FF"/>
            </a:solidFill>
            <a:prstDash val="solid"/>
          </a:ln>
        </p:spPr>
      </p:sp>
      <p:pic>
        <p:nvPicPr>
          <p:cNvPr id="23" name="Icon 2" descr="">
            <a:extLs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8517636" y="2354580"/>
            <a:ext cx="283464" cy="283464"/>
          </a:xfrm>
          <a:prstGeom prst="rect">
            <a:avLst/>
          </a:prstGeom>
        </p:spPr>
      </p:pic>
      <p:sp>
        <p:nvSpPr>
          <p:cNvPr id="24" name="Text 19"/>
          <p:cNvSpPr txBox="1"/>
          <p:nvPr/>
        </p:nvSpPr>
        <p:spPr>
          <a:xfrm>
            <a:off x="9089136" y="2331720"/>
            <a:ext cx="2377440" cy="365760"/>
          </a:xfrm>
          <a:prstGeom prst="rect">
            <a:avLst/>
          </a:prstGeom>
          <a:noFill/>
          <a:ln/>
        </p:spPr>
        <p:txBody>
          <a:bodyPr wrap="square" lIns="0" tIns="0" rIns="0" bIns="0" rtlCol="0" anchor="t"/>
          <a:lstStyle/>
          <a:p>
            <a:pPr indent="0" marL="0">
              <a:buNone/>
            </a:pPr>
            <a:r>
              <a:rPr lang="en-US" sz="1700" b="1" dirty="0">
                <a:solidFill>
                  <a:srgbClr val="0F172A"/>
                </a:solidFill>
                <a:latin typeface="Plus Jakarta Sans" pitchFamily="34" charset="0"/>
                <a:ea typeface="Plus Jakarta Sans" pitchFamily="34" charset="-122"/>
                <a:cs typeface="Plus Jakarta Sans" pitchFamily="34" charset="-120"/>
              </a:rPr>
              <a:t>Trust &amp; resilience</a:t>
            </a:r>
            <a:endParaRPr lang="en-US" sz="1700" dirty="0"/>
          </a:p>
        </p:txBody>
      </p:sp>
      <p:sp>
        <p:nvSpPr>
          <p:cNvPr id="25" name="Text 20"/>
          <p:cNvSpPr txBox="1"/>
          <p:nvPr/>
        </p:nvSpPr>
        <p:spPr>
          <a:xfrm>
            <a:off x="8375904" y="2926080"/>
            <a:ext cx="2926080" cy="237744"/>
          </a:xfrm>
          <a:prstGeom prst="rect">
            <a:avLst/>
          </a:prstGeom>
          <a:noFill/>
          <a:ln/>
        </p:spPr>
        <p:txBody>
          <a:bodyPr wrap="square" lIns="0" tIns="0" rIns="0" bIns="0" rtlCol="0" anchor="t"/>
          <a:lstStyle/>
          <a:p>
            <a:pPr indent="0" marL="0">
              <a:buNone/>
            </a:pPr>
            <a:r>
              <a:rPr lang="en-US" sz="1000" b="1" spc="150" kern="0" dirty="0">
                <a:solidFill>
                  <a:srgbClr val="0284C7"/>
                </a:solidFill>
                <a:latin typeface="Plus Jakarta Sans" pitchFamily="34" charset="0"/>
                <a:ea typeface="Plus Jakarta Sans" pitchFamily="34" charset="-122"/>
                <a:cs typeface="Plus Jakarta Sans" pitchFamily="34" charset="-120"/>
              </a:rPr>
              <a:t>TRUST LAYER</a:t>
            </a:r>
            <a:endParaRPr lang="en-US" sz="1000" dirty="0"/>
          </a:p>
        </p:txBody>
      </p:sp>
      <p:sp>
        <p:nvSpPr>
          <p:cNvPr id="26" name="Text 21"/>
          <p:cNvSpPr txBox="1"/>
          <p:nvPr/>
        </p:nvSpPr>
        <p:spPr>
          <a:xfrm>
            <a:off x="8375904" y="3218688"/>
            <a:ext cx="2990088" cy="1097280"/>
          </a:xfrm>
          <a:prstGeom prst="rect">
            <a:avLst/>
          </a:prstGeom>
          <a:noFill/>
          <a:ln/>
        </p:spPr>
        <p:txBody>
          <a:bodyPr wrap="square" lIns="0" tIns="0" rIns="0" bIns="0" rtlCol="0" anchor="t"/>
          <a:lstStyle/>
          <a:p>
            <a:pPr indent="0" marL="0">
              <a:buNone/>
            </a:pPr>
            <a:r>
              <a:rPr lang="en-US" sz="1200" dirty="0">
                <a:solidFill>
                  <a:srgbClr val="334155"/>
                </a:solidFill>
                <a:latin typeface="Plus Jakarta Sans" pitchFamily="34" charset="0"/>
                <a:ea typeface="Plus Jakarta Sans" pitchFamily="34" charset="-122"/>
                <a:cs typeface="Plus Jakarta Sans" pitchFamily="34" charset="-120"/>
              </a:rPr>
              <a:t>Establishes identity, authority, integrity and control across every human and machine interaction, continuously.</a:t>
            </a:r>
            <a:endParaRPr lang="en-US" sz="1200" dirty="0"/>
          </a:p>
        </p:txBody>
      </p:sp>
      <p:sp>
        <p:nvSpPr>
          <p:cNvPr id="27" name="Shape 22"/>
          <p:cNvSpPr/>
          <p:nvPr/>
        </p:nvSpPr>
        <p:spPr>
          <a:xfrm>
            <a:off x="8375904" y="4370832"/>
            <a:ext cx="2990088" cy="685800"/>
          </a:xfrm>
          <a:prstGeom prst="roundRect">
            <a:avLst>
              <a:gd name="adj" fmla="val 10667"/>
            </a:avLst>
          </a:prstGeom>
          <a:solidFill>
            <a:srgbClr val="F1F5F9"/>
          </a:solidFill>
          <a:ln w="9525">
            <a:solidFill>
              <a:srgbClr val="F1F5F9"/>
            </a:solidFill>
            <a:prstDash val="solid"/>
          </a:ln>
        </p:spPr>
      </p:sp>
      <p:sp>
        <p:nvSpPr>
          <p:cNvPr id="28" name="Text 23"/>
          <p:cNvSpPr txBox="1"/>
          <p:nvPr/>
        </p:nvSpPr>
        <p:spPr>
          <a:xfrm>
            <a:off x="8513064" y="4443984"/>
            <a:ext cx="2743200" cy="548640"/>
          </a:xfrm>
          <a:prstGeom prst="rect">
            <a:avLst/>
          </a:prstGeom>
          <a:noFill/>
          <a:ln/>
        </p:spPr>
        <p:txBody>
          <a:bodyPr wrap="square" lIns="0" tIns="0" rIns="0" bIns="0" rtlCol="0" anchor="ctr"/>
          <a:lstStyle/>
          <a:p>
            <a:pPr indent="0" marL="0">
              <a:buNone/>
            </a:pPr>
            <a:r>
              <a:rPr lang="en-US" sz="1100" i="1" dirty="0">
                <a:solidFill>
                  <a:srgbClr val="0F172A"/>
                </a:solidFill>
                <a:latin typeface="Plus Jakarta Sans" pitchFamily="34" charset="0"/>
                <a:ea typeface="Plus Jakarta Sans" pitchFamily="34" charset="-122"/>
                <a:cs typeface="Plus Jakarta Sans" pitchFamily="34" charset="-120"/>
              </a:rPr>
              <a:t>Can we prove who acted, on whose authority, and why?</a:t>
            </a:r>
            <a:endParaRPr lang="en-US" sz="1100" dirty="0"/>
          </a:p>
        </p:txBody>
      </p:sp>
      <p:sp>
        <p:nvSpPr>
          <p:cNvPr id="29" name="Shape 24"/>
          <p:cNvSpPr/>
          <p:nvPr/>
        </p:nvSpPr>
        <p:spPr>
          <a:xfrm>
            <a:off x="548640" y="5468112"/>
            <a:ext cx="11091672" cy="713232"/>
          </a:xfrm>
          <a:prstGeom prst="roundRect">
            <a:avLst>
              <a:gd name="adj" fmla="val 10256"/>
            </a:avLst>
          </a:prstGeom>
          <a:solidFill>
            <a:srgbClr val="0F172A"/>
          </a:solidFill>
          <a:ln w="9525">
            <a:solidFill>
              <a:srgbClr val="0F172A"/>
            </a:solidFill>
            <a:prstDash val="solid"/>
          </a:ln>
        </p:spPr>
      </p:sp>
      <p:sp>
        <p:nvSpPr>
          <p:cNvPr id="30" name="Text 25"/>
          <p:cNvSpPr txBox="1"/>
          <p:nvPr/>
        </p:nvSpPr>
        <p:spPr>
          <a:xfrm>
            <a:off x="868680" y="5577840"/>
            <a:ext cx="10515600" cy="502920"/>
          </a:xfrm>
          <a:prstGeom prst="rect">
            <a:avLst/>
          </a:prstGeom>
          <a:noFill/>
          <a:ln/>
        </p:spPr>
        <p:txBody>
          <a:bodyPr wrap="square" lIns="0" tIns="0" rIns="0" bIns="0" rtlCol="0" anchor="ctr"/>
          <a:lstStyle/>
          <a:p>
            <a:pPr indent="0" marL="0">
              <a:buNone/>
            </a:pPr>
            <a:r>
              <a:rPr lang="en-US" sz="1300" b="1" dirty="0">
                <a:solidFill>
                  <a:srgbClr val="38BDF8"/>
                </a:solidFill>
                <a:latin typeface="Plus Jakarta Sans" pitchFamily="34" charset="0"/>
                <a:ea typeface="Plus Jakarta Sans" pitchFamily="34" charset="-122"/>
                <a:cs typeface="Plus Jakarta Sans" pitchFamily="34" charset="-120"/>
              </a:rPr>
              <a:t>Not SOA 2.0. </a:t>
            </a:r>
            <a:r>
              <a:rPr lang="en-US" sz="1300" dirty="0">
                <a:solidFill>
                  <a:srgbClr val="FFFFFF"/>
                </a:solidFill>
                <a:latin typeface="Plus Jakarta Sans" pitchFamily="34" charset="0"/>
                <a:ea typeface="Plus Jakarta Sans" pitchFamily="34" charset="-122"/>
                <a:cs typeface="Plus Jakarta Sans" pitchFamily="34" charset="-120"/>
              </a:rPr>
              <a:t>The control plane is event-driven: it exposes reusable services and coordinates workflows as conditions change.</a:t>
            </a:r>
            <a:endParaRPr lang="en-US" sz="1300" dirty="0"/>
          </a:p>
        </p:txBody>
      </p:sp>
      <p:sp>
        <p:nvSpPr>
          <p:cNvPr id="31" name="Text 26"/>
          <p:cNvSpPr txBox="1"/>
          <p:nvPr/>
        </p:nvSpPr>
        <p:spPr>
          <a:xfrm>
            <a:off x="548640" y="6382512"/>
            <a:ext cx="10241280" cy="347472"/>
          </a:xfrm>
          <a:prstGeom prst="rect">
            <a:avLst/>
          </a:prstGeom>
          <a:noFill/>
          <a:ln/>
        </p:spPr>
        <p:txBody>
          <a:bodyPr wrap="square" lIns="0" tIns="0" rIns="0" bIns="0" rtlCol="0" anchor="t"/>
          <a:lstStyle/>
          <a:p>
            <a:pPr indent="0" marL="0">
              <a:buNone/>
            </a:pPr>
            <a:r>
              <a:rPr lang="en-US" sz="850" dirty="0">
                <a:solidFill>
                  <a:srgbClr val="64748B"/>
                </a:solidFill>
                <a:latin typeface="Plus Jakarta Sans" pitchFamily="34" charset="0"/>
                <a:ea typeface="Plus Jakarta Sans" pitchFamily="34" charset="-122"/>
                <a:cs typeface="Plus Jakarta Sans" pitchFamily="34" charset="-120"/>
              </a:rPr>
              <a:t>Sources: endnotes 1, 11.</a:t>
            </a:r>
            <a:endParaRPr lang="en-US" sz="850" dirty="0"/>
          </a:p>
        </p:txBody>
      </p:sp>
      <p:sp>
        <p:nvSpPr>
          <p:cNvPr id="32" name="Text 27"/>
          <p:cNvSpPr txBox="1"/>
          <p:nvPr/>
        </p:nvSpPr>
        <p:spPr>
          <a:xfrm>
            <a:off x="11183112" y="6419088"/>
            <a:ext cx="457200" cy="228600"/>
          </a:xfrm>
          <a:prstGeom prst="rect">
            <a:avLst/>
          </a:prstGeom>
          <a:noFill/>
          <a:ln/>
        </p:spPr>
        <p:txBody>
          <a:bodyPr wrap="square" lIns="0" tIns="0" rIns="0" bIns="0" rtlCol="0" anchor="t"/>
          <a:lstStyle/>
          <a:p>
            <a:pPr algn="r" indent="0" marL="0">
              <a:buNone/>
            </a:pPr>
            <a:r>
              <a:rPr lang="en-US" sz="900" dirty="0">
                <a:solidFill>
                  <a:srgbClr val="94A3B8"/>
                </a:solidFill>
                <a:latin typeface="Plus Jakarta Sans" pitchFamily="34" charset="0"/>
                <a:ea typeface="Plus Jakarta Sans" pitchFamily="34" charset="-122"/>
                <a:cs typeface="Plus Jakarta Sans" pitchFamily="34" charset="-120"/>
              </a:rPr>
              <a:t>7</a:t>
            </a:r>
            <a:endParaRPr lang="en-US" sz="9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Slides>
  <Notes>1</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vt:i4>
      </vt:variant>
    </vt:vector>
  </HeadingPairs>
  <TitlesOfParts>
    <vt:vector size="4" baseType="lpstr">
      <vt:lpstr>Arial</vt:lpstr>
      <vt:lpstr>Calibri</vt:lpstr>
      <vt:lpstr>Office Theme</vt:lpstr>
      <vt:lpstr>What an enterprise AI control plane does</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AI Control Plane, slide 7: What an enterprise AI control plane does</dc:title>
  <dc:subject>One slide from The AI Control Plane: Executive Briefing, by John Fisher (2026), CC BY-NC-ND 4.0</dc:subject>
  <dc:creator>John Fisher</dc:creator>
  <cp:lastModifiedBy>John Fisher</cp:lastModifiedBy>
  <cp:revision>1</cp:revision>
  <dcterms:created xsi:type="dcterms:W3CDTF">2026-10-14T20:43:52Z</dcterms:created>
  <dcterms:modified xsi:type="dcterms:W3CDTF">2026-10-14T20:43:52Z</dcterms:modified>
</cp:coreProperties>
</file>