
<file path=[Content_Types].xml><?xml version="1.0" encoding="utf-8"?>
<Types xmlns="http://schemas.openxmlformats.org/package/2006/content-types">
  <Default Extension="fntdata" ContentType="application/x-fontdata"/>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sldIdLst>
    <p:sldId id="261" r:id="rId7"/>
  </p:sldIdLst>
  <p:notesMasterIdLst>
    <p:notesMasterId r:id="rId68"/>
  </p:notesMasterIdLst>
  <p:sldSz cx="12192000" cy="6858000"/>
  <p:notesSz cx="6858000" cy="12192000"/>
  <p:embeddedFontLst>
    <p:embeddedFont>
      <p:font typeface="Plus Jakarta Sans"/>
      <p:regular r:id="rId73"/>
      <p:bold r:id="rId74"/>
      <p:italic r:id="rId75"/>
    </p:embeddedFont>
  </p:embeddedFont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Relationships xmlns="http://schemas.openxmlformats.org/package/2006/relationships"><Relationship Id="rId1" Type="http://schemas.openxmlformats.org/officeDocument/2006/relationships/slideMaster" Target="slideMasters/slideMaster1.xml"/><Relationship Id="rId7" Type="http://schemas.openxmlformats.org/officeDocument/2006/relationships/slide" Target="slides/slide6.xml"/><Relationship Id="rId68" Type="http://schemas.openxmlformats.org/officeDocument/2006/relationships/notesMaster" Target="notesMasters/notesMaster1.xml"/><Relationship Id="rId69" Type="http://schemas.openxmlformats.org/officeDocument/2006/relationships/presProps" Target="presProps.xml"/><Relationship Id="rId70" Type="http://schemas.openxmlformats.org/officeDocument/2006/relationships/viewProps" Target="viewProps.xml"/><Relationship Id="rId71" Type="http://schemas.openxmlformats.org/officeDocument/2006/relationships/theme" Target="theme/theme1.xml"/><Relationship Id="rId72" Type="http://schemas.openxmlformats.org/officeDocument/2006/relationships/tableStyles" Target="tableStyles.xml"/><Relationship Id="rId73" Type="http://schemas.openxmlformats.org/officeDocument/2006/relationships/font" Target="fonts/e1a8fda2-a427-4cdb-9ef2-8a6782d58009.fntdata"/><Relationship Id="rId74" Type="http://schemas.openxmlformats.org/officeDocument/2006/relationships/font" Target="fonts/9542d0bb-6ad7-45dd-89ef-a406bd0490d1.fntdata"/><Relationship Id="rId75" Type="http://schemas.openxmlformats.org/officeDocument/2006/relationships/font" Target="fonts/f16f000a-8ac0-4436-b98c-e748fe425de0.fntdata"/></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 Id="rId3" Type="http://schemas.openxmlformats.org/officeDocument/2006/relationships/hyperlink" Target="https://creativecommons.org/licenses/by-nc-nd/4.0/" TargetMode="External"/><Relationship Id="rId4" Type="http://schemas.openxmlformats.org/officeDocument/2006/relationships/hyperlink" Target="https://johnfisher-ai.github.io/ai-control-plane-handbook/deck/" TargetMode="External"/><Relationship Id="rId5" Type="http://schemas.openxmlformats.org/officeDocument/2006/relationships/hyperlink" Target="https://johnfisher-ai.github.io/ai-control-plane-handbook/handbook/appendix-b.html" TargetMode="External"/><Relationship Id="rId6" Type="http://schemas.openxmlformats.org/officeDocument/2006/relationships/hyperlink" Target="https://johnfisher-ai.github.io/ai-control-plane-handbook/deck/notices.html#permission" TargetMode="External"/></Relationship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57200" y="762000"/>
            <a:ext cx="5943600" cy="3343275"/>
          </a:xfrm>
        </p:spPr>
      </p:sp>
      <p:sp>
        <p:nvSpPr>
          <p:cNvPr id="3" name="Notes Placeholder 2"/>
          <p:cNvSpPr>
            <a:spLocks noGrp="1"/>
          </p:cNvSpPr>
          <p:nvPr>
            <p:ph type="body" idx="1"/>
          </p:nvPr>
        </p:nvSpPr>
        <p:spPr>
          <a:xfrm>
            <a:off x="457200" y="4419600"/>
            <a:ext cx="5943600" cy="6705600"/>
          </a:xfrm>
        </p:spPr>
        <p:txBody>
          <a:bodyPr/>
          <a:lstStyle/>
          <a:p>
            <a:pPr>
              <a:spcAft>
                <a:spcPts val="600"/>
              </a:spcAft>
            </a:pPr>
            <a:r>
              <a:rPr lang="en-US" dirty="0"/>
              <a:t>Highlight the contrast depicted here [1]. On the left is the default path: every team purchases separate subscriptions, writes bespoke API wrappers, and stores API keys in plaintext environment variables. On the right, the control plane normalizes ingestion, decouples models from applications, and enforces uniform compliance.</a:t>
            </a:r>
          </a:p>
          <a:p>
            <a:pPr>
              <a:spcAft>
                <a:spcPts val="600"/>
              </a:spcAft>
            </a:pPr>
            <a:r>
              <a:rPr lang="en-US" dirty="0"/>
              <a:t>Additional talking points:</a:t>
            </a:r>
          </a:p>
          <a:p>
            <a:pPr marL="228600" indent="-228600">
              <a:spcAft>
                <a:spcPts val="300"/>
              </a:spcAft>
              <a:buFont typeface="Arial"/>
              <a:buChar char="•"/>
            </a:pPr>
            <a:r>
              <a:rPr lang="en-US" dirty="0"/>
              <a:t>The right-hand panel lists the target outcomes (the author's synthesis): one API, dynamic routing, failover visibility, automatic fallback, credential guarding, common policy, no vendor lock-in and enterprise governance. The principles behind them come from [1]: dynamic routing, common policy, governed model choice per task within cost, latency and regulatory limits, and avoiding lock-in. The gateway features map to MuleSoft Agent Fabric [21].</a:t>
            </a:r>
          </a:p>
          <a:p>
            <a:pPr marL="228600" indent="-228600">
              <a:spcAft>
                <a:spcPts val="300"/>
              </a:spcAft>
              <a:buFont typeface="Arial"/>
              <a:buChar char="•"/>
            </a:pPr>
            <a:r>
              <a:rPr lang="en-US" dirty="0"/>
              <a:t>The Forbes article [3] (a Nutanix-sponsored BrandVoice piece, July 2026) explains why the left side breaks at scale: agents generate thousands of small, context-heavy calls across models and tools, so token costs become unpredictable and governance has to be designed in rather than patched later.</a:t>
            </a:r>
          </a:p>
          <a:p>
            <a:pPr marL="228600" indent="-228600">
              <a:spcAft>
                <a:spcPts val="300"/>
              </a:spcAft>
              <a:buFont typeface="Arial"/>
              <a:buChar char="•"/>
            </a:pPr>
            <a:r>
              <a:rPr lang="en-US" dirty="0"/>
              <a:t>MuleSoft mapping: AI Gateway is the "one API" on the right, Agent Registry and Scanners fix "no governance", Trusted Agent Identity addresses credential guarding, and cost controls and model routing address cost blindness [21].</a:t>
            </a:r>
          </a:p>
          <a:p>
            <a:pPr>
              <a:spcAft>
                <a:spcPts val="600"/>
              </a:spcAft>
            </a:pPr>
            <a:r>
              <a:rPr lang="en-US" dirty="0"/>
              <a:t>Credit: John Fisher, The AI Control Plane: Executive Briefing (2026), slide 6, licensed under CC BY-NC-ND 4.0: </a:t>
            </a:r>
            <a:r>
              <a:rPr lang="en-US" dirty="0">
                <a:hlinkClick r:id="rId3"/>
              </a:rPr>
              <a:t>https://creativecommons.org/licenses/by-nc-nd/4.0/</a:t>
            </a:r>
            <a:r>
              <a:rPr lang="en-US" dirty="0"/>
              <a:t>. The full deck, with its speaker notes and notices: </a:t>
            </a:r>
            <a:r>
              <a:rPr lang="en-US" dirty="0">
                <a:hlinkClick r:id="rId4"/>
              </a:rPr>
              <a:t>https://johnfisher-ai.github.io/ai-control-plane-handbook/deck/</a:t>
            </a:r>
            <a:r>
              <a:rPr lang="en-US" dirty="0"/>
              <a:t>. You may adapt this slide, with credit, under the additional permission in the deck’s notices: </a:t>
            </a:r>
            <a:r>
              <a:rPr lang="en-US" dirty="0">
                <a:hlinkClick r:id="rId6"/>
              </a:rPr>
              <a:t>https://johnfisher-ai.github.io/ai-control-plane-handbook/deck/notices.html#permission</a:t>
            </a:r>
            <a:r>
              <a:rPr lang="en-US" dirty="0"/>
              <a:t>.</a:t>
            </a:r>
          </a:p>
          <a:p>
            <a:pPr>
              <a:spcAft>
                <a:spcPts val="600"/>
              </a:spcAft>
            </a:pPr>
            <a:r>
              <a:rPr lang="en-US" dirty="0"/>
              <a:t>Bracketed numbers in these notes, and endnote numbers on the slide, refer to the endnotes in Appendix B of The AI Control Plane Handbook: </a:t>
            </a:r>
            <a:r>
              <a:rPr lang="en-US" dirty="0">
                <a:hlinkClick r:id="rId5"/>
              </a:rPr>
              <a:t>https://johnfisher-ai.github.io/ai-control-plane-handbook/handbook/appendix-b.html</a:t>
            </a:r>
            <a:r>
              <a:rPr lang="en-US" dirty="0"/>
              <a:t>.</a:t>
            </a:r>
          </a:p>
        </p:txBody>
      </p:sp>
      <p:sp>
        <p:nvSpPr>
          <p:cNvPr id="4" name="Slide Number Placeholder 3"/>
          <p:cNvSpPr>
            <a:spLocks noGrp="1"/>
          </p:cNvSpPr>
          <p:nvPr>
            <p:ph type="sldNum" sz="quarter" idx="10"/>
          </p:nvPr>
        </p:nvSpPr>
        <p:spPr>
          <a:xfrm>
            <a:off x="3886200" y="11430000"/>
            <a:ext cx="2514600" cy="457200"/>
          </a:xfrm>
        </p:spPr>
        <p:txBody>
          <a:bodyPr/>
          <a:lstStyle/>
          <a:p>
            <a:r>
              <a:rPr lang="en-US"/>
              <a:t>6</a:t>
            </a:r>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6.xml.rels><?xml version="1.0" encoding="UTF-8" standalone="yes"?>
<Relationships xmlns="http://schemas.openxmlformats.org/package/2006/relationships"><Relationship Id="rId1" Type="http://schemas.openxmlformats.org/officeDocument/2006/relationships/image" Target="../media/image-6-1.png"/><Relationship Id="rId2" Type="http://schemas.openxmlformats.org/officeDocument/2006/relationships/image" Target="../media/image-6-2.png"/><Relationship Id="rId3" Type="http://schemas.openxmlformats.org/officeDocument/2006/relationships/slideLayout" Target="../slideLayouts/slideLayout1.xml"/><Relationship Id="rId4" Type="http://schemas.openxmlformats.org/officeDocument/2006/relationships/notesSlide" Target="../notesSlides/notesSlide6.xml"/></Relationships>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F8FAFC"/>
        </a:solidFill>
      </p:bgPr>
    </p:bg>
    <p:spTree>
      <p:nvGrpSpPr>
        <p:cNvPr id="1" name=""/>
        <p:cNvGrpSpPr/>
        <p:nvPr/>
      </p:nvGrpSpPr>
      <p:grpSpPr>
        <a:xfrm>
          <a:off x="0" y="0"/>
          <a:ext cx="0" cy="0"/>
          <a:chOff x="0" y="0"/>
          <a:chExt cx="0" cy="0"/>
        </a:xfrm>
      </p:grpSpPr>
      <p:sp>
        <p:nvSpPr>
          <p:cNvPr id="2" name="Text 0"/>
          <p:cNvSpPr txBox="1"/>
          <p:nvPr/>
        </p:nvSpPr>
        <p:spPr>
          <a:xfrm>
            <a:off x="548640" y="384048"/>
            <a:ext cx="11064240" cy="256032"/>
          </a:xfrm>
          <a:prstGeom prst="rect">
            <a:avLst/>
          </a:prstGeom>
          <a:noFill/>
          <a:ln/>
        </p:spPr>
        <p:txBody>
          <a:bodyPr wrap="square" lIns="0" tIns="0" rIns="0" bIns="0" rtlCol="0" anchor="t"/>
          <a:lstStyle/>
          <a:p>
            <a:pPr indent="0" marL="0">
              <a:buNone/>
            </a:pPr>
            <a:r>
              <a:rPr lang="en-US" sz="1050" b="1" spc="150" kern="0" dirty="0">
                <a:solidFill>
                  <a:srgbClr val="0284C7"/>
                </a:solidFill>
                <a:latin typeface="Plus Jakarta Sans" pitchFamily="34" charset="0"/>
                <a:ea typeface="Plus Jakarta Sans" pitchFamily="34" charset="-122"/>
                <a:cs typeface="Plus Jakarta Sans" pitchFamily="34" charset="-120"/>
              </a:rPr>
              <a:t>GRAPHIC 1  •  THE CONTROL-PLANE SHIFT</a:t>
            </a:r>
            <a:endParaRPr lang="en-US" sz="1050" dirty="0"/>
          </a:p>
        </p:txBody>
      </p:sp>
      <p:sp>
        <p:nvSpPr>
          <p:cNvPr id="3" name="Text 1"/>
          <p:cNvSpPr txBox="1"/>
          <p:nvPr/>
        </p:nvSpPr>
        <p:spPr>
          <a:xfrm>
            <a:off x="548640" y="658368"/>
            <a:ext cx="11064240" cy="502920"/>
          </a:xfrm>
          <a:prstGeom prst="rect">
            <a:avLst/>
          </a:prstGeom>
          <a:noFill/>
          <a:ln/>
        </p:spPr>
        <p:txBody>
          <a:bodyPr wrap="square" lIns="0" tIns="0" rIns="0" bIns="0" rtlCol="0" anchor="t"/>
          <a:lstStyle/>
          <a:p>
            <a:pPr indent="0" marL="0">
              <a:buNone/>
            </a:pPr>
            <a:r>
              <a:rPr lang="en-US" sz="2600" b="1" dirty="0">
                <a:solidFill>
                  <a:srgbClr val="0F172A"/>
                </a:solidFill>
                <a:latin typeface="Plus Jakarta Sans" pitchFamily="34" charset="0"/>
                <a:ea typeface="Plus Jakarta Sans" pitchFamily="34" charset="-122"/>
                <a:cs typeface="Plus Jakarta Sans" pitchFamily="34" charset="-120"/>
              </a:rPr>
              <a:t>From fragmented AI plumbing to a governed control plane</a:t>
            </a:r>
            <a:endParaRPr lang="en-US" sz="2600" dirty="0"/>
          </a:p>
        </p:txBody>
      </p:sp>
      <p:sp>
        <p:nvSpPr>
          <p:cNvPr id="4" name="Shape 2"/>
          <p:cNvSpPr/>
          <p:nvPr/>
        </p:nvSpPr>
        <p:spPr>
          <a:xfrm>
            <a:off x="548640" y="1371600"/>
            <a:ext cx="5440680" cy="4800600"/>
          </a:xfrm>
          <a:prstGeom prst="roundRect">
            <a:avLst>
              <a:gd name="adj" fmla="val 1524"/>
            </a:avLst>
          </a:prstGeom>
          <a:solidFill>
            <a:srgbClr val="FEF2F2"/>
          </a:solidFill>
          <a:ln w="9525">
            <a:solidFill>
              <a:srgbClr val="FECACA"/>
            </a:solidFill>
            <a:prstDash val="solid"/>
          </a:ln>
        </p:spPr>
      </p:sp>
      <p:sp>
        <p:nvSpPr>
          <p:cNvPr id="5" name="Shape 3"/>
          <p:cNvSpPr/>
          <p:nvPr/>
        </p:nvSpPr>
        <p:spPr>
          <a:xfrm>
            <a:off x="6199632" y="1371600"/>
            <a:ext cx="5440680" cy="4800600"/>
          </a:xfrm>
          <a:prstGeom prst="roundRect">
            <a:avLst>
              <a:gd name="adj" fmla="val 1524"/>
            </a:avLst>
          </a:prstGeom>
          <a:solidFill>
            <a:srgbClr val="F0FDF4"/>
          </a:solidFill>
          <a:ln w="9525">
            <a:solidFill>
              <a:srgbClr val="BBF7D0"/>
            </a:solidFill>
            <a:prstDash val="solid"/>
          </a:ln>
        </p:spPr>
      </p:sp>
      <p:sp>
        <p:nvSpPr>
          <p:cNvPr id="6" name="Shape 4"/>
          <p:cNvSpPr/>
          <p:nvPr/>
        </p:nvSpPr>
        <p:spPr>
          <a:xfrm>
            <a:off x="777240" y="1554480"/>
            <a:ext cx="402336" cy="402336"/>
          </a:xfrm>
          <a:prstGeom prst="ellipse">
            <a:avLst/>
          </a:prstGeom>
          <a:solidFill>
            <a:srgbClr val="B91C1C"/>
          </a:solidFill>
          <a:ln w="6350">
            <a:solidFill>
              <a:srgbClr val="B91C1C"/>
            </a:solidFill>
            <a:prstDash val="solid"/>
          </a:ln>
        </p:spPr>
      </p:sp>
      <p:pic>
        <p:nvPicPr>
          <p:cNvPr id="7" name="Icon 0" descr="">
            <a:extLst>
              <a:ext uri="{C183D7F6-B498-43B3-948B-1728B52AA6E4}">
                <adec:decorative xmlns:adec="http://schemas.microsoft.com/office/drawing/2017/decorative" val="1"/>
              </a:ext>
            </a:extLst>
          </p:cNvPr>
          <p:cNvPicPr>
            <a:picLocks noChangeAspect="1"/>
          </p:cNvPicPr>
          <p:nvPr/>
        </p:nvPicPr>
        <p:blipFill>
          <a:blip r:embed="rId1"/>
          <a:stretch>
            <a:fillRect/>
          </a:stretch>
        </p:blipFill>
        <p:spPr>
          <a:xfrm>
            <a:off x="877824" y="1655064"/>
            <a:ext cx="201168" cy="201168"/>
          </a:xfrm>
          <a:prstGeom prst="rect">
            <a:avLst/>
          </a:prstGeom>
        </p:spPr>
      </p:pic>
      <p:sp>
        <p:nvSpPr>
          <p:cNvPr id="8" name="Text 5"/>
          <p:cNvSpPr txBox="1"/>
          <p:nvPr/>
        </p:nvSpPr>
        <p:spPr>
          <a:xfrm>
            <a:off x="1298448" y="1609344"/>
            <a:ext cx="4480560" cy="365760"/>
          </a:xfrm>
          <a:prstGeom prst="rect">
            <a:avLst/>
          </a:prstGeom>
          <a:noFill/>
          <a:ln/>
        </p:spPr>
        <p:txBody>
          <a:bodyPr wrap="square" lIns="0" tIns="0" rIns="0" bIns="0" rtlCol="0" anchor="t"/>
          <a:lstStyle/>
          <a:p>
            <a:pPr indent="0" marL="0">
              <a:buNone/>
            </a:pPr>
            <a:r>
              <a:rPr lang="en-US" sz="1600" b="1" dirty="0">
                <a:solidFill>
                  <a:srgbClr val="B91C1C"/>
                </a:solidFill>
                <a:latin typeface="Plus Jakarta Sans" pitchFamily="34" charset="0"/>
                <a:ea typeface="Plus Jakarta Sans" pitchFamily="34" charset="-122"/>
                <a:cs typeface="Plus Jakarta Sans" pitchFamily="34" charset="-120"/>
              </a:rPr>
              <a:t>Without a control plane</a:t>
            </a:r>
            <a:endParaRPr lang="en-US" sz="1600" dirty="0"/>
          </a:p>
        </p:txBody>
      </p:sp>
      <p:sp>
        <p:nvSpPr>
          <p:cNvPr id="9" name="Shape 6"/>
          <p:cNvSpPr/>
          <p:nvPr/>
        </p:nvSpPr>
        <p:spPr>
          <a:xfrm>
            <a:off x="6428232" y="1554480"/>
            <a:ext cx="402336" cy="402336"/>
          </a:xfrm>
          <a:prstGeom prst="ellipse">
            <a:avLst/>
          </a:prstGeom>
          <a:solidFill>
            <a:srgbClr val="15803D"/>
          </a:solidFill>
          <a:ln w="6350">
            <a:solidFill>
              <a:srgbClr val="15803D"/>
            </a:solidFill>
            <a:prstDash val="solid"/>
          </a:ln>
        </p:spPr>
      </p:sp>
      <p:pic>
        <p:nvPicPr>
          <p:cNvPr id="10" name="Icon 1" descr="">
            <a:extLst>
              <a:ext uri="{C183D7F6-B498-43B3-948B-1728B52AA6E4}">
                <adec:decorative xmlns:adec="http://schemas.microsoft.com/office/drawing/2017/decorative" val="1"/>
              </a:ext>
            </a:extLst>
          </p:cNvPr>
          <p:cNvPicPr>
            <a:picLocks noChangeAspect="1"/>
          </p:cNvPicPr>
          <p:nvPr/>
        </p:nvPicPr>
        <p:blipFill>
          <a:blip r:embed="rId2"/>
          <a:stretch>
            <a:fillRect/>
          </a:stretch>
        </p:blipFill>
        <p:spPr>
          <a:xfrm>
            <a:off x="6528816" y="1655064"/>
            <a:ext cx="201168" cy="201168"/>
          </a:xfrm>
          <a:prstGeom prst="rect">
            <a:avLst/>
          </a:prstGeom>
        </p:spPr>
      </p:pic>
      <p:sp>
        <p:nvSpPr>
          <p:cNvPr id="11" name="Text 7"/>
          <p:cNvSpPr txBox="1"/>
          <p:nvPr/>
        </p:nvSpPr>
        <p:spPr>
          <a:xfrm>
            <a:off x="6949440" y="1609344"/>
            <a:ext cx="4480560" cy="365760"/>
          </a:xfrm>
          <a:prstGeom prst="rect">
            <a:avLst/>
          </a:prstGeom>
          <a:noFill/>
          <a:ln/>
        </p:spPr>
        <p:txBody>
          <a:bodyPr wrap="square" lIns="0" tIns="0" rIns="0" bIns="0" rtlCol="0" anchor="t"/>
          <a:lstStyle/>
          <a:p>
            <a:pPr indent="0" marL="0">
              <a:buNone/>
            </a:pPr>
            <a:r>
              <a:rPr lang="en-US" sz="1600" b="1" dirty="0">
                <a:solidFill>
                  <a:srgbClr val="15803D"/>
                </a:solidFill>
                <a:latin typeface="Plus Jakarta Sans" pitchFamily="34" charset="0"/>
                <a:ea typeface="Plus Jakarta Sans" pitchFamily="34" charset="-122"/>
                <a:cs typeface="Plus Jakarta Sans" pitchFamily="34" charset="-120"/>
              </a:rPr>
              <a:t>With an enterprise control plane</a:t>
            </a:r>
            <a:endParaRPr lang="en-US" sz="1600" dirty="0"/>
          </a:p>
        </p:txBody>
      </p:sp>
      <p:sp>
        <p:nvSpPr>
          <p:cNvPr id="12" name="Shape 8"/>
          <p:cNvSpPr/>
          <p:nvPr/>
        </p:nvSpPr>
        <p:spPr>
          <a:xfrm>
            <a:off x="2423160" y="2395728"/>
            <a:ext cx="1645920" cy="0"/>
          </a:xfrm>
          <a:prstGeom prst="line">
            <a:avLst/>
          </a:prstGeom>
          <a:noFill/>
          <a:ln w="9525">
            <a:solidFill>
              <a:srgbClr val="FCA5A5"/>
            </a:solidFill>
            <a:prstDash val="solid"/>
          </a:ln>
        </p:spPr>
      </p:sp>
      <p:sp>
        <p:nvSpPr>
          <p:cNvPr id="13" name="Shape 9"/>
          <p:cNvSpPr/>
          <p:nvPr/>
        </p:nvSpPr>
        <p:spPr>
          <a:xfrm>
            <a:off x="2423160" y="2395728"/>
            <a:ext cx="1645920" cy="411480"/>
          </a:xfrm>
          <a:prstGeom prst="line">
            <a:avLst/>
          </a:prstGeom>
          <a:noFill/>
          <a:ln w="9525">
            <a:solidFill>
              <a:srgbClr val="FCA5A5"/>
            </a:solidFill>
            <a:prstDash val="solid"/>
          </a:ln>
        </p:spPr>
      </p:sp>
      <p:sp>
        <p:nvSpPr>
          <p:cNvPr id="14" name="Shape 10"/>
          <p:cNvSpPr/>
          <p:nvPr/>
        </p:nvSpPr>
        <p:spPr>
          <a:xfrm>
            <a:off x="2423160" y="2395728"/>
            <a:ext cx="1645920" cy="822960"/>
          </a:xfrm>
          <a:prstGeom prst="line">
            <a:avLst/>
          </a:prstGeom>
          <a:noFill/>
          <a:ln w="9525">
            <a:solidFill>
              <a:srgbClr val="FCA5A5"/>
            </a:solidFill>
            <a:prstDash val="solid"/>
          </a:ln>
        </p:spPr>
      </p:sp>
      <p:sp>
        <p:nvSpPr>
          <p:cNvPr id="15" name="Shape 11"/>
          <p:cNvSpPr/>
          <p:nvPr/>
        </p:nvSpPr>
        <p:spPr>
          <a:xfrm>
            <a:off x="2423160" y="2395728"/>
            <a:ext cx="1645920" cy="1234440"/>
          </a:xfrm>
          <a:prstGeom prst="line">
            <a:avLst/>
          </a:prstGeom>
          <a:noFill/>
          <a:ln w="9525">
            <a:solidFill>
              <a:srgbClr val="FCA5A5"/>
            </a:solidFill>
            <a:prstDash val="solid"/>
          </a:ln>
        </p:spPr>
      </p:sp>
      <p:sp>
        <p:nvSpPr>
          <p:cNvPr id="16" name="Shape 12"/>
          <p:cNvSpPr/>
          <p:nvPr/>
        </p:nvSpPr>
        <p:spPr>
          <a:xfrm flipV="1">
            <a:off x="2423160" y="2395728"/>
            <a:ext cx="1645920" cy="411480"/>
          </a:xfrm>
          <a:prstGeom prst="line">
            <a:avLst/>
          </a:prstGeom>
          <a:noFill/>
          <a:ln w="9525">
            <a:solidFill>
              <a:srgbClr val="FCA5A5"/>
            </a:solidFill>
            <a:prstDash val="solid"/>
          </a:ln>
        </p:spPr>
      </p:sp>
      <p:sp>
        <p:nvSpPr>
          <p:cNvPr id="17" name="Shape 13"/>
          <p:cNvSpPr/>
          <p:nvPr/>
        </p:nvSpPr>
        <p:spPr>
          <a:xfrm>
            <a:off x="2423160" y="2807208"/>
            <a:ext cx="1645920" cy="0"/>
          </a:xfrm>
          <a:prstGeom prst="line">
            <a:avLst/>
          </a:prstGeom>
          <a:noFill/>
          <a:ln w="9525">
            <a:solidFill>
              <a:srgbClr val="FCA5A5"/>
            </a:solidFill>
            <a:prstDash val="solid"/>
          </a:ln>
        </p:spPr>
      </p:sp>
      <p:sp>
        <p:nvSpPr>
          <p:cNvPr id="18" name="Shape 14"/>
          <p:cNvSpPr/>
          <p:nvPr/>
        </p:nvSpPr>
        <p:spPr>
          <a:xfrm>
            <a:off x="2423160" y="2807208"/>
            <a:ext cx="1645920" cy="411480"/>
          </a:xfrm>
          <a:prstGeom prst="line">
            <a:avLst/>
          </a:prstGeom>
          <a:noFill/>
          <a:ln w="9525">
            <a:solidFill>
              <a:srgbClr val="FCA5A5"/>
            </a:solidFill>
            <a:prstDash val="solid"/>
          </a:ln>
        </p:spPr>
      </p:sp>
      <p:sp>
        <p:nvSpPr>
          <p:cNvPr id="19" name="Shape 15"/>
          <p:cNvSpPr/>
          <p:nvPr/>
        </p:nvSpPr>
        <p:spPr>
          <a:xfrm>
            <a:off x="2423160" y="2807208"/>
            <a:ext cx="1645920" cy="822960"/>
          </a:xfrm>
          <a:prstGeom prst="line">
            <a:avLst/>
          </a:prstGeom>
          <a:noFill/>
          <a:ln w="9525">
            <a:solidFill>
              <a:srgbClr val="FCA5A5"/>
            </a:solidFill>
            <a:prstDash val="solid"/>
          </a:ln>
        </p:spPr>
      </p:sp>
      <p:sp>
        <p:nvSpPr>
          <p:cNvPr id="20" name="Shape 16"/>
          <p:cNvSpPr/>
          <p:nvPr/>
        </p:nvSpPr>
        <p:spPr>
          <a:xfrm flipV="1">
            <a:off x="2423160" y="2395728"/>
            <a:ext cx="1645920" cy="822960"/>
          </a:xfrm>
          <a:prstGeom prst="line">
            <a:avLst/>
          </a:prstGeom>
          <a:noFill/>
          <a:ln w="9525">
            <a:solidFill>
              <a:srgbClr val="FCA5A5"/>
            </a:solidFill>
            <a:prstDash val="solid"/>
          </a:ln>
        </p:spPr>
      </p:sp>
      <p:sp>
        <p:nvSpPr>
          <p:cNvPr id="21" name="Shape 17"/>
          <p:cNvSpPr/>
          <p:nvPr/>
        </p:nvSpPr>
        <p:spPr>
          <a:xfrm flipV="1">
            <a:off x="2423160" y="2807208"/>
            <a:ext cx="1645920" cy="411480"/>
          </a:xfrm>
          <a:prstGeom prst="line">
            <a:avLst/>
          </a:prstGeom>
          <a:noFill/>
          <a:ln w="9525">
            <a:solidFill>
              <a:srgbClr val="FCA5A5"/>
            </a:solidFill>
            <a:prstDash val="solid"/>
          </a:ln>
        </p:spPr>
      </p:sp>
      <p:sp>
        <p:nvSpPr>
          <p:cNvPr id="22" name="Shape 18"/>
          <p:cNvSpPr/>
          <p:nvPr/>
        </p:nvSpPr>
        <p:spPr>
          <a:xfrm>
            <a:off x="2423160" y="3218688"/>
            <a:ext cx="1645920" cy="0"/>
          </a:xfrm>
          <a:prstGeom prst="line">
            <a:avLst/>
          </a:prstGeom>
          <a:noFill/>
          <a:ln w="9525">
            <a:solidFill>
              <a:srgbClr val="FCA5A5"/>
            </a:solidFill>
            <a:prstDash val="solid"/>
          </a:ln>
        </p:spPr>
      </p:sp>
      <p:sp>
        <p:nvSpPr>
          <p:cNvPr id="23" name="Shape 19"/>
          <p:cNvSpPr/>
          <p:nvPr/>
        </p:nvSpPr>
        <p:spPr>
          <a:xfrm>
            <a:off x="2423160" y="3218688"/>
            <a:ext cx="1645920" cy="411480"/>
          </a:xfrm>
          <a:prstGeom prst="line">
            <a:avLst/>
          </a:prstGeom>
          <a:noFill/>
          <a:ln w="9525">
            <a:solidFill>
              <a:srgbClr val="FCA5A5"/>
            </a:solidFill>
            <a:prstDash val="solid"/>
          </a:ln>
        </p:spPr>
      </p:sp>
      <p:sp>
        <p:nvSpPr>
          <p:cNvPr id="24" name="Shape 20"/>
          <p:cNvSpPr/>
          <p:nvPr/>
        </p:nvSpPr>
        <p:spPr>
          <a:xfrm flipV="1">
            <a:off x="2423160" y="2395728"/>
            <a:ext cx="1645920" cy="1234440"/>
          </a:xfrm>
          <a:prstGeom prst="line">
            <a:avLst/>
          </a:prstGeom>
          <a:noFill/>
          <a:ln w="9525">
            <a:solidFill>
              <a:srgbClr val="FCA5A5"/>
            </a:solidFill>
            <a:prstDash val="solid"/>
          </a:ln>
        </p:spPr>
      </p:sp>
      <p:sp>
        <p:nvSpPr>
          <p:cNvPr id="25" name="Shape 21"/>
          <p:cNvSpPr/>
          <p:nvPr/>
        </p:nvSpPr>
        <p:spPr>
          <a:xfrm flipV="1">
            <a:off x="2423160" y="2807208"/>
            <a:ext cx="1645920" cy="822960"/>
          </a:xfrm>
          <a:prstGeom prst="line">
            <a:avLst/>
          </a:prstGeom>
          <a:noFill/>
          <a:ln w="9525">
            <a:solidFill>
              <a:srgbClr val="FCA5A5"/>
            </a:solidFill>
            <a:prstDash val="solid"/>
          </a:ln>
        </p:spPr>
      </p:sp>
      <p:sp>
        <p:nvSpPr>
          <p:cNvPr id="26" name="Shape 22"/>
          <p:cNvSpPr/>
          <p:nvPr/>
        </p:nvSpPr>
        <p:spPr>
          <a:xfrm flipV="1">
            <a:off x="2423160" y="3218688"/>
            <a:ext cx="1645920" cy="411480"/>
          </a:xfrm>
          <a:prstGeom prst="line">
            <a:avLst/>
          </a:prstGeom>
          <a:noFill/>
          <a:ln w="9525">
            <a:solidFill>
              <a:srgbClr val="FCA5A5"/>
            </a:solidFill>
            <a:prstDash val="solid"/>
          </a:ln>
        </p:spPr>
      </p:sp>
      <p:sp>
        <p:nvSpPr>
          <p:cNvPr id="27" name="Shape 23"/>
          <p:cNvSpPr/>
          <p:nvPr/>
        </p:nvSpPr>
        <p:spPr>
          <a:xfrm>
            <a:off x="2423160" y="3630168"/>
            <a:ext cx="1645920" cy="0"/>
          </a:xfrm>
          <a:prstGeom prst="line">
            <a:avLst/>
          </a:prstGeom>
          <a:noFill/>
          <a:ln w="9525">
            <a:solidFill>
              <a:srgbClr val="FCA5A5"/>
            </a:solidFill>
            <a:prstDash val="solid"/>
          </a:ln>
        </p:spPr>
      </p:sp>
      <p:sp>
        <p:nvSpPr>
          <p:cNvPr id="28" name="Text 24"/>
          <p:cNvSpPr/>
          <p:nvPr/>
        </p:nvSpPr>
        <p:spPr>
          <a:xfrm>
            <a:off x="822960" y="2240280"/>
            <a:ext cx="1600200" cy="310896"/>
          </a:xfrm>
          <a:prstGeom prst="roundRect">
            <a:avLst>
              <a:gd name="adj" fmla="val 17647"/>
            </a:avLst>
          </a:prstGeom>
          <a:solidFill>
            <a:srgbClr val="FFFFFF"/>
          </a:solidFill>
          <a:ln w="9525">
            <a:solidFill>
              <a:srgbClr val="FECACA"/>
            </a:solidFill>
          </a:ln>
        </p:spPr>
        <p:txBody>
          <a:bodyPr wrap="square" lIns="38100" tIns="38100" rIns="38100" bIns="38100" rtlCol="0" anchor="ctr"/>
          <a:lstStyle/>
          <a:p>
            <a:pPr algn="ctr" indent="0" marL="0">
              <a:buNone/>
            </a:pPr>
            <a:r>
              <a:rPr lang="en-US" sz="950" dirty="0">
                <a:solidFill>
                  <a:srgbClr val="334155"/>
                </a:solidFill>
                <a:latin typeface="Plus Jakarta Sans" pitchFamily="34" charset="0"/>
                <a:ea typeface="Plus Jakarta Sans" pitchFamily="34" charset="-122"/>
                <a:cs typeface="Plus Jakarta Sans" pitchFamily="34" charset="-120"/>
              </a:rPr>
              <a:t>Agents &amp; apps</a:t>
            </a:r>
            <a:endParaRPr lang="en-US" sz="950" dirty="0"/>
          </a:p>
        </p:txBody>
      </p:sp>
      <p:sp>
        <p:nvSpPr>
          <p:cNvPr id="29" name="Text 25"/>
          <p:cNvSpPr/>
          <p:nvPr/>
        </p:nvSpPr>
        <p:spPr>
          <a:xfrm>
            <a:off x="4069080" y="2240280"/>
            <a:ext cx="1645920" cy="310896"/>
          </a:xfrm>
          <a:prstGeom prst="roundRect">
            <a:avLst>
              <a:gd name="adj" fmla="val 17647"/>
            </a:avLst>
          </a:prstGeom>
          <a:solidFill>
            <a:srgbClr val="FFFFFF"/>
          </a:solidFill>
          <a:ln w="9525">
            <a:solidFill>
              <a:srgbClr val="FECACA"/>
            </a:solidFill>
          </a:ln>
        </p:spPr>
        <p:txBody>
          <a:bodyPr wrap="square" lIns="38100" tIns="38100" rIns="38100" bIns="38100" rtlCol="0" anchor="ctr"/>
          <a:lstStyle/>
          <a:p>
            <a:pPr algn="ctr" indent="0" marL="0">
              <a:buNone/>
            </a:pPr>
            <a:r>
              <a:rPr lang="en-US" sz="950" dirty="0">
                <a:solidFill>
                  <a:srgbClr val="334155"/>
                </a:solidFill>
                <a:latin typeface="Plus Jakarta Sans" pitchFamily="34" charset="0"/>
                <a:ea typeface="Plus Jakarta Sans" pitchFamily="34" charset="-122"/>
                <a:cs typeface="Plus Jakarta Sans" pitchFamily="34" charset="-120"/>
              </a:rPr>
              <a:t>Frontier</a:t>
            </a:r>
            <a:endParaRPr lang="en-US" sz="950" dirty="0"/>
          </a:p>
        </p:txBody>
      </p:sp>
      <p:sp>
        <p:nvSpPr>
          <p:cNvPr id="30" name="Text 26"/>
          <p:cNvSpPr/>
          <p:nvPr/>
        </p:nvSpPr>
        <p:spPr>
          <a:xfrm>
            <a:off x="822960" y="2651760"/>
            <a:ext cx="1600200" cy="310896"/>
          </a:xfrm>
          <a:prstGeom prst="roundRect">
            <a:avLst>
              <a:gd name="adj" fmla="val 17647"/>
            </a:avLst>
          </a:prstGeom>
          <a:solidFill>
            <a:srgbClr val="FFFFFF"/>
          </a:solidFill>
          <a:ln w="9525">
            <a:solidFill>
              <a:srgbClr val="FECACA"/>
            </a:solidFill>
          </a:ln>
        </p:spPr>
        <p:txBody>
          <a:bodyPr wrap="square" lIns="38100" tIns="38100" rIns="38100" bIns="38100" rtlCol="0" anchor="ctr"/>
          <a:lstStyle/>
          <a:p>
            <a:pPr algn="ctr" indent="0" marL="0">
              <a:buNone/>
            </a:pPr>
            <a:r>
              <a:rPr lang="en-US" sz="950" dirty="0">
                <a:solidFill>
                  <a:srgbClr val="334155"/>
                </a:solidFill>
                <a:latin typeface="Plus Jakarta Sans" pitchFamily="34" charset="0"/>
                <a:ea typeface="Plus Jakarta Sans" pitchFamily="34" charset="-122"/>
                <a:cs typeface="Plus Jakarta Sans" pitchFamily="34" charset="-120"/>
              </a:rPr>
              <a:t>RAG layer</a:t>
            </a:r>
            <a:endParaRPr lang="en-US" sz="950" dirty="0"/>
          </a:p>
        </p:txBody>
      </p:sp>
      <p:sp>
        <p:nvSpPr>
          <p:cNvPr id="31" name="Text 27"/>
          <p:cNvSpPr/>
          <p:nvPr/>
        </p:nvSpPr>
        <p:spPr>
          <a:xfrm>
            <a:off x="4069080" y="2651760"/>
            <a:ext cx="1645920" cy="310896"/>
          </a:xfrm>
          <a:prstGeom prst="roundRect">
            <a:avLst>
              <a:gd name="adj" fmla="val 17647"/>
            </a:avLst>
          </a:prstGeom>
          <a:solidFill>
            <a:srgbClr val="FFFFFF"/>
          </a:solidFill>
          <a:ln w="9525">
            <a:solidFill>
              <a:srgbClr val="FECACA"/>
            </a:solidFill>
          </a:ln>
        </p:spPr>
        <p:txBody>
          <a:bodyPr wrap="square" lIns="38100" tIns="38100" rIns="38100" bIns="38100" rtlCol="0" anchor="ctr"/>
          <a:lstStyle/>
          <a:p>
            <a:pPr algn="ctr" indent="0" marL="0">
              <a:buNone/>
            </a:pPr>
            <a:r>
              <a:rPr lang="en-US" sz="950" dirty="0">
                <a:solidFill>
                  <a:srgbClr val="334155"/>
                </a:solidFill>
                <a:latin typeface="Plus Jakarta Sans" pitchFamily="34" charset="0"/>
                <a:ea typeface="Plus Jakarta Sans" pitchFamily="34" charset="-122"/>
                <a:cs typeface="Plus Jakarta Sans" pitchFamily="34" charset="-120"/>
              </a:rPr>
              <a:t>Open-source</a:t>
            </a:r>
            <a:endParaRPr lang="en-US" sz="950" dirty="0"/>
          </a:p>
        </p:txBody>
      </p:sp>
      <p:sp>
        <p:nvSpPr>
          <p:cNvPr id="32" name="Text 28"/>
          <p:cNvSpPr/>
          <p:nvPr/>
        </p:nvSpPr>
        <p:spPr>
          <a:xfrm>
            <a:off x="822960" y="3063240"/>
            <a:ext cx="1600200" cy="310896"/>
          </a:xfrm>
          <a:prstGeom prst="roundRect">
            <a:avLst>
              <a:gd name="adj" fmla="val 17647"/>
            </a:avLst>
          </a:prstGeom>
          <a:solidFill>
            <a:srgbClr val="FFFFFF"/>
          </a:solidFill>
          <a:ln w="9525">
            <a:solidFill>
              <a:srgbClr val="FECACA"/>
            </a:solidFill>
          </a:ln>
        </p:spPr>
        <p:txBody>
          <a:bodyPr wrap="square" lIns="38100" tIns="38100" rIns="38100" bIns="38100" rtlCol="0" anchor="ctr"/>
          <a:lstStyle/>
          <a:p>
            <a:pPr algn="ctr" indent="0" marL="0">
              <a:buNone/>
            </a:pPr>
            <a:r>
              <a:rPr lang="en-US" sz="950" dirty="0">
                <a:solidFill>
                  <a:srgbClr val="334155"/>
                </a:solidFill>
                <a:latin typeface="Plus Jakarta Sans" pitchFamily="34" charset="0"/>
                <a:ea typeface="Plus Jakarta Sans" pitchFamily="34" charset="-122"/>
                <a:cs typeface="Plus Jakarta Sans" pitchFamily="34" charset="-120"/>
              </a:rPr>
              <a:t>Gateways</a:t>
            </a:r>
            <a:endParaRPr lang="en-US" sz="950" dirty="0"/>
          </a:p>
        </p:txBody>
      </p:sp>
      <p:sp>
        <p:nvSpPr>
          <p:cNvPr id="33" name="Text 29"/>
          <p:cNvSpPr/>
          <p:nvPr/>
        </p:nvSpPr>
        <p:spPr>
          <a:xfrm>
            <a:off x="4069080" y="3063240"/>
            <a:ext cx="1645920" cy="310896"/>
          </a:xfrm>
          <a:prstGeom prst="roundRect">
            <a:avLst>
              <a:gd name="adj" fmla="val 17647"/>
            </a:avLst>
          </a:prstGeom>
          <a:solidFill>
            <a:srgbClr val="FFFFFF"/>
          </a:solidFill>
          <a:ln w="9525">
            <a:solidFill>
              <a:srgbClr val="FECACA"/>
            </a:solidFill>
          </a:ln>
        </p:spPr>
        <p:txBody>
          <a:bodyPr wrap="square" lIns="38100" tIns="38100" rIns="38100" bIns="38100" rtlCol="0" anchor="ctr"/>
          <a:lstStyle/>
          <a:p>
            <a:pPr algn="ctr" indent="0" marL="0">
              <a:buNone/>
            </a:pPr>
            <a:r>
              <a:rPr lang="en-US" sz="950" dirty="0">
                <a:solidFill>
                  <a:srgbClr val="334155"/>
                </a:solidFill>
                <a:latin typeface="Plus Jakarta Sans" pitchFamily="34" charset="0"/>
                <a:ea typeface="Plus Jakarta Sans" pitchFamily="34" charset="-122"/>
                <a:cs typeface="Plus Jakarta Sans" pitchFamily="34" charset="-120"/>
              </a:rPr>
              <a:t>Specialized</a:t>
            </a:r>
            <a:endParaRPr lang="en-US" sz="950" dirty="0"/>
          </a:p>
        </p:txBody>
      </p:sp>
      <p:sp>
        <p:nvSpPr>
          <p:cNvPr id="34" name="Text 30"/>
          <p:cNvSpPr/>
          <p:nvPr/>
        </p:nvSpPr>
        <p:spPr>
          <a:xfrm>
            <a:off x="822960" y="3474720"/>
            <a:ext cx="1600200" cy="310896"/>
          </a:xfrm>
          <a:prstGeom prst="roundRect">
            <a:avLst>
              <a:gd name="adj" fmla="val 17647"/>
            </a:avLst>
          </a:prstGeom>
          <a:solidFill>
            <a:srgbClr val="FFFFFF"/>
          </a:solidFill>
          <a:ln w="9525">
            <a:solidFill>
              <a:srgbClr val="FECACA"/>
            </a:solidFill>
          </a:ln>
        </p:spPr>
        <p:txBody>
          <a:bodyPr wrap="square" lIns="38100" tIns="38100" rIns="38100" bIns="38100" rtlCol="0" anchor="ctr"/>
          <a:lstStyle/>
          <a:p>
            <a:pPr algn="ctr" indent="0" marL="0">
              <a:buNone/>
            </a:pPr>
            <a:r>
              <a:rPr lang="en-US" sz="950" dirty="0">
                <a:solidFill>
                  <a:srgbClr val="334155"/>
                </a:solidFill>
                <a:latin typeface="Plus Jakarta Sans" pitchFamily="34" charset="0"/>
                <a:ea typeface="Plus Jakarta Sans" pitchFamily="34" charset="-122"/>
                <a:cs typeface="Plus Jakarta Sans" pitchFamily="34" charset="-120"/>
              </a:rPr>
              <a:t>MLOps &amp; data</a:t>
            </a:r>
            <a:endParaRPr lang="en-US" sz="950" dirty="0"/>
          </a:p>
        </p:txBody>
      </p:sp>
      <p:sp>
        <p:nvSpPr>
          <p:cNvPr id="35" name="Text 31"/>
          <p:cNvSpPr/>
          <p:nvPr/>
        </p:nvSpPr>
        <p:spPr>
          <a:xfrm>
            <a:off x="4069080" y="3474720"/>
            <a:ext cx="1645920" cy="310896"/>
          </a:xfrm>
          <a:prstGeom prst="roundRect">
            <a:avLst>
              <a:gd name="adj" fmla="val 17647"/>
            </a:avLst>
          </a:prstGeom>
          <a:solidFill>
            <a:srgbClr val="FFFFFF"/>
          </a:solidFill>
          <a:ln w="9525">
            <a:solidFill>
              <a:srgbClr val="FECACA"/>
            </a:solidFill>
          </a:ln>
        </p:spPr>
        <p:txBody>
          <a:bodyPr wrap="square" lIns="38100" tIns="38100" rIns="38100" bIns="38100" rtlCol="0" anchor="ctr"/>
          <a:lstStyle/>
          <a:p>
            <a:pPr algn="ctr" indent="0" marL="0">
              <a:buNone/>
            </a:pPr>
            <a:r>
              <a:rPr lang="en-US" sz="950" dirty="0">
                <a:solidFill>
                  <a:srgbClr val="334155"/>
                </a:solidFill>
                <a:latin typeface="Plus Jakarta Sans" pitchFamily="34" charset="0"/>
                <a:ea typeface="Plus Jakarta Sans" pitchFamily="34" charset="-122"/>
                <a:cs typeface="Plus Jakarta Sans" pitchFamily="34" charset="-120"/>
              </a:rPr>
              <a:t>Self-hosted &amp; SaaS</a:t>
            </a:r>
            <a:endParaRPr lang="en-US" sz="950" dirty="0"/>
          </a:p>
        </p:txBody>
      </p:sp>
      <p:sp>
        <p:nvSpPr>
          <p:cNvPr id="36" name="Shape 32"/>
          <p:cNvSpPr/>
          <p:nvPr/>
        </p:nvSpPr>
        <p:spPr>
          <a:xfrm>
            <a:off x="7863840" y="2395728"/>
            <a:ext cx="457200" cy="621792"/>
          </a:xfrm>
          <a:prstGeom prst="line">
            <a:avLst/>
          </a:prstGeom>
          <a:noFill/>
          <a:ln w="12700">
            <a:solidFill>
              <a:srgbClr val="86EFAC"/>
            </a:solidFill>
            <a:prstDash val="solid"/>
          </a:ln>
        </p:spPr>
      </p:sp>
      <p:sp>
        <p:nvSpPr>
          <p:cNvPr id="37" name="Shape 33"/>
          <p:cNvSpPr/>
          <p:nvPr/>
        </p:nvSpPr>
        <p:spPr>
          <a:xfrm flipV="1">
            <a:off x="9555480" y="2395728"/>
            <a:ext cx="365760" cy="621792"/>
          </a:xfrm>
          <a:prstGeom prst="line">
            <a:avLst/>
          </a:prstGeom>
          <a:noFill/>
          <a:ln w="12700">
            <a:solidFill>
              <a:srgbClr val="86EFAC"/>
            </a:solidFill>
            <a:prstDash val="solid"/>
          </a:ln>
        </p:spPr>
      </p:sp>
      <p:sp>
        <p:nvSpPr>
          <p:cNvPr id="38" name="Shape 34"/>
          <p:cNvSpPr/>
          <p:nvPr/>
        </p:nvSpPr>
        <p:spPr>
          <a:xfrm>
            <a:off x="7863840" y="2807208"/>
            <a:ext cx="457200" cy="210312"/>
          </a:xfrm>
          <a:prstGeom prst="line">
            <a:avLst/>
          </a:prstGeom>
          <a:noFill/>
          <a:ln w="12700">
            <a:solidFill>
              <a:srgbClr val="86EFAC"/>
            </a:solidFill>
            <a:prstDash val="solid"/>
          </a:ln>
        </p:spPr>
      </p:sp>
      <p:sp>
        <p:nvSpPr>
          <p:cNvPr id="39" name="Shape 35"/>
          <p:cNvSpPr/>
          <p:nvPr/>
        </p:nvSpPr>
        <p:spPr>
          <a:xfrm flipV="1">
            <a:off x="9555480" y="2807208"/>
            <a:ext cx="365760" cy="210312"/>
          </a:xfrm>
          <a:prstGeom prst="line">
            <a:avLst/>
          </a:prstGeom>
          <a:noFill/>
          <a:ln w="12700">
            <a:solidFill>
              <a:srgbClr val="86EFAC"/>
            </a:solidFill>
            <a:prstDash val="solid"/>
          </a:ln>
        </p:spPr>
      </p:sp>
      <p:sp>
        <p:nvSpPr>
          <p:cNvPr id="40" name="Shape 36"/>
          <p:cNvSpPr/>
          <p:nvPr/>
        </p:nvSpPr>
        <p:spPr>
          <a:xfrm flipV="1">
            <a:off x="7863840" y="3017520"/>
            <a:ext cx="457200" cy="201168"/>
          </a:xfrm>
          <a:prstGeom prst="line">
            <a:avLst/>
          </a:prstGeom>
          <a:noFill/>
          <a:ln w="12700">
            <a:solidFill>
              <a:srgbClr val="86EFAC"/>
            </a:solidFill>
            <a:prstDash val="solid"/>
          </a:ln>
        </p:spPr>
      </p:sp>
      <p:sp>
        <p:nvSpPr>
          <p:cNvPr id="41" name="Shape 37"/>
          <p:cNvSpPr/>
          <p:nvPr/>
        </p:nvSpPr>
        <p:spPr>
          <a:xfrm>
            <a:off x="9555480" y="3017520"/>
            <a:ext cx="365760" cy="201168"/>
          </a:xfrm>
          <a:prstGeom prst="line">
            <a:avLst/>
          </a:prstGeom>
          <a:noFill/>
          <a:ln w="12700">
            <a:solidFill>
              <a:srgbClr val="86EFAC"/>
            </a:solidFill>
            <a:prstDash val="solid"/>
          </a:ln>
        </p:spPr>
      </p:sp>
      <p:sp>
        <p:nvSpPr>
          <p:cNvPr id="42" name="Shape 38"/>
          <p:cNvSpPr/>
          <p:nvPr/>
        </p:nvSpPr>
        <p:spPr>
          <a:xfrm flipV="1">
            <a:off x="7863840" y="3017520"/>
            <a:ext cx="457200" cy="612648"/>
          </a:xfrm>
          <a:prstGeom prst="line">
            <a:avLst/>
          </a:prstGeom>
          <a:noFill/>
          <a:ln w="12700">
            <a:solidFill>
              <a:srgbClr val="86EFAC"/>
            </a:solidFill>
            <a:prstDash val="solid"/>
          </a:ln>
        </p:spPr>
      </p:sp>
      <p:sp>
        <p:nvSpPr>
          <p:cNvPr id="43" name="Shape 39"/>
          <p:cNvSpPr/>
          <p:nvPr/>
        </p:nvSpPr>
        <p:spPr>
          <a:xfrm>
            <a:off x="9555480" y="3017520"/>
            <a:ext cx="365760" cy="612648"/>
          </a:xfrm>
          <a:prstGeom prst="line">
            <a:avLst/>
          </a:prstGeom>
          <a:noFill/>
          <a:ln w="12700">
            <a:solidFill>
              <a:srgbClr val="86EFAC"/>
            </a:solidFill>
            <a:prstDash val="solid"/>
          </a:ln>
        </p:spPr>
      </p:sp>
      <p:sp>
        <p:nvSpPr>
          <p:cNvPr id="44" name="Text 40"/>
          <p:cNvSpPr/>
          <p:nvPr/>
        </p:nvSpPr>
        <p:spPr>
          <a:xfrm>
            <a:off x="6446520" y="2240280"/>
            <a:ext cx="1417320" cy="310896"/>
          </a:xfrm>
          <a:prstGeom prst="roundRect">
            <a:avLst>
              <a:gd name="adj" fmla="val 17647"/>
            </a:avLst>
          </a:prstGeom>
          <a:solidFill>
            <a:srgbClr val="FFFFFF"/>
          </a:solidFill>
          <a:ln w="9525">
            <a:solidFill>
              <a:srgbClr val="BBF7D0"/>
            </a:solidFill>
          </a:ln>
        </p:spPr>
        <p:txBody>
          <a:bodyPr wrap="square" lIns="38100" tIns="38100" rIns="38100" bIns="38100" rtlCol="0" anchor="ctr"/>
          <a:lstStyle/>
          <a:p>
            <a:pPr algn="ctr" indent="0" marL="0">
              <a:buNone/>
            </a:pPr>
            <a:r>
              <a:rPr lang="en-US" sz="950" dirty="0">
                <a:solidFill>
                  <a:srgbClr val="334155"/>
                </a:solidFill>
                <a:latin typeface="Plus Jakarta Sans" pitchFamily="34" charset="0"/>
                <a:ea typeface="Plus Jakarta Sans" pitchFamily="34" charset="-122"/>
                <a:cs typeface="Plus Jakarta Sans" pitchFamily="34" charset="-120"/>
              </a:rPr>
              <a:t>Agents &amp; apps</a:t>
            </a:r>
            <a:endParaRPr lang="en-US" sz="950" dirty="0"/>
          </a:p>
        </p:txBody>
      </p:sp>
      <p:sp>
        <p:nvSpPr>
          <p:cNvPr id="45" name="Text 41"/>
          <p:cNvSpPr/>
          <p:nvPr/>
        </p:nvSpPr>
        <p:spPr>
          <a:xfrm>
            <a:off x="9921240" y="2240280"/>
            <a:ext cx="1463040" cy="310896"/>
          </a:xfrm>
          <a:prstGeom prst="roundRect">
            <a:avLst>
              <a:gd name="adj" fmla="val 17647"/>
            </a:avLst>
          </a:prstGeom>
          <a:solidFill>
            <a:srgbClr val="FFFFFF"/>
          </a:solidFill>
          <a:ln w="9525">
            <a:solidFill>
              <a:srgbClr val="BBF7D0"/>
            </a:solidFill>
          </a:ln>
        </p:spPr>
        <p:txBody>
          <a:bodyPr wrap="square" lIns="38100" tIns="38100" rIns="38100" bIns="38100" rtlCol="0" anchor="ctr"/>
          <a:lstStyle/>
          <a:p>
            <a:pPr algn="ctr" indent="0" marL="0">
              <a:buNone/>
            </a:pPr>
            <a:r>
              <a:rPr lang="en-US" sz="950" dirty="0">
                <a:solidFill>
                  <a:srgbClr val="334155"/>
                </a:solidFill>
                <a:latin typeface="Plus Jakarta Sans" pitchFamily="34" charset="0"/>
                <a:ea typeface="Plus Jakarta Sans" pitchFamily="34" charset="-122"/>
                <a:cs typeface="Plus Jakarta Sans" pitchFamily="34" charset="-120"/>
              </a:rPr>
              <a:t>Frontier</a:t>
            </a:r>
            <a:endParaRPr lang="en-US" sz="950" dirty="0"/>
          </a:p>
        </p:txBody>
      </p:sp>
      <p:sp>
        <p:nvSpPr>
          <p:cNvPr id="46" name="Text 42"/>
          <p:cNvSpPr/>
          <p:nvPr/>
        </p:nvSpPr>
        <p:spPr>
          <a:xfrm>
            <a:off x="6446520" y="2651760"/>
            <a:ext cx="1417320" cy="310896"/>
          </a:xfrm>
          <a:prstGeom prst="roundRect">
            <a:avLst>
              <a:gd name="adj" fmla="val 17647"/>
            </a:avLst>
          </a:prstGeom>
          <a:solidFill>
            <a:srgbClr val="FFFFFF"/>
          </a:solidFill>
          <a:ln w="9525">
            <a:solidFill>
              <a:srgbClr val="BBF7D0"/>
            </a:solidFill>
          </a:ln>
        </p:spPr>
        <p:txBody>
          <a:bodyPr wrap="square" lIns="38100" tIns="38100" rIns="38100" bIns="38100" rtlCol="0" anchor="ctr"/>
          <a:lstStyle/>
          <a:p>
            <a:pPr algn="ctr" indent="0" marL="0">
              <a:buNone/>
            </a:pPr>
            <a:r>
              <a:rPr lang="en-US" sz="950" dirty="0">
                <a:solidFill>
                  <a:srgbClr val="334155"/>
                </a:solidFill>
                <a:latin typeface="Plus Jakarta Sans" pitchFamily="34" charset="0"/>
                <a:ea typeface="Plus Jakarta Sans" pitchFamily="34" charset="-122"/>
                <a:cs typeface="Plus Jakarta Sans" pitchFamily="34" charset="-120"/>
              </a:rPr>
              <a:t>RAG layer</a:t>
            </a:r>
            <a:endParaRPr lang="en-US" sz="950" dirty="0"/>
          </a:p>
        </p:txBody>
      </p:sp>
      <p:sp>
        <p:nvSpPr>
          <p:cNvPr id="47" name="Text 43"/>
          <p:cNvSpPr/>
          <p:nvPr/>
        </p:nvSpPr>
        <p:spPr>
          <a:xfrm>
            <a:off x="9921240" y="2651760"/>
            <a:ext cx="1463040" cy="310896"/>
          </a:xfrm>
          <a:prstGeom prst="roundRect">
            <a:avLst>
              <a:gd name="adj" fmla="val 17647"/>
            </a:avLst>
          </a:prstGeom>
          <a:solidFill>
            <a:srgbClr val="FFFFFF"/>
          </a:solidFill>
          <a:ln w="9525">
            <a:solidFill>
              <a:srgbClr val="BBF7D0"/>
            </a:solidFill>
          </a:ln>
        </p:spPr>
        <p:txBody>
          <a:bodyPr wrap="square" lIns="38100" tIns="38100" rIns="38100" bIns="38100" rtlCol="0" anchor="ctr"/>
          <a:lstStyle/>
          <a:p>
            <a:pPr algn="ctr" indent="0" marL="0">
              <a:buNone/>
            </a:pPr>
            <a:r>
              <a:rPr lang="en-US" sz="950" dirty="0">
                <a:solidFill>
                  <a:srgbClr val="334155"/>
                </a:solidFill>
                <a:latin typeface="Plus Jakarta Sans" pitchFamily="34" charset="0"/>
                <a:ea typeface="Plus Jakarta Sans" pitchFamily="34" charset="-122"/>
                <a:cs typeface="Plus Jakarta Sans" pitchFamily="34" charset="-120"/>
              </a:rPr>
              <a:t>Open-source</a:t>
            </a:r>
            <a:endParaRPr lang="en-US" sz="950" dirty="0"/>
          </a:p>
        </p:txBody>
      </p:sp>
      <p:sp>
        <p:nvSpPr>
          <p:cNvPr id="48" name="Text 44"/>
          <p:cNvSpPr/>
          <p:nvPr/>
        </p:nvSpPr>
        <p:spPr>
          <a:xfrm>
            <a:off x="6446520" y="3063240"/>
            <a:ext cx="1417320" cy="310896"/>
          </a:xfrm>
          <a:prstGeom prst="roundRect">
            <a:avLst>
              <a:gd name="adj" fmla="val 17647"/>
            </a:avLst>
          </a:prstGeom>
          <a:solidFill>
            <a:srgbClr val="FFFFFF"/>
          </a:solidFill>
          <a:ln w="9525">
            <a:solidFill>
              <a:srgbClr val="BBF7D0"/>
            </a:solidFill>
          </a:ln>
        </p:spPr>
        <p:txBody>
          <a:bodyPr wrap="square" lIns="38100" tIns="38100" rIns="38100" bIns="38100" rtlCol="0" anchor="ctr"/>
          <a:lstStyle/>
          <a:p>
            <a:pPr algn="ctr" indent="0" marL="0">
              <a:buNone/>
            </a:pPr>
            <a:r>
              <a:rPr lang="en-US" sz="950" dirty="0">
                <a:solidFill>
                  <a:srgbClr val="334155"/>
                </a:solidFill>
                <a:latin typeface="Plus Jakarta Sans" pitchFamily="34" charset="0"/>
                <a:ea typeface="Plus Jakarta Sans" pitchFamily="34" charset="-122"/>
                <a:cs typeface="Plus Jakarta Sans" pitchFamily="34" charset="-120"/>
              </a:rPr>
              <a:t>Gateways</a:t>
            </a:r>
            <a:endParaRPr lang="en-US" sz="950" dirty="0"/>
          </a:p>
        </p:txBody>
      </p:sp>
      <p:sp>
        <p:nvSpPr>
          <p:cNvPr id="49" name="Text 45"/>
          <p:cNvSpPr/>
          <p:nvPr/>
        </p:nvSpPr>
        <p:spPr>
          <a:xfrm>
            <a:off x="9921240" y="3063240"/>
            <a:ext cx="1463040" cy="310896"/>
          </a:xfrm>
          <a:prstGeom prst="roundRect">
            <a:avLst>
              <a:gd name="adj" fmla="val 17647"/>
            </a:avLst>
          </a:prstGeom>
          <a:solidFill>
            <a:srgbClr val="FFFFFF"/>
          </a:solidFill>
          <a:ln w="9525">
            <a:solidFill>
              <a:srgbClr val="BBF7D0"/>
            </a:solidFill>
          </a:ln>
        </p:spPr>
        <p:txBody>
          <a:bodyPr wrap="square" lIns="38100" tIns="38100" rIns="38100" bIns="38100" rtlCol="0" anchor="ctr"/>
          <a:lstStyle/>
          <a:p>
            <a:pPr algn="ctr" indent="0" marL="0">
              <a:buNone/>
            </a:pPr>
            <a:r>
              <a:rPr lang="en-US" sz="950" dirty="0">
                <a:solidFill>
                  <a:srgbClr val="334155"/>
                </a:solidFill>
                <a:latin typeface="Plus Jakarta Sans" pitchFamily="34" charset="0"/>
                <a:ea typeface="Plus Jakarta Sans" pitchFamily="34" charset="-122"/>
                <a:cs typeface="Plus Jakarta Sans" pitchFamily="34" charset="-120"/>
              </a:rPr>
              <a:t>Specialized</a:t>
            </a:r>
            <a:endParaRPr lang="en-US" sz="950" dirty="0"/>
          </a:p>
        </p:txBody>
      </p:sp>
      <p:sp>
        <p:nvSpPr>
          <p:cNvPr id="50" name="Text 46"/>
          <p:cNvSpPr/>
          <p:nvPr/>
        </p:nvSpPr>
        <p:spPr>
          <a:xfrm>
            <a:off x="6446520" y="3474720"/>
            <a:ext cx="1417320" cy="310896"/>
          </a:xfrm>
          <a:prstGeom prst="roundRect">
            <a:avLst>
              <a:gd name="adj" fmla="val 17647"/>
            </a:avLst>
          </a:prstGeom>
          <a:solidFill>
            <a:srgbClr val="FFFFFF"/>
          </a:solidFill>
          <a:ln w="9525">
            <a:solidFill>
              <a:srgbClr val="BBF7D0"/>
            </a:solidFill>
          </a:ln>
        </p:spPr>
        <p:txBody>
          <a:bodyPr wrap="square" lIns="38100" tIns="38100" rIns="38100" bIns="38100" rtlCol="0" anchor="ctr"/>
          <a:lstStyle/>
          <a:p>
            <a:pPr algn="ctr" indent="0" marL="0">
              <a:buNone/>
            </a:pPr>
            <a:r>
              <a:rPr lang="en-US" sz="950" dirty="0">
                <a:solidFill>
                  <a:srgbClr val="334155"/>
                </a:solidFill>
                <a:latin typeface="Plus Jakarta Sans" pitchFamily="34" charset="0"/>
                <a:ea typeface="Plus Jakarta Sans" pitchFamily="34" charset="-122"/>
                <a:cs typeface="Plus Jakarta Sans" pitchFamily="34" charset="-120"/>
              </a:rPr>
              <a:t>MLOps &amp; data</a:t>
            </a:r>
            <a:endParaRPr lang="en-US" sz="950" dirty="0"/>
          </a:p>
        </p:txBody>
      </p:sp>
      <p:sp>
        <p:nvSpPr>
          <p:cNvPr id="51" name="Text 47"/>
          <p:cNvSpPr/>
          <p:nvPr/>
        </p:nvSpPr>
        <p:spPr>
          <a:xfrm>
            <a:off x="9921240" y="3474720"/>
            <a:ext cx="1463040" cy="310896"/>
          </a:xfrm>
          <a:prstGeom prst="roundRect">
            <a:avLst>
              <a:gd name="adj" fmla="val 17647"/>
            </a:avLst>
          </a:prstGeom>
          <a:solidFill>
            <a:srgbClr val="FFFFFF"/>
          </a:solidFill>
          <a:ln w="9525">
            <a:solidFill>
              <a:srgbClr val="BBF7D0"/>
            </a:solidFill>
          </a:ln>
        </p:spPr>
        <p:txBody>
          <a:bodyPr wrap="square" lIns="38100" tIns="38100" rIns="38100" bIns="38100" rtlCol="0" anchor="ctr"/>
          <a:lstStyle/>
          <a:p>
            <a:pPr algn="ctr" indent="0" marL="0">
              <a:buNone/>
            </a:pPr>
            <a:r>
              <a:rPr lang="en-US" sz="950" dirty="0">
                <a:solidFill>
                  <a:srgbClr val="334155"/>
                </a:solidFill>
                <a:latin typeface="Plus Jakarta Sans" pitchFamily="34" charset="0"/>
                <a:ea typeface="Plus Jakarta Sans" pitchFamily="34" charset="-122"/>
                <a:cs typeface="Plus Jakarta Sans" pitchFamily="34" charset="-120"/>
              </a:rPr>
              <a:t>Self-hosted &amp; SaaS</a:t>
            </a:r>
            <a:endParaRPr lang="en-US" sz="950" dirty="0"/>
          </a:p>
        </p:txBody>
      </p:sp>
      <p:sp>
        <p:nvSpPr>
          <p:cNvPr id="52" name="Text 48"/>
          <p:cNvSpPr/>
          <p:nvPr/>
        </p:nvSpPr>
        <p:spPr>
          <a:xfrm>
            <a:off x="8321040" y="2240280"/>
            <a:ext cx="1234440" cy="1545336"/>
          </a:xfrm>
          <a:prstGeom prst="roundRect">
            <a:avLst>
              <a:gd name="adj" fmla="val 5926"/>
            </a:avLst>
          </a:prstGeom>
          <a:solidFill>
            <a:srgbClr val="0F172A"/>
          </a:solidFill>
          <a:ln>
            <a:solidFill>
              <a:srgbClr val="0F172A"/>
            </a:solidFill>
          </a:ln>
        </p:spPr>
        <p:txBody>
          <a:bodyPr wrap="square" lIns="38100" tIns="38100" rIns="38100" bIns="38100" rtlCol="0" anchor="ctr"/>
          <a:lstStyle/>
          <a:p>
            <a:pPr algn="ctr" indent="0" marL="0">
              <a:buNone/>
            </a:pPr>
            <a:r>
              <a:rPr lang="en-US" sz="1100" b="1" dirty="0">
                <a:solidFill>
                  <a:srgbClr val="FFFFFF"/>
                </a:solidFill>
                <a:latin typeface="Plus Jakarta Sans" pitchFamily="34" charset="0"/>
                <a:ea typeface="Plus Jakarta Sans" pitchFamily="34" charset="-122"/>
                <a:cs typeface="Plus Jakarta Sans" pitchFamily="34" charset="-120"/>
              </a:rPr>
              <a:t>Control plane</a:t>
            </a:r>
            <a:endParaRPr lang="en-US" sz="1100" dirty="0"/>
          </a:p>
          <a:p>
            <a:pPr algn="ctr" indent="0" marL="0">
              <a:buNone/>
            </a:pPr>
            <a:r>
              <a:rPr lang="en-US" sz="850" dirty="0">
                <a:solidFill>
                  <a:srgbClr val="CBD5E1"/>
                </a:solidFill>
                <a:latin typeface="Plus Jakarta Sans" pitchFamily="34" charset="0"/>
                <a:ea typeface="Plus Jakarta Sans" pitchFamily="34" charset="-122"/>
                <a:cs typeface="Plus Jakarta Sans" pitchFamily="34" charset="-120"/>
              </a:rPr>
              <a:t>routing • policy • audit</a:t>
            </a:r>
            <a:endParaRPr lang="en-US" sz="1100" dirty="0"/>
          </a:p>
        </p:txBody>
      </p:sp>
      <p:sp>
        <p:nvSpPr>
          <p:cNvPr id="53" name="Text 49"/>
          <p:cNvSpPr txBox="1"/>
          <p:nvPr/>
        </p:nvSpPr>
        <p:spPr>
          <a:xfrm>
            <a:off x="822960" y="4114800"/>
            <a:ext cx="2377440" cy="1920240"/>
          </a:xfrm>
          <a:prstGeom prst="rect">
            <a:avLst/>
          </a:prstGeom>
          <a:noFill/>
          <a:ln/>
        </p:spPr>
        <p:txBody>
          <a:bodyPr wrap="square" lIns="0" tIns="0" rIns="0" bIns="0" rtlCol="0" anchor="t"/>
          <a:lstStyle/>
          <a:p>
            <a:pPr indent="0" marL="0">
              <a:buNone/>
            </a:pPr>
            <a:r>
              <a:rPr lang="en-US" sz="1050" b="1" dirty="0">
                <a:solidFill>
                  <a:srgbClr val="B91C1C"/>
                </a:solidFill>
                <a:latin typeface="Plus Jakarta Sans" pitchFamily="34" charset="0"/>
                <a:ea typeface="Plus Jakarta Sans" pitchFamily="34" charset="-122"/>
                <a:cs typeface="Plus Jakarta Sans" pitchFamily="34" charset="-120"/>
              </a:rPr>
              <a:t>Siloed policies</a:t>
            </a:r>
            <a:endParaRPr lang="en-US" sz="1050" dirty="0"/>
          </a:p>
          <a:p>
            <a:pPr indent="0" marL="0">
              <a:spcAft>
                <a:spcPts val="600"/>
              </a:spcAft>
              <a:buNone/>
            </a:pPr>
            <a:r>
              <a:rPr lang="en-US" sz="1050" dirty="0">
                <a:solidFill>
                  <a:srgbClr val="334155"/>
                </a:solidFill>
                <a:latin typeface="Plus Jakarta Sans" pitchFamily="34" charset="0"/>
                <a:ea typeface="Plus Jakarta Sans" pitchFamily="34" charset="-122"/>
                <a:cs typeface="Plus Jakarta Sans" pitchFamily="34" charset="-120"/>
              </a:rPr>
              <a:t>guardrails differ by team</a:t>
            </a:r>
            <a:endParaRPr lang="en-US" sz="1050" dirty="0"/>
          </a:p>
          <a:p>
            <a:pPr indent="0" marL="0">
              <a:buNone/>
            </a:pPr>
            <a:r>
              <a:rPr lang="en-US" sz="1050" b="1" dirty="0">
                <a:solidFill>
                  <a:srgbClr val="B91C1C"/>
                </a:solidFill>
                <a:latin typeface="Plus Jakarta Sans" pitchFamily="34" charset="0"/>
                <a:ea typeface="Plus Jakarta Sans" pitchFamily="34" charset="-122"/>
                <a:cs typeface="Plus Jakarta Sans" pitchFamily="34" charset="-120"/>
              </a:rPr>
              <a:t>No cost visibility</a:t>
            </a:r>
            <a:endParaRPr lang="en-US" sz="1050" dirty="0"/>
          </a:p>
          <a:p>
            <a:pPr indent="0" marL="0">
              <a:spcAft>
                <a:spcPts val="600"/>
              </a:spcAft>
              <a:buNone/>
            </a:pPr>
            <a:r>
              <a:rPr lang="en-US" sz="1050" dirty="0">
                <a:solidFill>
                  <a:srgbClr val="334155"/>
                </a:solidFill>
                <a:latin typeface="Plus Jakarta Sans" pitchFamily="34" charset="0"/>
                <a:ea typeface="Plus Jakarta Sans" pitchFamily="34" charset="-122"/>
                <a:cs typeface="Plus Jakarta Sans" pitchFamily="34" charset="-120"/>
              </a:rPr>
              <a:t>tokens untracked and unlimited</a:t>
            </a:r>
            <a:endParaRPr lang="en-US" sz="1050" dirty="0"/>
          </a:p>
          <a:p>
            <a:pPr indent="0" marL="0">
              <a:buNone/>
            </a:pPr>
            <a:r>
              <a:rPr lang="en-US" sz="1050" b="1" dirty="0">
                <a:solidFill>
                  <a:srgbClr val="B91C1C"/>
                </a:solidFill>
                <a:latin typeface="Plus Jakarta Sans" pitchFamily="34" charset="0"/>
                <a:ea typeface="Plus Jakarta Sans" pitchFamily="34" charset="-122"/>
                <a:cs typeface="Plus Jakarta Sans" pitchFamily="34" charset="-120"/>
              </a:rPr>
              <a:t>No governance</a:t>
            </a:r>
            <a:endParaRPr lang="en-US" sz="1050" dirty="0"/>
          </a:p>
          <a:p>
            <a:pPr indent="0" marL="0">
              <a:spcAft>
                <a:spcPts val="600"/>
              </a:spcAft>
              <a:buNone/>
            </a:pPr>
            <a:r>
              <a:rPr lang="en-US" sz="1050" dirty="0">
                <a:solidFill>
                  <a:srgbClr val="334155"/>
                </a:solidFill>
                <a:latin typeface="Plus Jakarta Sans" pitchFamily="34" charset="0"/>
                <a:ea typeface="Plus Jakarta Sans" pitchFamily="34" charset="-122"/>
                <a:cs typeface="Plus Jakarta Sans" pitchFamily="34" charset="-120"/>
              </a:rPr>
              <a:t>no owner, no audit trail</a:t>
            </a:r>
            <a:endParaRPr lang="en-US" sz="1050" dirty="0"/>
          </a:p>
        </p:txBody>
      </p:sp>
      <p:sp>
        <p:nvSpPr>
          <p:cNvPr id="54" name="Text 50"/>
          <p:cNvSpPr txBox="1"/>
          <p:nvPr/>
        </p:nvSpPr>
        <p:spPr>
          <a:xfrm>
            <a:off x="3337560" y="4114800"/>
            <a:ext cx="2377440" cy="1920240"/>
          </a:xfrm>
          <a:prstGeom prst="rect">
            <a:avLst/>
          </a:prstGeom>
          <a:noFill/>
          <a:ln/>
        </p:spPr>
        <p:txBody>
          <a:bodyPr wrap="square" lIns="0" tIns="0" rIns="0" bIns="0" rtlCol="0" anchor="t"/>
          <a:lstStyle/>
          <a:p>
            <a:pPr indent="0" marL="0">
              <a:buNone/>
            </a:pPr>
            <a:r>
              <a:rPr lang="en-US" sz="1050" b="1" dirty="0">
                <a:solidFill>
                  <a:srgbClr val="B91C1C"/>
                </a:solidFill>
                <a:latin typeface="Plus Jakarta Sans" pitchFamily="34" charset="0"/>
                <a:ea typeface="Plus Jakarta Sans" pitchFamily="34" charset="-122"/>
                <a:cs typeface="Plus Jakarta Sans" pitchFamily="34" charset="-120"/>
              </a:rPr>
              <a:t>Vendor lock-in</a:t>
            </a:r>
            <a:endParaRPr lang="en-US" sz="1050" dirty="0"/>
          </a:p>
          <a:p>
            <a:pPr indent="0" marL="0">
              <a:spcAft>
                <a:spcPts val="600"/>
              </a:spcAft>
              <a:buNone/>
            </a:pPr>
            <a:r>
              <a:rPr lang="en-US" sz="1050" dirty="0">
                <a:solidFill>
                  <a:srgbClr val="334155"/>
                </a:solidFill>
                <a:latin typeface="Plus Jakarta Sans" pitchFamily="34" charset="0"/>
                <a:ea typeface="Plus Jakarta Sans" pitchFamily="34" charset="-122"/>
                <a:cs typeface="Plus Jakarta Sans" pitchFamily="34" charset="-120"/>
              </a:rPr>
              <a:t>each app wired to one model</a:t>
            </a:r>
            <a:endParaRPr lang="en-US" sz="1050" dirty="0"/>
          </a:p>
          <a:p>
            <a:pPr indent="0" marL="0">
              <a:buNone/>
            </a:pPr>
            <a:r>
              <a:rPr lang="en-US" sz="1050" b="1" dirty="0">
                <a:solidFill>
                  <a:srgbClr val="B91C1C"/>
                </a:solidFill>
                <a:latin typeface="Plus Jakarta Sans" pitchFamily="34" charset="0"/>
                <a:ea typeface="Plus Jakarta Sans" pitchFamily="34" charset="-122"/>
                <a:cs typeface="Plus Jakarta Sans" pitchFamily="34" charset="-120"/>
              </a:rPr>
              <a:t>Duplicated code</a:t>
            </a:r>
            <a:endParaRPr lang="en-US" sz="1050" dirty="0"/>
          </a:p>
          <a:p>
            <a:pPr indent="0" marL="0">
              <a:spcAft>
                <a:spcPts val="600"/>
              </a:spcAft>
              <a:buNone/>
            </a:pPr>
            <a:r>
              <a:rPr lang="en-US" sz="1050" dirty="0">
                <a:solidFill>
                  <a:srgbClr val="334155"/>
                </a:solidFill>
                <a:latin typeface="Plus Jakarta Sans" pitchFamily="34" charset="0"/>
                <a:ea typeface="Plus Jakarta Sans" pitchFamily="34" charset="-122"/>
                <a:cs typeface="Plus Jakarta Sans" pitchFamily="34" charset="-120"/>
              </a:rPr>
              <a:t>every team rebuilds connectors</a:t>
            </a:r>
            <a:endParaRPr lang="en-US" sz="1050" dirty="0"/>
          </a:p>
          <a:p>
            <a:pPr indent="0" marL="0">
              <a:buNone/>
            </a:pPr>
            <a:r>
              <a:rPr lang="en-US" sz="1050" b="1" dirty="0">
                <a:solidFill>
                  <a:srgbClr val="B91C1C"/>
                </a:solidFill>
                <a:latin typeface="Plus Jakarta Sans" pitchFamily="34" charset="0"/>
                <a:ea typeface="Plus Jakarta Sans" pitchFamily="34" charset="-122"/>
                <a:cs typeface="Plus Jakarta Sans" pitchFamily="34" charset="-120"/>
              </a:rPr>
              <a:t>No fallback</a:t>
            </a:r>
            <a:endParaRPr lang="en-US" sz="1050" dirty="0"/>
          </a:p>
          <a:p>
            <a:pPr indent="0" marL="0">
              <a:spcAft>
                <a:spcPts val="600"/>
              </a:spcAft>
              <a:buNone/>
            </a:pPr>
            <a:r>
              <a:rPr lang="en-US" sz="1050" dirty="0">
                <a:solidFill>
                  <a:srgbClr val="334155"/>
                </a:solidFill>
                <a:latin typeface="Plus Jakarta Sans" pitchFamily="34" charset="0"/>
                <a:ea typeface="Plus Jakarta Sans" pitchFamily="34" charset="-122"/>
                <a:cs typeface="Plus Jakarta Sans" pitchFamily="34" charset="-120"/>
              </a:rPr>
              <a:t>an outage stops the business</a:t>
            </a:r>
            <a:endParaRPr lang="en-US" sz="1050" dirty="0"/>
          </a:p>
        </p:txBody>
      </p:sp>
      <p:sp>
        <p:nvSpPr>
          <p:cNvPr id="55" name="Text 51"/>
          <p:cNvSpPr txBox="1"/>
          <p:nvPr/>
        </p:nvSpPr>
        <p:spPr>
          <a:xfrm>
            <a:off x="6492240" y="4160520"/>
            <a:ext cx="2377440" cy="1828800"/>
          </a:xfrm>
          <a:prstGeom prst="rect">
            <a:avLst/>
          </a:prstGeom>
          <a:noFill/>
          <a:ln/>
        </p:spPr>
        <p:txBody>
          <a:bodyPr wrap="square" lIns="0" tIns="0" rIns="0" bIns="0" rtlCol="0" anchor="t"/>
          <a:lstStyle/>
          <a:p>
            <a:pPr marL="342900" indent="-342900">
              <a:spcAft>
                <a:spcPts val="800"/>
              </a:spcAft>
              <a:buSzPct val="100000"/>
              <a:buChar char="•"/>
            </a:pPr>
            <a:r>
              <a:rPr lang="en-US" sz="1200" b="1" dirty="0">
                <a:solidFill>
                  <a:srgbClr val="14532D"/>
                </a:solidFill>
                <a:latin typeface="Plus Jakarta Sans" pitchFamily="34" charset="0"/>
                <a:ea typeface="Plus Jakarta Sans" pitchFamily="34" charset="-122"/>
                <a:cs typeface="Plus Jakarta Sans" pitchFamily="34" charset="-120"/>
              </a:rPr>
              <a:t>One API</a:t>
            </a:r>
            <a:endParaRPr lang="en-US" sz="1200" dirty="0"/>
          </a:p>
          <a:p>
            <a:pPr marL="342900" indent="-342900">
              <a:spcAft>
                <a:spcPts val="800"/>
              </a:spcAft>
              <a:buSzPct val="100000"/>
              <a:buChar char="•"/>
            </a:pPr>
            <a:r>
              <a:rPr lang="en-US" sz="1200" b="1" dirty="0">
                <a:solidFill>
                  <a:srgbClr val="14532D"/>
                </a:solidFill>
                <a:latin typeface="Plus Jakarta Sans" pitchFamily="34" charset="0"/>
                <a:ea typeface="Plus Jakarta Sans" pitchFamily="34" charset="-122"/>
                <a:cs typeface="Plus Jakarta Sans" pitchFamily="34" charset="-120"/>
              </a:rPr>
              <a:t>Dynamic routing</a:t>
            </a:r>
            <a:endParaRPr lang="en-US" sz="1200" dirty="0"/>
          </a:p>
          <a:p>
            <a:pPr marL="342900" indent="-342900">
              <a:spcAft>
                <a:spcPts val="800"/>
              </a:spcAft>
              <a:buSzPct val="100000"/>
              <a:buChar char="•"/>
            </a:pPr>
            <a:r>
              <a:rPr lang="en-US" sz="1200" b="1" dirty="0">
                <a:solidFill>
                  <a:srgbClr val="14532D"/>
                </a:solidFill>
                <a:latin typeface="Plus Jakarta Sans" pitchFamily="34" charset="0"/>
                <a:ea typeface="Plus Jakarta Sans" pitchFamily="34" charset="-122"/>
                <a:cs typeface="Plus Jakarta Sans" pitchFamily="34" charset="-120"/>
              </a:rPr>
              <a:t>Failover visibility</a:t>
            </a:r>
            <a:endParaRPr lang="en-US" sz="1200" dirty="0"/>
          </a:p>
          <a:p>
            <a:pPr marL="342900" indent="-342900">
              <a:spcAft>
                <a:spcPts val="800"/>
              </a:spcAft>
              <a:buSzPct val="100000"/>
              <a:buChar char="•"/>
            </a:pPr>
            <a:r>
              <a:rPr lang="en-US" sz="1200" b="1" dirty="0">
                <a:solidFill>
                  <a:srgbClr val="14532D"/>
                </a:solidFill>
                <a:latin typeface="Plus Jakarta Sans" pitchFamily="34" charset="0"/>
                <a:ea typeface="Plus Jakarta Sans" pitchFamily="34" charset="-122"/>
                <a:cs typeface="Plus Jakarta Sans" pitchFamily="34" charset="-120"/>
              </a:rPr>
              <a:t>Automatic fallback</a:t>
            </a:r>
            <a:endParaRPr lang="en-US" sz="1200" dirty="0"/>
          </a:p>
        </p:txBody>
      </p:sp>
      <p:sp>
        <p:nvSpPr>
          <p:cNvPr id="56" name="Text 52"/>
          <p:cNvSpPr txBox="1"/>
          <p:nvPr/>
        </p:nvSpPr>
        <p:spPr>
          <a:xfrm>
            <a:off x="9006840" y="4160520"/>
            <a:ext cx="2377440" cy="1828800"/>
          </a:xfrm>
          <a:prstGeom prst="rect">
            <a:avLst/>
          </a:prstGeom>
          <a:noFill/>
          <a:ln/>
        </p:spPr>
        <p:txBody>
          <a:bodyPr wrap="square" lIns="0" tIns="0" rIns="0" bIns="0" rtlCol="0" anchor="t"/>
          <a:lstStyle/>
          <a:p>
            <a:pPr marL="342900" indent="-342900">
              <a:spcAft>
                <a:spcPts val="800"/>
              </a:spcAft>
              <a:buSzPct val="100000"/>
              <a:buChar char="•"/>
            </a:pPr>
            <a:r>
              <a:rPr lang="en-US" sz="1200" b="1" dirty="0">
                <a:solidFill>
                  <a:srgbClr val="14532D"/>
                </a:solidFill>
                <a:latin typeface="Plus Jakarta Sans" pitchFamily="34" charset="0"/>
                <a:ea typeface="Plus Jakarta Sans" pitchFamily="34" charset="-122"/>
                <a:cs typeface="Plus Jakarta Sans" pitchFamily="34" charset="-120"/>
              </a:rPr>
              <a:t>Credential guarding</a:t>
            </a:r>
            <a:endParaRPr lang="en-US" sz="1200" dirty="0"/>
          </a:p>
          <a:p>
            <a:pPr marL="342900" indent="-342900">
              <a:spcAft>
                <a:spcPts val="800"/>
              </a:spcAft>
              <a:buSzPct val="100000"/>
              <a:buChar char="•"/>
            </a:pPr>
            <a:r>
              <a:rPr lang="en-US" sz="1200" b="1" dirty="0">
                <a:solidFill>
                  <a:srgbClr val="14532D"/>
                </a:solidFill>
                <a:latin typeface="Plus Jakarta Sans" pitchFamily="34" charset="0"/>
                <a:ea typeface="Plus Jakarta Sans" pitchFamily="34" charset="-122"/>
                <a:cs typeface="Plus Jakarta Sans" pitchFamily="34" charset="-120"/>
              </a:rPr>
              <a:t>Common policy</a:t>
            </a:r>
            <a:endParaRPr lang="en-US" sz="1200" dirty="0"/>
          </a:p>
          <a:p>
            <a:pPr marL="342900" indent="-342900">
              <a:spcAft>
                <a:spcPts val="800"/>
              </a:spcAft>
              <a:buSzPct val="100000"/>
              <a:buChar char="•"/>
            </a:pPr>
            <a:r>
              <a:rPr lang="en-US" sz="1200" b="1" dirty="0">
                <a:solidFill>
                  <a:srgbClr val="14532D"/>
                </a:solidFill>
                <a:latin typeface="Plus Jakarta Sans" pitchFamily="34" charset="0"/>
                <a:ea typeface="Plus Jakarta Sans" pitchFamily="34" charset="-122"/>
                <a:cs typeface="Plus Jakarta Sans" pitchFamily="34" charset="-120"/>
              </a:rPr>
              <a:t>No vendor lock-in</a:t>
            </a:r>
            <a:endParaRPr lang="en-US" sz="1200" dirty="0"/>
          </a:p>
          <a:p>
            <a:pPr marL="342900" indent="-342900">
              <a:spcAft>
                <a:spcPts val="800"/>
              </a:spcAft>
              <a:buSzPct val="100000"/>
              <a:buChar char="•"/>
            </a:pPr>
            <a:r>
              <a:rPr lang="en-US" sz="1200" b="1" dirty="0">
                <a:solidFill>
                  <a:srgbClr val="14532D"/>
                </a:solidFill>
                <a:latin typeface="Plus Jakarta Sans" pitchFamily="34" charset="0"/>
                <a:ea typeface="Plus Jakarta Sans" pitchFamily="34" charset="-122"/>
                <a:cs typeface="Plus Jakarta Sans" pitchFamily="34" charset="-120"/>
              </a:rPr>
              <a:t>Enterprise governance</a:t>
            </a:r>
            <a:endParaRPr lang="en-US" sz="1200" dirty="0"/>
          </a:p>
        </p:txBody>
      </p:sp>
      <p:sp>
        <p:nvSpPr>
          <p:cNvPr id="57" name="Text 53"/>
          <p:cNvSpPr txBox="1"/>
          <p:nvPr/>
        </p:nvSpPr>
        <p:spPr>
          <a:xfrm>
            <a:off x="548640" y="6382512"/>
            <a:ext cx="10241280" cy="347472"/>
          </a:xfrm>
          <a:prstGeom prst="rect">
            <a:avLst/>
          </a:prstGeom>
          <a:noFill/>
          <a:ln/>
        </p:spPr>
        <p:txBody>
          <a:bodyPr wrap="square" lIns="0" tIns="0" rIns="0" bIns="0" rtlCol="0" anchor="t"/>
          <a:lstStyle/>
          <a:p>
            <a:pPr indent="0" marL="0">
              <a:buNone/>
            </a:pPr>
            <a:r>
              <a:rPr lang="en-US" sz="850" dirty="0">
                <a:solidFill>
                  <a:srgbClr val="64748B"/>
                </a:solidFill>
                <a:latin typeface="Plus Jakarta Sans" pitchFamily="34" charset="0"/>
                <a:ea typeface="Plus Jakarta Sans" pitchFamily="34" charset="-122"/>
                <a:cs typeface="Plus Jakarta Sans" pitchFamily="34" charset="-120"/>
              </a:rPr>
              <a:t>Adapted from endnote 1; see also endnotes 3 and 21.</a:t>
            </a:r>
            <a:endParaRPr lang="en-US" sz="850" dirty="0"/>
          </a:p>
        </p:txBody>
      </p:sp>
      <p:sp>
        <p:nvSpPr>
          <p:cNvPr id="58" name="Text 54"/>
          <p:cNvSpPr txBox="1"/>
          <p:nvPr/>
        </p:nvSpPr>
        <p:spPr>
          <a:xfrm>
            <a:off x="11183112" y="6419088"/>
            <a:ext cx="457200" cy="228600"/>
          </a:xfrm>
          <a:prstGeom prst="rect">
            <a:avLst/>
          </a:prstGeom>
          <a:noFill/>
          <a:ln/>
        </p:spPr>
        <p:txBody>
          <a:bodyPr wrap="square" lIns="0" tIns="0" rIns="0" bIns="0" rtlCol="0" anchor="t"/>
          <a:lstStyle/>
          <a:p>
            <a:pPr algn="r" indent="0" marL="0">
              <a:buNone/>
            </a:pPr>
            <a:r>
              <a:rPr lang="en-US" sz="900" dirty="0">
                <a:solidFill>
                  <a:srgbClr val="94A3B8"/>
                </a:solidFill>
                <a:latin typeface="Plus Jakarta Sans" pitchFamily="34" charset="0"/>
                <a:ea typeface="Plus Jakarta Sans" pitchFamily="34" charset="-122"/>
                <a:cs typeface="Plus Jakarta Sans" pitchFamily="34" charset="-120"/>
              </a:rPr>
              <a:t>6</a:t>
            </a:r>
            <a:endParaRPr lang="en-US" sz="90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Slides>
  <Notes>1</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vt:i4>
      </vt:variant>
    </vt:vector>
  </HeadingPairs>
  <TitlesOfParts>
    <vt:vector size="4" baseType="lpstr">
      <vt:lpstr>Arial</vt:lpstr>
      <vt:lpstr>Calibri</vt:lpstr>
      <vt:lpstr>Office Theme</vt:lpstr>
      <vt:lpstr>From fragmented AI plumbing to a governed control plane</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The AI Control Plane, slide 6: From fragmented AI plumbing to a governed control plane</dc:title>
  <dc:subject>One slide from The AI Control Plane: Executive Briefing, by John Fisher (2026), CC BY-NC-ND 4.0</dc:subject>
  <dc:creator>John Fisher</dc:creator>
  <cp:lastModifiedBy>John Fisher</cp:lastModifiedBy>
  <cp:revision>1</cp:revision>
  <dcterms:created xsi:type="dcterms:W3CDTF">2026-10-14T20:43:52Z</dcterms:created>
  <dcterms:modified xsi:type="dcterms:W3CDTF">2026-10-14T20:43:52Z</dcterms:modified>
</cp:coreProperties>
</file>