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60" r:id="rId6"/>
  </p:sldIdLst>
  <p:notesMasterIdLst>
    <p:notesMasterId r:id="rId68"/>
  </p:notesMasterIdLst>
  <p:sldSz cx="12192000" cy="6858000"/>
  <p:notesSz cx="6858000" cy="12192000"/>
  <p:embeddedFontLst>
    <p:embeddedFont>
      <p:font typeface="Plus Jakarta Sans"/>
      <p:regular r:id="rId73"/>
      <p:bold r:id="rId74"/>
      <p:italic r:id="rId7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68" Type="http://schemas.openxmlformats.org/officeDocument/2006/relationships/notesMaster" Target="notesMasters/notesMaster1.xml"/><Relationship Id="rId69" Type="http://schemas.openxmlformats.org/officeDocument/2006/relationships/presProps" Target="presProps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73" Type="http://schemas.openxmlformats.org/officeDocument/2006/relationships/font" Target="fonts/e1a8fda2-a427-4cdb-9ef2-8a6782d58009.fntdata"/><Relationship Id="rId74" Type="http://schemas.openxmlformats.org/officeDocument/2006/relationships/font" Target="fonts/9542d0bb-6ad7-45dd-89ef-a406bd0490d1.fntdata"/><Relationship Id="rId75" Type="http://schemas.openxmlformats.org/officeDocument/2006/relationships/font" Target="fonts/f16f000a-8ac0-4436-b98c-e748fe425de0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Relationship Id="rId3" Type="http://schemas.openxmlformats.org/officeDocument/2006/relationships/hyperlink" Target="https://creativecommons.org/licenses/by-nc-nd/4.0/" TargetMode="External"/><Relationship Id="rId4" Type="http://schemas.openxmlformats.org/officeDocument/2006/relationships/hyperlink" Target="https://johnfisher-ai.github.io/ai-control-plane-handbook/deck/" TargetMode="External"/><Relationship Id="rId5" Type="http://schemas.openxmlformats.org/officeDocument/2006/relationships/hyperlink" Target="https://johnfisher-ai.github.io/ai-control-plane-handbook/handbook/appendix-b.html" TargetMode="External"/><Relationship Id="rId6" Type="http://schemas.openxmlformats.org/officeDocument/2006/relationships/hyperlink" Target="https://johnfisher-ai.github.io/ai-control-plane-handbook/deck/notices.html#permission" TargetMode="External"/></Relationship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62000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4419600"/>
            <a:ext cx="5943600" cy="6705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Two major uncertainties are likely to shape the next five years [1]: whether platforms become more concentrated or more federated, and whether interfaces remain human-mediated or become agent-mediated. Each combination implies different organizing logic, so optimizing for a single expected end state is risky.</a:t>
            </a:r>
          </a:p>
          <a:p>
            <a:pPr>
              <a:spcAft>
                <a:spcPts val="600"/>
              </a:spcAft>
            </a:pPr>
            <a:r>
              <a:rPr lang="en-US" dirty="0"/>
              <a:t>Evidence from executive interviews [1] (paraphrased): a banking leader expects a handful of hyperscalers plus a few AI platform providers to dominate the control plane. A defense technology executive notes that sovereign AI may need a separate environment because data must stay pinned to a country. A pharma architecture director argues that multi-cloud only makes sense with a strong operational or resilience rationale, because every data movement adds cost and complexity.</a:t>
            </a:r>
          </a:p>
          <a:p>
            <a:pPr>
              <a:spcAft>
                <a:spcPts val="600"/>
              </a:spcAft>
            </a:pPr>
            <a:r>
              <a:rPr lang="en-US" dirty="0"/>
              <a:t>The point for this room is that the control plane is how you hedge: if identity, policy, audit and routing live in a vendor-neutral layer, you can move between quadrants without re-platforming. This is "planned impermanence" [19]: replaceable components, explicit re-evaluation, and an architecture built to change.</a:t>
            </a:r>
          </a:p>
          <a:p>
            <a:pPr>
              <a:spcAft>
                <a:spcPts val="600"/>
              </a:spcAft>
            </a:pPr>
            <a:r>
              <a:rPr lang="en-US" dirty="0"/>
              <a:t>Note: the quadrant names on the slide are illustrative shorthand.</a:t>
            </a:r>
          </a:p>
          <a:p>
            <a:pPr>
              <a:spcAft>
                <a:spcPts val="600"/>
              </a:spcAft>
            </a:pPr>
            <a:r>
              <a:rPr lang="en-US" dirty="0"/>
              <a:t>Credit: John Fisher, The AI Control Plane: Executive Briefing (2026), slide 5, licensed under CC BY-NC-ND 4.0: </a:t>
            </a:r>
            <a:r>
              <a:rPr lang="en-US" dirty="0">
                <a:hlinkClick r:id="rId3"/>
              </a:rPr>
              <a:t>https://creativecommons.org/licenses/by-nc-nd/4.0/</a:t>
            </a:r>
            <a:r>
              <a:rPr lang="en-US" dirty="0"/>
              <a:t>. The full deck, with its speaker notes and notices: </a:t>
            </a:r>
            <a:r>
              <a:rPr lang="en-US" dirty="0">
                <a:hlinkClick r:id="rId4"/>
              </a:rPr>
              <a:t>https://johnfisher-ai.github.io/ai-control-plane-handbook/deck/</a:t>
            </a:r>
            <a:r>
              <a:rPr lang="en-US" dirty="0"/>
              <a:t>. You may adapt this slide, with credit, under the additional permission in the deck’s notices: </a:t>
            </a:r>
            <a:r>
              <a:rPr lang="en-US" dirty="0">
                <a:hlinkClick r:id="rId6"/>
              </a:rPr>
              <a:t>https://johnfisher-ai.github.io/ai-control-plane-handbook/deck/notices.html#permission</a:t>
            </a:r>
            <a:r>
              <a:rPr lang="en-US" dirty="0"/>
              <a:t>.</a:t>
            </a:r>
          </a:p>
          <a:p>
            <a:pPr>
              <a:spcAft>
                <a:spcPts val="600"/>
              </a:spcAft>
            </a:pPr>
            <a:r>
              <a:rPr lang="en-US" dirty="0"/>
              <a:t>Bracketed numbers in these notes, and endnote numbers on the slide, refer to the endnotes in Appendix B of The AI Control Plane Handbook: </a:t>
            </a:r>
            <a:r>
              <a:rPr lang="en-US" dirty="0">
                <a:hlinkClick r:id="rId5"/>
              </a:rPr>
              <a:t>https://johnfisher-ai.github.io/ai-control-plane-handbook/handbook/appendix-b.html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11430000"/>
            <a:ext cx="2514600" cy="457200"/>
          </a:xfrm>
        </p:spPr>
        <p:txBody>
          <a:bodyPr/>
          <a:lstStyle/>
          <a:p>
            <a:r>
              <a:rPr lang="en-US"/>
              <a:t>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STRATEGIC FORESIGHT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Design for a range of possible futures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16152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Whether platforms concentrate or federate, and whether people or agents mediate the interface, are likely to shape the next five years.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474720" cy="2011680"/>
          </a:xfrm>
          <a:prstGeom prst="roundRect">
            <a:avLst>
              <a:gd name="adj" fmla="val 3636"/>
            </a:avLst>
          </a:prstGeom>
          <a:solidFill>
            <a:srgbClr val="F0F9FF"/>
          </a:solidFill>
          <a:ln w="9525">
            <a:solidFill>
              <a:srgbClr val="E0F2FE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804672" y="2075688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CONCENTRATED  •  AGENT-MEDIATED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804672" y="2350008"/>
            <a:ext cx="3017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Hyperscaler-led control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804672" y="2743200"/>
            <a:ext cx="3017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 handful of hyperscalers and AI platform providers run the control plane. Agents are the main consumers of enterprise services.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206240" y="1874520"/>
            <a:ext cx="3474720" cy="2011680"/>
          </a:xfrm>
          <a:prstGeom prst="roundRect">
            <a:avLst>
              <a:gd name="adj" fmla="val 3636"/>
            </a:avLst>
          </a:prstGeom>
          <a:solidFill>
            <a:srgbClr val="F0F9FF"/>
          </a:solidFill>
          <a:ln w="9525">
            <a:solidFill>
              <a:srgbClr val="E0F2FE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4462272" y="2075688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FEDERATED  •  AGENT-MEDIATED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4462272" y="2350008"/>
            <a:ext cx="3017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Open agent ecosystems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4462272" y="2743200"/>
            <a:ext cx="3017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Agents from many vendors discover each other and transact through open protocols, with shared standards for trust, cost and payments.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48640" y="4023360"/>
            <a:ext cx="3474720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804672" y="4224528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CONCENTRATED  •  HUMAN-MEDIATED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804672" y="4498848"/>
            <a:ext cx="3017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Suite-centric enterprise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804672" y="4892040"/>
            <a:ext cx="3017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AI is embedded inside a few large SaaS suites, and people still drive most work through familiar applications.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206240" y="4023360"/>
            <a:ext cx="3474720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18" name="Text 16"/>
          <p:cNvSpPr txBox="1"/>
          <p:nvPr/>
        </p:nvSpPr>
        <p:spPr>
          <a:xfrm>
            <a:off x="4462272" y="4224528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FEDERATED  •  HUMAN-MEDIATED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4462272" y="4498848"/>
            <a:ext cx="3017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Constraint-anchored estates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4462272" y="4892040"/>
            <a:ext cx="3017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Sovereignty, latency or resilience requirements keep execution distributed across regions, domains and edge sites.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909560" y="1874520"/>
            <a:ext cx="3730752" cy="4160520"/>
          </a:xfrm>
          <a:prstGeom prst="roundRect">
            <a:avLst>
              <a:gd name="adj" fmla="val 1961"/>
            </a:avLst>
          </a:prstGeom>
          <a:solidFill>
            <a:srgbClr val="0F172A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8183880" y="2103120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NO-REGRET MOVES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8183880" y="23774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What holds in every quadrant</a:t>
            </a:r>
            <a:endParaRPr lang="en-US" sz="1600" dirty="0"/>
          </a:p>
        </p:txBody>
      </p:sp>
      <p:pic>
        <p:nvPicPr>
          <p:cNvPr id="24" name="Icon 0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83880" y="3044952"/>
            <a:ext cx="237744" cy="237744"/>
          </a:xfrm>
          <a:prstGeom prst="rect">
            <a:avLst/>
          </a:prstGeom>
        </p:spPr>
      </p:pic>
      <p:sp>
        <p:nvSpPr>
          <p:cNvPr id="25" name="Text 22"/>
          <p:cNvSpPr txBox="1"/>
          <p:nvPr/>
        </p:nvSpPr>
        <p:spPr>
          <a:xfrm>
            <a:off x="8549640" y="301752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Capabilities as governed services, independent of channel</a:t>
            </a:r>
            <a:endParaRPr lang="en-US" sz="1200" dirty="0"/>
          </a:p>
        </p:txBody>
      </p:sp>
      <p:pic>
        <p:nvPicPr>
          <p:cNvPr id="26" name="Icon 1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3880" y="3648456"/>
            <a:ext cx="237744" cy="237744"/>
          </a:xfrm>
          <a:prstGeom prst="rect">
            <a:avLst/>
          </a:prstGeom>
        </p:spPr>
      </p:pic>
      <p:sp>
        <p:nvSpPr>
          <p:cNvPr id="27" name="Text 23"/>
          <p:cNvSpPr txBox="1"/>
          <p:nvPr/>
        </p:nvSpPr>
        <p:spPr>
          <a:xfrm>
            <a:off x="8549640" y="3621024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One identity, policy and audit model across vendors</a:t>
            </a:r>
            <a:endParaRPr lang="en-US" sz="1200" dirty="0"/>
          </a:p>
        </p:txBody>
      </p:sp>
      <p:pic>
        <p:nvPicPr>
          <p:cNvPr id="28" name="Icon 2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3880" y="4251960"/>
            <a:ext cx="237744" cy="237744"/>
          </a:xfrm>
          <a:prstGeom prst="rect">
            <a:avLst/>
          </a:prstGeom>
        </p:spPr>
      </p:pic>
      <p:sp>
        <p:nvSpPr>
          <p:cNvPr id="29" name="Text 24"/>
          <p:cNvSpPr txBox="1"/>
          <p:nvPr/>
        </p:nvSpPr>
        <p:spPr>
          <a:xfrm>
            <a:off x="8549640" y="4224528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Models and platforms designed to be replaced</a:t>
            </a:r>
            <a:endParaRPr lang="en-US" sz="1200" dirty="0"/>
          </a:p>
        </p:txBody>
      </p:sp>
      <p:pic>
        <p:nvPicPr>
          <p:cNvPr id="30" name="Icon 3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3880" y="4855464"/>
            <a:ext cx="237744" cy="237744"/>
          </a:xfrm>
          <a:prstGeom prst="rect">
            <a:avLst/>
          </a:prstGeom>
        </p:spPr>
      </p:pic>
      <p:sp>
        <p:nvSpPr>
          <p:cNvPr id="31" name="Text 25"/>
          <p:cNvSpPr txBox="1"/>
          <p:nvPr/>
        </p:nvSpPr>
        <p:spPr>
          <a:xfrm>
            <a:off x="8549640" y="4828032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Verification of every actor, human or machine</a:t>
            </a:r>
            <a:endParaRPr lang="en-US" sz="1200" dirty="0"/>
          </a:p>
        </p:txBody>
      </p:sp>
      <p:sp>
        <p:nvSpPr>
          <p:cNvPr id="32" name="Text 26"/>
          <p:cNvSpPr txBox="1"/>
          <p:nvPr/>
        </p:nvSpPr>
        <p:spPr>
          <a:xfrm>
            <a:off x="8183880" y="5440680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 vendor-neutral control plane hedges across all four.</a:t>
            </a:r>
            <a:endParaRPr lang="en-US" sz="1200" dirty="0"/>
          </a:p>
        </p:txBody>
      </p:sp>
      <p:sp>
        <p:nvSpPr>
          <p:cNvPr id="33" name="Text 27"/>
          <p:cNvSpPr txBox="1"/>
          <p:nvPr/>
        </p:nvSpPr>
        <p:spPr>
          <a:xfrm>
            <a:off x="548640" y="6382512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Sources: endnotes 1, 19. Quadrant names are illustrative shorthand.</a:t>
            </a:r>
            <a:endParaRPr lang="en-US" sz="850" dirty="0"/>
          </a:p>
        </p:txBody>
      </p:sp>
      <p:sp>
        <p:nvSpPr>
          <p:cNvPr id="34" name="Text 28"/>
          <p:cNvSpPr txBox="1"/>
          <p:nvPr/>
        </p:nvSpPr>
        <p:spPr>
          <a:xfrm>
            <a:off x="11183112" y="641908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Design for a range of possible futures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AI Control Plane, slide 5: Design for a range of possible futures</dc:title>
  <dc:subject>One slide from The AI Control Plane: Executive Briefing, by John Fisher (2026), CC BY-NC-ND 4.0</dc:subject>
  <dc:creator>John Fisher</dc:creator>
  <cp:lastModifiedBy>John Fisher</cp:lastModifiedBy>
  <cp:revision>1</cp:revision>
  <dcterms:created xsi:type="dcterms:W3CDTF">2026-10-14T20:43:52Z</dcterms:created>
  <dcterms:modified xsi:type="dcterms:W3CDTF">2026-10-14T20:43:52Z</dcterms:modified>
</cp:coreProperties>
</file>