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9" r:id="rId5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Use this slide to show that the gap is not a vendor talking point. Four large 2026 studies, each with its own definition of adoption: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Deloitte, State of AI in the Enterprise 2026 (3,235 business and IT leaders in 24 countries, surveyed August–September 2025): close to three-quarters of companies plan to deploy agentic AI within two years, but only 21% of them report a mature model for agent governance [7].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KPMG AI Quarterly Pulse, Q3 2026 (314 US leaders at companies with revenue of $1 billion or more): 62% are building, deploying or developing AI agents, and 49% have set boundaries where agents may not make decisions on their own [8].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Microsoft Cyber Pulse (February 2026): by Microsoft's own telemetry, more than 80% of Fortune 500 companies use active agents built with low-code or no-code tools, and a Microsoft-commissioned survey of more than 1,700 data security professionals found that 29% of employees have turned to unsanctioned AI agents [9].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BCG, The Widening AI Value Gap (September 2025): 5% of companies are "future-built" for AI, 60% report hardly any material value, and AI agents' share of AI value is expected to rise from about 17% in 2025 to 29% by 2028 [10].</a:t>
            </a:r>
          </a:p>
          <a:p>
            <a:pPr>
              <a:spcAft>
                <a:spcPts val="600"/>
              </a:spcAft>
            </a:pPr>
            <a:r>
              <a:rPr lang="en-US" dirty="0"/>
              <a:t>Do not chart these as one trend: they measure plans, building and active use, with different samples and dates.</a:t>
            </a:r>
          </a:p>
          <a:p>
            <a:pPr>
              <a:spcAft>
                <a:spcPts val="600"/>
              </a:spcAft>
            </a:pPr>
            <a:r>
              <a:rPr lang="en-US" dirty="0"/>
              <a:t>The prize: Deloitte's 2026 technology predictions put the autonomous-agent market at about US$8.5 billion in 2026 and US$35 billion by 2030, and estimate that better orchestration and risk management could lift the 2030 figure by 15% to 30%, to as much as US$45 billion, and the same research found 80% call their basic automation mature, but only 28% once AI agents are included [4].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STRATEGIC DRIVERS  •  2026 EVIDENCE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Adoption is outrunning governance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16152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47556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Four large studies find agents spreading faster than the controls around them. Each measures something different, so read each on its own terms.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596896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" name="Text 4"/>
          <p:cNvSpPr txBox="1"/>
          <p:nvPr/>
        </p:nvSpPr>
        <p:spPr>
          <a:xfrm>
            <a:off x="804672" y="201168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21%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697480"/>
            <a:ext cx="21305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companies planning agentic AI report a mature model for agent governance, and close to three-quarters plan to deploy agents within two years</a:t>
            </a:r>
            <a:r>
              <a:rPr lang="en-US" sz="10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7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804672" y="3886200"/>
            <a:ext cx="2130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Deloitte, State of AI in the Enterprise 2026: 3,235 leaders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3374136" y="1874520"/>
            <a:ext cx="2596896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3630168" y="201168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62%</a:t>
            </a:r>
            <a:endParaRPr lang="en-US" sz="3600" dirty="0"/>
          </a:p>
        </p:txBody>
      </p:sp>
      <p:sp>
        <p:nvSpPr>
          <p:cNvPr id="11" name="Text 9"/>
          <p:cNvSpPr txBox="1"/>
          <p:nvPr/>
        </p:nvSpPr>
        <p:spPr>
          <a:xfrm>
            <a:off x="3630168" y="2697480"/>
            <a:ext cx="21305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large US organizations are building, deploying or developing AI agents, and 49% have set boundaries where agents may not decide on their own</a:t>
            </a:r>
            <a:r>
              <a:rPr lang="en-US" sz="10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3630168" y="3886200"/>
            <a:ext cx="2130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KPMG AI Quarterly Pulse, Q3 2026: 314 leaders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6199632" y="1874520"/>
            <a:ext cx="2596896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6455664" y="201168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80%+</a:t>
            </a:r>
            <a:endParaRPr lang="en-US" sz="3600" dirty="0"/>
          </a:p>
        </p:txBody>
      </p:sp>
      <p:sp>
        <p:nvSpPr>
          <p:cNvPr id="15" name="Text 13"/>
          <p:cNvSpPr txBox="1"/>
          <p:nvPr/>
        </p:nvSpPr>
        <p:spPr>
          <a:xfrm>
            <a:off x="6455664" y="2697480"/>
            <a:ext cx="21305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Fortune 500 companies use active agents built with low-code tools, and 29% of employees have turned to unsanctioned agents</a:t>
            </a:r>
            <a:r>
              <a:rPr lang="en-US" sz="10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9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6455664" y="3886200"/>
            <a:ext cx="2130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Microsoft Cyber Pulse, February 2026: telemetry and a commissioned survey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9025128" y="1874520"/>
            <a:ext cx="2596896" cy="24688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8" name="Text 16"/>
          <p:cNvSpPr txBox="1"/>
          <p:nvPr/>
        </p:nvSpPr>
        <p:spPr>
          <a:xfrm>
            <a:off x="9281160" y="201168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5%</a:t>
            </a:r>
            <a:endParaRPr lang="en-US" sz="3600" dirty="0"/>
          </a:p>
        </p:txBody>
      </p:sp>
      <p:sp>
        <p:nvSpPr>
          <p:cNvPr id="19" name="Text 17"/>
          <p:cNvSpPr txBox="1"/>
          <p:nvPr/>
        </p:nvSpPr>
        <p:spPr>
          <a:xfrm>
            <a:off x="9281160" y="2697480"/>
            <a:ext cx="2130552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of companies are “future-built” for AI while 60% see hardly any material value. Agents’ share of AI value rises from 17% to 29% by 2028</a:t>
            </a:r>
            <a:r>
              <a:rPr lang="en-US" sz="1050" baseline="30000" dirty="0">
                <a:solidFill>
                  <a:srgbClr val="334155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10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9281160" y="3886200"/>
            <a:ext cx="2130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i="1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BCG, The Widening AI Value Gap, September 2025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48640" y="4553712"/>
            <a:ext cx="11091672" cy="1627632"/>
          </a:xfrm>
          <a:prstGeom prst="roundRect">
            <a:avLst>
              <a:gd name="adj" fmla="val 4494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" y="470916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50" kern="0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ORCHESTRATION IS THE PRIZE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" y="4983480"/>
            <a:ext cx="2377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US$45B</a:t>
            </a:r>
            <a:endParaRPr lang="en-US" sz="3200" dirty="0"/>
          </a:p>
        </p:txBody>
      </p:sp>
      <p:sp>
        <p:nvSpPr>
          <p:cNvPr id="24" name="Text 22"/>
          <p:cNvSpPr txBox="1"/>
          <p:nvPr/>
        </p:nvSpPr>
        <p:spPr>
          <a:xfrm>
            <a:off x="822960" y="559612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autonomous-agent market by 2030 if enterprises orchestrate agents well, 15% to 30% above the US$35B baseline</a:t>
            </a:r>
            <a:pPr indent="0" marL="0">
              <a:buNone/>
            </a:pPr>
            <a:r>
              <a:rPr lang="en-US" sz="1000" baseline="30000" dirty="0">
                <a:solidFill>
                  <a:srgbClr val="CBD5E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4754880" y="4754880"/>
            <a:ext cx="6583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The maturity gap: 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80% of organizations call their basic automation mature, but only 28% say so once AI agents are included.</a:t>
            </a:r>
            <a:pPr indent="0" marL="0">
              <a:buNone/>
            </a:pPr>
            <a:r>
              <a:rPr lang="en-US" sz="1250" baseline="3000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1250" dirty="0"/>
          </a:p>
        </p:txBody>
      </p:sp>
      <p:sp>
        <p:nvSpPr>
          <p:cNvPr id="26" name="Text 24"/>
          <p:cNvSpPr txBox="1"/>
          <p:nvPr/>
        </p:nvSpPr>
        <p:spPr>
          <a:xfrm>
            <a:off x="4754880" y="5394960"/>
            <a:ext cx="6583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38BDF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What it means:  </a:t>
            </a:r>
            <a:r>
              <a:rPr lang="en-US" sz="1150" dirty="0">
                <a:solidFill>
                  <a:srgbClr val="E2E8F0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put inventory, one policy point and autonomy tiers in place before scaling. The surveys define adoption differently, so do not read them as one trend.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Sources: endnotes 4, 7–10. Survey samples, dates and definitions differ.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Adoption is outrunning governance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4: Adoption is outrunning governance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