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7" r:id="rId3"/>
  </p:sldIdLst>
  <p:notesMasterIdLst>
    <p:notesMasterId r:id="rId68"/>
  </p:notesMasterIdLst>
  <p:sldSz cx="12192000" cy="6858000"/>
  <p:notesSz cx="6858000" cy="12192000"/>
  <p:embeddedFontLst>
    <p:embeddedFont>
      <p:font typeface="Plus Jakarta Sans"/>
      <p:regular r:id="rId73"/>
      <p:bold r:id="rId74"/>
      <p:italic r:id="rId7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Relationships xmlns="http://schemas.openxmlformats.org/package/2006/relationships"><Relationship Id="rId1" Type="http://schemas.openxmlformats.org/officeDocument/2006/relationships/slideMaster" Target="slideMasters/slideMaster1.xml"/><Relationship Id="rId3" Type="http://schemas.openxmlformats.org/officeDocument/2006/relationships/slide" Target="slides/slide2.xml"/><Relationship Id="rId68" Type="http://schemas.openxmlformats.org/officeDocument/2006/relationships/notesMaster" Target="notesMasters/notesMaster1.xml"/><Relationship Id="rId69" Type="http://schemas.openxmlformats.org/officeDocument/2006/relationships/presProps" Target="presProps.xml"/><Relationship Id="rId70" Type="http://schemas.openxmlformats.org/officeDocument/2006/relationships/viewProps" Target="viewProps.xml"/><Relationship Id="rId71" Type="http://schemas.openxmlformats.org/officeDocument/2006/relationships/theme" Target="theme/theme1.xml"/><Relationship Id="rId72" Type="http://schemas.openxmlformats.org/officeDocument/2006/relationships/tableStyles" Target="tableStyles.xml"/><Relationship Id="rId73" Type="http://schemas.openxmlformats.org/officeDocument/2006/relationships/font" Target="fonts/e1a8fda2-a427-4cdb-9ef2-8a6782d58009.fntdata"/><Relationship Id="rId74" Type="http://schemas.openxmlformats.org/officeDocument/2006/relationships/font" Target="fonts/9542d0bb-6ad7-45dd-89ef-a406bd0490d1.fntdata"/><Relationship Id="rId75" Type="http://schemas.openxmlformats.org/officeDocument/2006/relationships/font" Target="fonts/f16f000a-8ac0-4436-b98c-e748fe425de0.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 Id="rId3" Type="http://schemas.openxmlformats.org/officeDocument/2006/relationships/hyperlink" Target="https://creativecommons.org/licenses/by-nc-nd/4.0/" TargetMode="External"/><Relationship Id="rId4" Type="http://schemas.openxmlformats.org/officeDocument/2006/relationships/hyperlink" Target="https://johnfisher-ai.github.io/ai-control-plane-handbook/deck/" TargetMode="External"/><Relationship Id="rId5" Type="http://schemas.openxmlformats.org/officeDocument/2006/relationships/hyperlink" Target="https://johnfisher-ai.github.io/ai-control-plane-handbook/handbook/appendix-b.html" TargetMode="External"/><Relationship Id="rId6" Type="http://schemas.openxmlformats.org/officeDocument/2006/relationships/hyperlink" Target="https://johnfisher-ai.github.io/ai-control-plane-handbook/deck/notices.html#permission" TargetMode="External"/></Relationship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62000"/>
            <a:ext cx="5943600" cy="3343275"/>
          </a:xfrm>
        </p:spPr>
      </p:sp>
      <p:sp>
        <p:nvSpPr>
          <p:cNvPr id="3" name="Notes Placeholder 2"/>
          <p:cNvSpPr>
            <a:spLocks noGrp="1"/>
          </p:cNvSpPr>
          <p:nvPr>
            <p:ph type="body" idx="1"/>
          </p:nvPr>
        </p:nvSpPr>
        <p:spPr>
          <a:xfrm>
            <a:off x="457200" y="4419600"/>
            <a:ext cx="5943600" cy="6705600"/>
          </a:xfrm>
        </p:spPr>
        <p:txBody>
          <a:bodyPr/>
          <a:lstStyle/>
          <a:p>
            <a:pPr>
              <a:spcAft>
                <a:spcPts val="600"/>
              </a:spcAft>
            </a:pPr>
            <a:r>
              <a:rPr lang="en-US" dirty="0"/>
              <a:t>Talk track (two minutes):</a:t>
            </a:r>
          </a:p>
          <a:p>
            <a:pPr marL="228600" indent="-228600">
              <a:spcAft>
                <a:spcPts val="300"/>
              </a:spcAft>
              <a:buFont typeface="+mj-lt"/>
              <a:buAutoNum type="arabicPeriod" startAt="1"/>
            </a:pPr>
            <a:r>
              <a:rPr lang="en-US" dirty="0"/>
              <a:t>AI is spreading across clouds, applications, devices and the edge. Infrastructure now has to coordinate models, agents, workloads and decisions as well as host applications.</a:t>
            </a:r>
          </a:p>
          <a:p>
            <a:pPr marL="228600" indent="-228600">
              <a:spcAft>
                <a:spcPts val="300"/>
              </a:spcAft>
              <a:buFont typeface="+mj-lt"/>
              <a:buAutoNum type="arabicPeriod" startAt="2"/>
            </a:pPr>
            <a:r>
              <a:rPr lang="en-US" dirty="0"/>
              <a:t>The answer is an enterprise control plane: a governed layer that decides who can act, what data can be accessed, how workloads run, and within which cost, latency and regulatory limits [1]. It rests on three capabilities: architecture, orchestration, and trust/security/resilience.</a:t>
            </a:r>
          </a:p>
          <a:p>
            <a:pPr marL="228600" indent="-228600">
              <a:spcAft>
                <a:spcPts val="300"/>
              </a:spcAft>
              <a:buFont typeface="+mj-lt"/>
              <a:buAutoNum type="arabicPeriod" startAt="3"/>
            </a:pPr>
            <a:r>
              <a:rPr lang="en-US" dirty="0"/>
              <a:t>MuleSoft can realize both halves of that problem. Its API-led connectivity turns systems of record into governed APIs and MCP tools so agents can act. Agent Fabric is the control plane that discovers, governs, orchestrates and meters agents built on any platform [21].</a:t>
            </a:r>
          </a:p>
          <a:p>
            <a:pPr marL="228600" indent="-228600">
              <a:spcAft>
                <a:spcPts val="300"/>
              </a:spcAft>
              <a:buFont typeface="+mj-lt"/>
              <a:buAutoNum type="arabicPeriod" startAt="4"/>
            </a:pPr>
            <a:r>
              <a:rPr lang="en-US" dirty="0"/>
              <a:t>The priority for the next 12 to 24 months is to architect a stronger foundation, not to complete the agentic transition [1]. That does not mean waiting for returns: each phase also puts a slice of a real use case into production, so value arrives from the first milestone and each phase is funded against the value the previous one proved [79][81].</a:t>
            </a:r>
          </a:p>
          <a:p>
            <a:pPr>
              <a:spcAft>
                <a:spcPts val="600"/>
              </a:spcAft>
            </a:pPr>
            <a:r>
              <a:rPr lang="en-US" dirty="0"/>
              <a:t>Close this slide with the three asks on the right. We return to them at the end.</a:t>
            </a:r>
          </a:p>
          <a:p>
            <a:pPr>
              <a:spcAft>
                <a:spcPts val="600"/>
              </a:spcAft>
            </a:pPr>
            <a:r>
              <a:rPr lang="en-US" dirty="0"/>
              <a:t>Credit: John Fisher, The AI Control Plane: Executive Briefing (2026), slide 2, licensed under CC BY-NC-ND 4.0: </a:t>
            </a:r>
            <a:r>
              <a:rPr lang="en-US" dirty="0">
                <a:hlinkClick r:id="rId3"/>
              </a:rPr>
              <a:t>https://creativecommons.org/licenses/by-nc-nd/4.0/</a:t>
            </a:r>
            <a:r>
              <a:rPr lang="en-US" dirty="0"/>
              <a:t>. The full deck, with its speaker notes and notices: </a:t>
            </a:r>
            <a:r>
              <a:rPr lang="en-US" dirty="0">
                <a:hlinkClick r:id="rId4"/>
              </a:rPr>
              <a:t>https://johnfisher-ai.github.io/ai-control-plane-handbook/deck/</a:t>
            </a:r>
            <a:r>
              <a:rPr lang="en-US" dirty="0"/>
              <a:t>. You may adapt this slide, with credit, under the additional permission in the deck’s notices: </a:t>
            </a:r>
            <a:r>
              <a:rPr lang="en-US" dirty="0">
                <a:hlinkClick r:id="rId6"/>
              </a:rPr>
              <a:t>https://johnfisher-ai.github.io/ai-control-plane-handbook/deck/notices.html#permission</a:t>
            </a:r>
            <a:r>
              <a:rPr lang="en-US" dirty="0"/>
              <a:t>.</a:t>
            </a:r>
          </a:p>
          <a:p>
            <a:pPr>
              <a:spcAft>
                <a:spcPts val="600"/>
              </a:spcAft>
            </a:pPr>
            <a:r>
              <a:rPr lang="en-US" dirty="0"/>
              <a:t>Bracketed numbers in these notes, and endnote numbers on the slide, refer to the endnotes in Appendix B of The AI Control Plane Handbook: </a:t>
            </a:r>
            <a:r>
              <a:rPr lang="en-US" dirty="0">
                <a:hlinkClick r:id="rId5"/>
              </a:rPr>
              <a:t>https://johnfisher-ai.github.io/ai-control-plane-handbook/handbook/appendix-b.html</a:t>
            </a:r>
            <a:r>
              <a:rPr lang="en-US" dirty="0"/>
              <a:t>.</a:t>
            </a:r>
          </a:p>
        </p:txBody>
      </p:sp>
      <p:sp>
        <p:nvSpPr>
          <p:cNvPr id="4" name="Slide Number Placeholder 3"/>
          <p:cNvSpPr>
            <a:spLocks noGrp="1"/>
          </p:cNvSpPr>
          <p:nvPr>
            <p:ph type="sldNum" sz="quarter" idx="10"/>
          </p:nvPr>
        </p:nvSpPr>
        <p:spPr>
          <a:xfrm>
            <a:off x="3886200" y="11430000"/>
            <a:ext cx="2514600" cy="457200"/>
          </a:xfrm>
        </p:spPr>
        <p:txBody>
          <a:bodyPr/>
          <a:lstStyle/>
          <a:p>
            <a:r>
              <a:rPr lang="en-US"/>
              <a:t>2</a:t>
            </a:r>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8FAFC"/>
        </a:solidFill>
      </p:bgPr>
    </p:bg>
    <p:spTree>
      <p:nvGrpSpPr>
        <p:cNvPr id="1" name=""/>
        <p:cNvGrpSpPr/>
        <p:nvPr/>
      </p:nvGrpSpPr>
      <p:grpSpPr>
        <a:xfrm>
          <a:off x="0" y="0"/>
          <a:ext cx="0" cy="0"/>
          <a:chOff x="0" y="0"/>
          <a:chExt cx="0" cy="0"/>
        </a:xfrm>
      </p:grpSpPr>
      <p:sp>
        <p:nvSpPr>
          <p:cNvPr id="2" name="Text 0"/>
          <p:cNvSpPr txBox="1"/>
          <p:nvPr/>
        </p:nvSpPr>
        <p:spPr>
          <a:xfrm>
            <a:off x="548640" y="384048"/>
            <a:ext cx="11064240" cy="256032"/>
          </a:xfrm>
          <a:prstGeom prst="rect">
            <a:avLst/>
          </a:prstGeom>
          <a:noFill/>
          <a:ln/>
        </p:spPr>
        <p:txBody>
          <a:bodyPr wrap="square" lIns="0" tIns="0" rIns="0" bIns="0" rtlCol="0" anchor="t"/>
          <a:lstStyle/>
          <a:p>
            <a:pPr indent="0" marL="0">
              <a:buNone/>
            </a:pPr>
            <a:r>
              <a:rPr lang="en-US" sz="1050" b="1" spc="150" kern="0" dirty="0">
                <a:solidFill>
                  <a:srgbClr val="0284C7"/>
                </a:solidFill>
                <a:latin typeface="Plus Jakarta Sans" pitchFamily="34" charset="0"/>
                <a:ea typeface="Plus Jakarta Sans" pitchFamily="34" charset="-122"/>
                <a:cs typeface="Plus Jakarta Sans" pitchFamily="34" charset="-120"/>
              </a:rPr>
              <a:t>EXECUTIVE SUMMARY</a:t>
            </a:r>
            <a:endParaRPr lang="en-US" sz="1050" dirty="0"/>
          </a:p>
        </p:txBody>
      </p:sp>
      <p:sp>
        <p:nvSpPr>
          <p:cNvPr id="3" name="Text 1"/>
          <p:cNvSpPr txBox="1"/>
          <p:nvPr/>
        </p:nvSpPr>
        <p:spPr>
          <a:xfrm>
            <a:off x="548640" y="658368"/>
            <a:ext cx="11064240" cy="502920"/>
          </a:xfrm>
          <a:prstGeom prst="rect">
            <a:avLst/>
          </a:prstGeom>
          <a:noFill/>
          <a:ln/>
        </p:spPr>
        <p:txBody>
          <a:bodyPr wrap="square" lIns="0" tIns="0" rIns="0" bIns="0" rtlCol="0" anchor="t"/>
          <a:lstStyle/>
          <a:p>
            <a:pPr indent="0" marL="0">
              <a:buNone/>
            </a:pPr>
            <a:r>
              <a:rPr lang="en-US" sz="2600" b="1" dirty="0">
                <a:solidFill>
                  <a:srgbClr val="0F172A"/>
                </a:solidFill>
                <a:latin typeface="Plus Jakarta Sans" pitchFamily="34" charset="0"/>
                <a:ea typeface="Plus Jakarta Sans" pitchFamily="34" charset="-122"/>
                <a:cs typeface="Plus Jakarta Sans" pitchFamily="34" charset="-120"/>
              </a:rPr>
              <a:t>The control plane is the next infrastructure advantage</a:t>
            </a:r>
            <a:endParaRPr lang="en-US" sz="2600" dirty="0"/>
          </a:p>
        </p:txBody>
      </p:sp>
      <p:sp>
        <p:nvSpPr>
          <p:cNvPr id="4" name="Shape 2"/>
          <p:cNvSpPr/>
          <p:nvPr/>
        </p:nvSpPr>
        <p:spPr>
          <a:xfrm>
            <a:off x="548640" y="1463040"/>
            <a:ext cx="6812280" cy="1078992"/>
          </a:xfrm>
          <a:prstGeom prst="roundRect">
            <a:avLst>
              <a:gd name="adj" fmla="val 6780"/>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5" name="Text 3"/>
          <p:cNvSpPr/>
          <p:nvPr/>
        </p:nvSpPr>
        <p:spPr>
          <a:xfrm>
            <a:off x="777240" y="1773936"/>
            <a:ext cx="457200" cy="457200"/>
          </a:xfrm>
          <a:prstGeom prst="ellipse">
            <a:avLst/>
          </a:prstGeom>
          <a:solidFill>
            <a:srgbClr val="0284C7"/>
          </a:solidFill>
          <a:ln w="6350">
            <a:solidFill>
              <a:srgbClr val="0284C7"/>
            </a:solidFill>
          </a:ln>
        </p:spPr>
        <p:txBody>
          <a:bodyPr wrap="square" lIns="0" tIns="0" rIns="0" bIns="0" rtlCol="0" anchor="ctr"/>
          <a:lstStyle/>
          <a:p>
            <a:pPr algn="ctr" indent="0" marL="0">
              <a:buNone/>
            </a:pPr>
            <a:r>
              <a:rPr lang="en-US" sz="1500" b="1" dirty="0">
                <a:solidFill>
                  <a:srgbClr val="FFFFFF"/>
                </a:solidFill>
                <a:latin typeface="Plus Jakarta Sans" pitchFamily="34" charset="0"/>
                <a:ea typeface="Plus Jakarta Sans" pitchFamily="34" charset="-122"/>
                <a:cs typeface="Plus Jakarta Sans" pitchFamily="34" charset="-120"/>
              </a:rPr>
              <a:t>1</a:t>
            </a:r>
            <a:endParaRPr lang="en-US" sz="1500" dirty="0"/>
          </a:p>
        </p:txBody>
      </p:sp>
      <p:sp>
        <p:nvSpPr>
          <p:cNvPr id="6" name="Text 4"/>
          <p:cNvSpPr txBox="1"/>
          <p:nvPr/>
        </p:nvSpPr>
        <p:spPr>
          <a:xfrm>
            <a:off x="1463040" y="1591056"/>
            <a:ext cx="5715000" cy="310896"/>
          </a:xfrm>
          <a:prstGeom prst="rect">
            <a:avLst/>
          </a:prstGeom>
          <a:noFill/>
          <a:ln/>
        </p:spPr>
        <p:txBody>
          <a:bodyPr wrap="square" lIns="0" tIns="0" rIns="0" bIns="0" rtlCol="0" anchor="t"/>
          <a:lstStyle/>
          <a:p>
            <a:pPr indent="0" marL="0">
              <a:buNone/>
            </a:pPr>
            <a:r>
              <a:rPr lang="en-US" sz="1450" b="1" dirty="0">
                <a:solidFill>
                  <a:srgbClr val="0F172A"/>
                </a:solidFill>
                <a:latin typeface="Plus Jakarta Sans" pitchFamily="34" charset="0"/>
                <a:ea typeface="Plus Jakarta Sans" pitchFamily="34" charset="-122"/>
                <a:cs typeface="Plus Jakarta Sans" pitchFamily="34" charset="-120"/>
              </a:rPr>
              <a:t>AI is outgrowing point-to-point integration.</a:t>
            </a:r>
            <a:endParaRPr lang="en-US" sz="1450" dirty="0"/>
          </a:p>
        </p:txBody>
      </p:sp>
      <p:sp>
        <p:nvSpPr>
          <p:cNvPr id="7" name="Text 5"/>
          <p:cNvSpPr txBox="1"/>
          <p:nvPr/>
        </p:nvSpPr>
        <p:spPr>
          <a:xfrm>
            <a:off x="1463040" y="1920240"/>
            <a:ext cx="5715000" cy="566928"/>
          </a:xfrm>
          <a:prstGeom prst="rect">
            <a:avLst/>
          </a:prstGeom>
          <a:noFill/>
          <a:ln/>
        </p:spPr>
        <p:txBody>
          <a:bodyPr wrap="square" lIns="0" tIns="0" rIns="0" bIns="0" rtlCol="0" anchor="t"/>
          <a:lstStyle/>
          <a:p>
            <a:pPr indent="0" marL="0">
              <a:buNone/>
            </a:pPr>
            <a:r>
              <a:rPr lang="en-US" sz="1150" dirty="0">
                <a:solidFill>
                  <a:srgbClr val="475569"/>
                </a:solidFill>
                <a:latin typeface="Plus Jakarta Sans" pitchFamily="34" charset="0"/>
                <a:ea typeface="Plus Jakarta Sans" pitchFamily="34" charset="-122"/>
                <a:cs typeface="Plus Jakarta Sans" pitchFamily="34" charset="-120"/>
              </a:rPr>
              <a:t>Agents, models and workloads now span cloud, edge, SaaS and devices. Wiring each pair by hand multiplies cost, risk and lock-in.</a:t>
            </a:r>
            <a:endParaRPr lang="en-US" sz="1150" dirty="0"/>
          </a:p>
        </p:txBody>
      </p:sp>
      <p:sp>
        <p:nvSpPr>
          <p:cNvPr id="8" name="Shape 6"/>
          <p:cNvSpPr/>
          <p:nvPr/>
        </p:nvSpPr>
        <p:spPr>
          <a:xfrm>
            <a:off x="548640" y="2651760"/>
            <a:ext cx="6812280" cy="1078992"/>
          </a:xfrm>
          <a:prstGeom prst="roundRect">
            <a:avLst>
              <a:gd name="adj" fmla="val 6780"/>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9" name="Text 7"/>
          <p:cNvSpPr/>
          <p:nvPr/>
        </p:nvSpPr>
        <p:spPr>
          <a:xfrm>
            <a:off x="777240" y="2962656"/>
            <a:ext cx="457200" cy="457200"/>
          </a:xfrm>
          <a:prstGeom prst="ellipse">
            <a:avLst/>
          </a:prstGeom>
          <a:solidFill>
            <a:srgbClr val="0284C7"/>
          </a:solidFill>
          <a:ln w="6350">
            <a:solidFill>
              <a:srgbClr val="0284C7"/>
            </a:solidFill>
          </a:ln>
        </p:spPr>
        <p:txBody>
          <a:bodyPr wrap="square" lIns="0" tIns="0" rIns="0" bIns="0" rtlCol="0" anchor="ctr"/>
          <a:lstStyle/>
          <a:p>
            <a:pPr algn="ctr" indent="0" marL="0">
              <a:buNone/>
            </a:pPr>
            <a:r>
              <a:rPr lang="en-US" sz="1500" b="1" dirty="0">
                <a:solidFill>
                  <a:srgbClr val="FFFFFF"/>
                </a:solidFill>
                <a:latin typeface="Plus Jakarta Sans" pitchFamily="34" charset="0"/>
                <a:ea typeface="Plus Jakarta Sans" pitchFamily="34" charset="-122"/>
                <a:cs typeface="Plus Jakarta Sans" pitchFamily="34" charset="-120"/>
              </a:rPr>
              <a:t>2</a:t>
            </a:r>
            <a:endParaRPr lang="en-US" sz="1500" dirty="0"/>
          </a:p>
        </p:txBody>
      </p:sp>
      <p:sp>
        <p:nvSpPr>
          <p:cNvPr id="10" name="Text 8"/>
          <p:cNvSpPr txBox="1"/>
          <p:nvPr/>
        </p:nvSpPr>
        <p:spPr>
          <a:xfrm>
            <a:off x="1463040" y="2779776"/>
            <a:ext cx="5715000" cy="310896"/>
          </a:xfrm>
          <a:prstGeom prst="rect">
            <a:avLst/>
          </a:prstGeom>
          <a:noFill/>
          <a:ln/>
        </p:spPr>
        <p:txBody>
          <a:bodyPr wrap="square" lIns="0" tIns="0" rIns="0" bIns="0" rtlCol="0" anchor="t"/>
          <a:lstStyle/>
          <a:p>
            <a:pPr indent="0" marL="0">
              <a:buNone/>
            </a:pPr>
            <a:r>
              <a:rPr lang="en-US" sz="1450" b="1" dirty="0">
                <a:solidFill>
                  <a:srgbClr val="0F172A"/>
                </a:solidFill>
                <a:latin typeface="Plus Jakarta Sans" pitchFamily="34" charset="0"/>
                <a:ea typeface="Plus Jakarta Sans" pitchFamily="34" charset="-122"/>
                <a:cs typeface="Plus Jakarta Sans" pitchFamily="34" charset="-120"/>
              </a:rPr>
              <a:t>A control plane governs who acts, and how.</a:t>
            </a:r>
            <a:endParaRPr lang="en-US" sz="1450" dirty="0"/>
          </a:p>
        </p:txBody>
      </p:sp>
      <p:sp>
        <p:nvSpPr>
          <p:cNvPr id="11" name="Text 9"/>
          <p:cNvSpPr txBox="1"/>
          <p:nvPr/>
        </p:nvSpPr>
        <p:spPr>
          <a:xfrm>
            <a:off x="1463040" y="3108960"/>
            <a:ext cx="5715000" cy="566928"/>
          </a:xfrm>
          <a:prstGeom prst="rect">
            <a:avLst/>
          </a:prstGeom>
          <a:noFill/>
          <a:ln/>
        </p:spPr>
        <p:txBody>
          <a:bodyPr wrap="square" lIns="0" tIns="0" rIns="0" bIns="0" rtlCol="0" anchor="t"/>
          <a:lstStyle/>
          <a:p>
            <a:pPr indent="0" marL="0">
              <a:buNone/>
            </a:pPr>
            <a:r>
              <a:rPr lang="en-US" sz="1150" dirty="0">
                <a:solidFill>
                  <a:srgbClr val="475569"/>
                </a:solidFill>
                <a:latin typeface="Plus Jakarta Sans" pitchFamily="34" charset="0"/>
                <a:ea typeface="Plus Jakarta Sans" pitchFamily="34" charset="-122"/>
                <a:cs typeface="Plus Jakarta Sans" pitchFamily="34" charset="-120"/>
              </a:rPr>
              <a:t>It rests on architecture, orchestration, and trust, security and resilience.</a:t>
            </a:r>
            <a:r>
              <a:rPr lang="en-US" sz="1150" baseline="30000" dirty="0">
                <a:solidFill>
                  <a:srgbClr val="475569"/>
                </a:solidFill>
                <a:latin typeface="Plus Jakarta Sans" pitchFamily="34" charset="0"/>
                <a:ea typeface="Plus Jakarta Sans" pitchFamily="34" charset="-122"/>
                <a:cs typeface="Plus Jakarta Sans" pitchFamily="34" charset="-120"/>
              </a:rPr>
              <a:t>1</a:t>
            </a:r>
            <a:endParaRPr lang="en-US" sz="1150" dirty="0"/>
          </a:p>
        </p:txBody>
      </p:sp>
      <p:sp>
        <p:nvSpPr>
          <p:cNvPr id="12" name="Shape 10"/>
          <p:cNvSpPr/>
          <p:nvPr/>
        </p:nvSpPr>
        <p:spPr>
          <a:xfrm>
            <a:off x="548640" y="3840480"/>
            <a:ext cx="6812280" cy="1078992"/>
          </a:xfrm>
          <a:prstGeom prst="roundRect">
            <a:avLst>
              <a:gd name="adj" fmla="val 6780"/>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13" name="Text 11"/>
          <p:cNvSpPr/>
          <p:nvPr/>
        </p:nvSpPr>
        <p:spPr>
          <a:xfrm>
            <a:off x="777240" y="4151376"/>
            <a:ext cx="457200" cy="457200"/>
          </a:xfrm>
          <a:prstGeom prst="ellipse">
            <a:avLst/>
          </a:prstGeom>
          <a:solidFill>
            <a:srgbClr val="0284C7"/>
          </a:solidFill>
          <a:ln w="6350">
            <a:solidFill>
              <a:srgbClr val="0284C7"/>
            </a:solidFill>
          </a:ln>
        </p:spPr>
        <p:txBody>
          <a:bodyPr wrap="square" lIns="0" tIns="0" rIns="0" bIns="0" rtlCol="0" anchor="ctr"/>
          <a:lstStyle/>
          <a:p>
            <a:pPr algn="ctr" indent="0" marL="0">
              <a:buNone/>
            </a:pPr>
            <a:r>
              <a:rPr lang="en-US" sz="1500" b="1" dirty="0">
                <a:solidFill>
                  <a:srgbClr val="FFFFFF"/>
                </a:solidFill>
                <a:latin typeface="Plus Jakarta Sans" pitchFamily="34" charset="0"/>
                <a:ea typeface="Plus Jakarta Sans" pitchFamily="34" charset="-122"/>
                <a:cs typeface="Plus Jakarta Sans" pitchFamily="34" charset="-120"/>
              </a:rPr>
              <a:t>3</a:t>
            </a:r>
            <a:endParaRPr lang="en-US" sz="1500" dirty="0"/>
          </a:p>
        </p:txBody>
      </p:sp>
      <p:sp>
        <p:nvSpPr>
          <p:cNvPr id="14" name="Text 12"/>
          <p:cNvSpPr txBox="1"/>
          <p:nvPr/>
        </p:nvSpPr>
        <p:spPr>
          <a:xfrm>
            <a:off x="1463040" y="3968496"/>
            <a:ext cx="5715000" cy="310896"/>
          </a:xfrm>
          <a:prstGeom prst="rect">
            <a:avLst/>
          </a:prstGeom>
          <a:noFill/>
          <a:ln/>
        </p:spPr>
        <p:txBody>
          <a:bodyPr wrap="square" lIns="0" tIns="0" rIns="0" bIns="0" rtlCol="0" anchor="t"/>
          <a:lstStyle/>
          <a:p>
            <a:pPr indent="0" marL="0">
              <a:buNone/>
            </a:pPr>
            <a:r>
              <a:rPr lang="en-US" sz="1450" b="1" dirty="0">
                <a:solidFill>
                  <a:srgbClr val="0F172A"/>
                </a:solidFill>
                <a:latin typeface="Plus Jakarta Sans" pitchFamily="34" charset="0"/>
                <a:ea typeface="Plus Jakarta Sans" pitchFamily="34" charset="-122"/>
                <a:cs typeface="Plus Jakarta Sans" pitchFamily="34" charset="-120"/>
              </a:rPr>
              <a:t>MuleSoft can realize both halves.</a:t>
            </a:r>
            <a:endParaRPr lang="en-US" sz="1450" dirty="0"/>
          </a:p>
        </p:txBody>
      </p:sp>
      <p:sp>
        <p:nvSpPr>
          <p:cNvPr id="15" name="Text 13"/>
          <p:cNvSpPr txBox="1"/>
          <p:nvPr/>
        </p:nvSpPr>
        <p:spPr>
          <a:xfrm>
            <a:off x="1463040" y="4297680"/>
            <a:ext cx="5715000" cy="566928"/>
          </a:xfrm>
          <a:prstGeom prst="rect">
            <a:avLst/>
          </a:prstGeom>
          <a:noFill/>
          <a:ln/>
        </p:spPr>
        <p:txBody>
          <a:bodyPr wrap="square" lIns="0" tIns="0" rIns="0" bIns="0" rtlCol="0" anchor="t"/>
          <a:lstStyle/>
          <a:p>
            <a:pPr indent="0" marL="0">
              <a:buNone/>
            </a:pPr>
            <a:r>
              <a:rPr lang="en-US" sz="1150" dirty="0">
                <a:solidFill>
                  <a:srgbClr val="475569"/>
                </a:solidFill>
                <a:latin typeface="Plus Jakarta Sans" pitchFamily="34" charset="0"/>
                <a:ea typeface="Plus Jakarta Sans" pitchFamily="34" charset="-122"/>
                <a:cs typeface="Plus Jakarta Sans" pitchFamily="34" charset="-120"/>
              </a:rPr>
              <a:t>Its API-led connectivity exposes enterprise applications as governed APIs and MCP tools. Agent Fabric discovers, governs, routes and meters agents from any vendor.</a:t>
            </a:r>
            <a:endParaRPr lang="en-US" sz="1150" dirty="0"/>
          </a:p>
        </p:txBody>
      </p:sp>
      <p:sp>
        <p:nvSpPr>
          <p:cNvPr id="16" name="Shape 14"/>
          <p:cNvSpPr/>
          <p:nvPr/>
        </p:nvSpPr>
        <p:spPr>
          <a:xfrm>
            <a:off x="548640" y="5029200"/>
            <a:ext cx="6812280" cy="1078992"/>
          </a:xfrm>
          <a:prstGeom prst="roundRect">
            <a:avLst>
              <a:gd name="adj" fmla="val 6780"/>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17" name="Text 15"/>
          <p:cNvSpPr/>
          <p:nvPr/>
        </p:nvSpPr>
        <p:spPr>
          <a:xfrm>
            <a:off x="777240" y="5340096"/>
            <a:ext cx="457200" cy="457200"/>
          </a:xfrm>
          <a:prstGeom prst="ellipse">
            <a:avLst/>
          </a:prstGeom>
          <a:solidFill>
            <a:srgbClr val="0284C7"/>
          </a:solidFill>
          <a:ln w="6350">
            <a:solidFill>
              <a:srgbClr val="0284C7"/>
            </a:solidFill>
          </a:ln>
        </p:spPr>
        <p:txBody>
          <a:bodyPr wrap="square" lIns="0" tIns="0" rIns="0" bIns="0" rtlCol="0" anchor="ctr"/>
          <a:lstStyle/>
          <a:p>
            <a:pPr algn="ctr" indent="0" marL="0">
              <a:buNone/>
            </a:pPr>
            <a:r>
              <a:rPr lang="en-US" sz="1500" b="1" dirty="0">
                <a:solidFill>
                  <a:srgbClr val="FFFFFF"/>
                </a:solidFill>
                <a:latin typeface="Plus Jakarta Sans" pitchFamily="34" charset="0"/>
                <a:ea typeface="Plus Jakarta Sans" pitchFamily="34" charset="-122"/>
                <a:cs typeface="Plus Jakarta Sans" pitchFamily="34" charset="-120"/>
              </a:rPr>
              <a:t>4</a:t>
            </a:r>
            <a:endParaRPr lang="en-US" sz="1500" dirty="0"/>
          </a:p>
        </p:txBody>
      </p:sp>
      <p:sp>
        <p:nvSpPr>
          <p:cNvPr id="18" name="Text 16"/>
          <p:cNvSpPr txBox="1"/>
          <p:nvPr/>
        </p:nvSpPr>
        <p:spPr>
          <a:xfrm>
            <a:off x="1463040" y="5157216"/>
            <a:ext cx="5715000" cy="310896"/>
          </a:xfrm>
          <a:prstGeom prst="rect">
            <a:avLst/>
          </a:prstGeom>
          <a:noFill/>
          <a:ln/>
        </p:spPr>
        <p:txBody>
          <a:bodyPr wrap="square" lIns="0" tIns="0" rIns="0" bIns="0" rtlCol="0" anchor="t"/>
          <a:lstStyle/>
          <a:p>
            <a:pPr indent="0" marL="0">
              <a:buNone/>
            </a:pPr>
            <a:r>
              <a:rPr lang="en-US" sz="1450" b="1" dirty="0">
                <a:solidFill>
                  <a:srgbClr val="0F172A"/>
                </a:solidFill>
                <a:latin typeface="Plus Jakarta Sans" pitchFamily="34" charset="0"/>
                <a:ea typeface="Plus Jakarta Sans" pitchFamily="34" charset="-122"/>
                <a:cs typeface="Plus Jakarta Sans" pitchFamily="34" charset="-120"/>
              </a:rPr>
              <a:t>Build in phases, with value in every phase.</a:t>
            </a:r>
            <a:endParaRPr lang="en-US" sz="1450" dirty="0"/>
          </a:p>
        </p:txBody>
      </p:sp>
      <p:sp>
        <p:nvSpPr>
          <p:cNvPr id="19" name="Text 17"/>
          <p:cNvSpPr txBox="1"/>
          <p:nvPr/>
        </p:nvSpPr>
        <p:spPr>
          <a:xfrm>
            <a:off x="1463040" y="5486400"/>
            <a:ext cx="5715000" cy="566928"/>
          </a:xfrm>
          <a:prstGeom prst="rect">
            <a:avLst/>
          </a:prstGeom>
          <a:noFill/>
          <a:ln/>
        </p:spPr>
        <p:txBody>
          <a:bodyPr wrap="square" lIns="0" tIns="0" rIns="0" bIns="0" rtlCol="0" anchor="t"/>
          <a:lstStyle/>
          <a:p>
            <a:pPr indent="0" marL="0">
              <a:buNone/>
            </a:pPr>
            <a:r>
              <a:rPr lang="en-US" sz="1150" dirty="0">
                <a:solidFill>
                  <a:srgbClr val="475569"/>
                </a:solidFill>
                <a:latin typeface="Plus Jakarta Sans" pitchFamily="34" charset="0"/>
                <a:ea typeface="Plus Jakarta Sans" pitchFamily="34" charset="-122"/>
                <a:cs typeface="Plus Jakarta Sans" pitchFamily="34" charset="-120"/>
              </a:rPr>
              <a:t>Foundations first (inventory, one gateway, tiers, identity), with a slice of a real use case live at every milestone.</a:t>
            </a:r>
            <a:endParaRPr lang="en-US" sz="1150" dirty="0"/>
          </a:p>
        </p:txBody>
      </p:sp>
      <p:sp>
        <p:nvSpPr>
          <p:cNvPr id="20" name="Shape 18"/>
          <p:cNvSpPr/>
          <p:nvPr/>
        </p:nvSpPr>
        <p:spPr>
          <a:xfrm>
            <a:off x="7589520" y="1463040"/>
            <a:ext cx="4050792" cy="4645152"/>
          </a:xfrm>
          <a:prstGeom prst="roundRect">
            <a:avLst>
              <a:gd name="adj" fmla="val 1806"/>
            </a:avLst>
          </a:prstGeom>
          <a:solidFill>
            <a:srgbClr val="0F172A"/>
          </a:solidFill>
          <a:ln w="9525">
            <a:solidFill>
              <a:srgbClr val="0F172A"/>
            </a:solidFill>
            <a:prstDash val="solid"/>
          </a:ln>
        </p:spPr>
      </p:sp>
      <p:sp>
        <p:nvSpPr>
          <p:cNvPr id="21" name="Text 19"/>
          <p:cNvSpPr txBox="1"/>
          <p:nvPr/>
        </p:nvSpPr>
        <p:spPr>
          <a:xfrm>
            <a:off x="7863840" y="1691640"/>
            <a:ext cx="3566160" cy="256032"/>
          </a:xfrm>
          <a:prstGeom prst="rect">
            <a:avLst/>
          </a:prstGeom>
          <a:noFill/>
          <a:ln/>
        </p:spPr>
        <p:txBody>
          <a:bodyPr wrap="square" lIns="0" tIns="0" rIns="0" bIns="0" rtlCol="0" anchor="t"/>
          <a:lstStyle/>
          <a:p>
            <a:pPr indent="0" marL="0">
              <a:buNone/>
            </a:pPr>
            <a:r>
              <a:rPr lang="en-US" sz="1050" b="1" spc="150" kern="0" dirty="0">
                <a:solidFill>
                  <a:srgbClr val="38BDF8"/>
                </a:solidFill>
                <a:latin typeface="Plus Jakarta Sans" pitchFamily="34" charset="0"/>
                <a:ea typeface="Plus Jakarta Sans" pitchFamily="34" charset="-122"/>
                <a:cs typeface="Plus Jakarta Sans" pitchFamily="34" charset="-120"/>
              </a:rPr>
              <a:t>DECISIONS REQUESTED</a:t>
            </a:r>
            <a:endParaRPr lang="en-US" sz="1050" dirty="0"/>
          </a:p>
        </p:txBody>
      </p:sp>
      <p:sp>
        <p:nvSpPr>
          <p:cNvPr id="22" name="Text 20"/>
          <p:cNvSpPr txBox="1"/>
          <p:nvPr/>
        </p:nvSpPr>
        <p:spPr>
          <a:xfrm>
            <a:off x="7863840" y="1965960"/>
            <a:ext cx="3566160" cy="685800"/>
          </a:xfrm>
          <a:prstGeom prst="rect">
            <a:avLst/>
          </a:prstGeom>
          <a:noFill/>
          <a:ln/>
        </p:spPr>
        <p:txBody>
          <a:bodyPr wrap="square" lIns="0" tIns="0" rIns="0" bIns="0" rtlCol="0" anchor="t"/>
          <a:lstStyle/>
          <a:p>
            <a:pPr indent="0" marL="0">
              <a:buNone/>
            </a:pPr>
            <a:r>
              <a:rPr lang="en-US" sz="1800" b="1" dirty="0">
                <a:solidFill>
                  <a:srgbClr val="FFFFFF"/>
                </a:solidFill>
                <a:latin typeface="Plus Jakarta Sans" pitchFamily="34" charset="0"/>
                <a:ea typeface="Plus Jakarta Sans" pitchFamily="34" charset="-122"/>
                <a:cs typeface="Plus Jakarta Sans" pitchFamily="34" charset="-120"/>
              </a:rPr>
              <a:t>Moves for the next 90 days</a:t>
            </a:r>
            <a:endParaRPr lang="en-US" sz="1800" dirty="0"/>
          </a:p>
        </p:txBody>
      </p:sp>
      <p:sp>
        <p:nvSpPr>
          <p:cNvPr id="23" name="Text 21"/>
          <p:cNvSpPr txBox="1"/>
          <p:nvPr/>
        </p:nvSpPr>
        <p:spPr>
          <a:xfrm>
            <a:off x="7863840" y="2834640"/>
            <a:ext cx="548640" cy="411480"/>
          </a:xfrm>
          <a:prstGeom prst="rect">
            <a:avLst/>
          </a:prstGeom>
          <a:noFill/>
          <a:ln/>
        </p:spPr>
        <p:txBody>
          <a:bodyPr wrap="square" lIns="0" tIns="0" rIns="0" bIns="0" rtlCol="0" anchor="t"/>
          <a:lstStyle/>
          <a:p>
            <a:pPr indent="0" marL="0">
              <a:buNone/>
            </a:pPr>
            <a:r>
              <a:rPr lang="en-US" sz="2000" b="1" dirty="0">
                <a:solidFill>
                  <a:srgbClr val="38BDF8"/>
                </a:solidFill>
                <a:latin typeface="Plus Jakarta Sans" pitchFamily="34" charset="0"/>
                <a:ea typeface="Plus Jakarta Sans" pitchFamily="34" charset="-122"/>
                <a:cs typeface="Plus Jakarta Sans" pitchFamily="34" charset="-120"/>
              </a:rPr>
              <a:t>01</a:t>
            </a:r>
            <a:endParaRPr lang="en-US" sz="2000" dirty="0"/>
          </a:p>
        </p:txBody>
      </p:sp>
      <p:sp>
        <p:nvSpPr>
          <p:cNvPr id="24" name="Text 22"/>
          <p:cNvSpPr txBox="1"/>
          <p:nvPr/>
        </p:nvSpPr>
        <p:spPr>
          <a:xfrm>
            <a:off x="8458200" y="2862072"/>
            <a:ext cx="2971800" cy="914400"/>
          </a:xfrm>
          <a:prstGeom prst="rect">
            <a:avLst/>
          </a:prstGeom>
          <a:noFill/>
          <a:ln/>
        </p:spPr>
        <p:txBody>
          <a:bodyPr wrap="square" lIns="0" tIns="0" rIns="0" bIns="0" rtlCol="0" anchor="t"/>
          <a:lstStyle/>
          <a:p>
            <a:pPr indent="0" marL="0">
              <a:buNone/>
            </a:pPr>
            <a:r>
              <a:rPr lang="en-US" sz="1250" dirty="0">
                <a:solidFill>
                  <a:srgbClr val="E2E8F0"/>
                </a:solidFill>
                <a:latin typeface="Plus Jakarta Sans" pitchFamily="34" charset="0"/>
                <a:ea typeface="Plus Jakarta Sans" pitchFamily="34" charset="-122"/>
                <a:cs typeface="Plus Jakarta Sans" pitchFamily="34" charset="-120"/>
              </a:rPr>
              <a:t>Name one accountable owner and a governance council for agents, models and AI spend.</a:t>
            </a:r>
            <a:endParaRPr lang="en-US" sz="1250" dirty="0"/>
          </a:p>
        </p:txBody>
      </p:sp>
      <p:sp>
        <p:nvSpPr>
          <p:cNvPr id="25" name="Text 23"/>
          <p:cNvSpPr txBox="1"/>
          <p:nvPr/>
        </p:nvSpPr>
        <p:spPr>
          <a:xfrm>
            <a:off x="7863840" y="3886200"/>
            <a:ext cx="548640" cy="411480"/>
          </a:xfrm>
          <a:prstGeom prst="rect">
            <a:avLst/>
          </a:prstGeom>
          <a:noFill/>
          <a:ln/>
        </p:spPr>
        <p:txBody>
          <a:bodyPr wrap="square" lIns="0" tIns="0" rIns="0" bIns="0" rtlCol="0" anchor="t"/>
          <a:lstStyle/>
          <a:p>
            <a:pPr indent="0" marL="0">
              <a:buNone/>
            </a:pPr>
            <a:r>
              <a:rPr lang="en-US" sz="2000" b="1" dirty="0">
                <a:solidFill>
                  <a:srgbClr val="38BDF8"/>
                </a:solidFill>
                <a:latin typeface="Plus Jakarta Sans" pitchFamily="34" charset="0"/>
                <a:ea typeface="Plus Jakarta Sans" pitchFamily="34" charset="-122"/>
                <a:cs typeface="Plus Jakarta Sans" pitchFamily="34" charset="-120"/>
              </a:rPr>
              <a:t>02</a:t>
            </a:r>
            <a:endParaRPr lang="en-US" sz="2000" dirty="0"/>
          </a:p>
        </p:txBody>
      </p:sp>
      <p:sp>
        <p:nvSpPr>
          <p:cNvPr id="26" name="Text 24"/>
          <p:cNvSpPr txBox="1"/>
          <p:nvPr/>
        </p:nvSpPr>
        <p:spPr>
          <a:xfrm>
            <a:off x="8458200" y="3913632"/>
            <a:ext cx="2971800" cy="914400"/>
          </a:xfrm>
          <a:prstGeom prst="rect">
            <a:avLst/>
          </a:prstGeom>
          <a:noFill/>
          <a:ln/>
        </p:spPr>
        <p:txBody>
          <a:bodyPr wrap="square" lIns="0" tIns="0" rIns="0" bIns="0" rtlCol="0" anchor="t"/>
          <a:lstStyle/>
          <a:p>
            <a:pPr indent="0" marL="0">
              <a:buNone/>
            </a:pPr>
            <a:r>
              <a:rPr lang="en-US" sz="1250" dirty="0">
                <a:solidFill>
                  <a:srgbClr val="E2E8F0"/>
                </a:solidFill>
                <a:latin typeface="Plus Jakarta Sans" pitchFamily="34" charset="0"/>
                <a:ea typeface="Plus Jakarta Sans" pitchFamily="34" charset="-122"/>
                <a:cs typeface="Plus Jakarta Sans" pitchFamily="34" charset="-120"/>
              </a:rPr>
              <a:t>Fund Phase 1: inventory every agent, route LLM and MCP traffic through one AI gateway, and put the first use-case slice live.</a:t>
            </a:r>
            <a:endParaRPr lang="en-US" sz="1250" dirty="0"/>
          </a:p>
        </p:txBody>
      </p:sp>
      <p:sp>
        <p:nvSpPr>
          <p:cNvPr id="27" name="Text 25"/>
          <p:cNvSpPr txBox="1"/>
          <p:nvPr/>
        </p:nvSpPr>
        <p:spPr>
          <a:xfrm>
            <a:off x="7863840" y="4937760"/>
            <a:ext cx="548640" cy="411480"/>
          </a:xfrm>
          <a:prstGeom prst="rect">
            <a:avLst/>
          </a:prstGeom>
          <a:noFill/>
          <a:ln/>
        </p:spPr>
        <p:txBody>
          <a:bodyPr wrap="square" lIns="0" tIns="0" rIns="0" bIns="0" rtlCol="0" anchor="t"/>
          <a:lstStyle/>
          <a:p>
            <a:pPr indent="0" marL="0">
              <a:buNone/>
            </a:pPr>
            <a:r>
              <a:rPr lang="en-US" sz="2000" b="1" dirty="0">
                <a:solidFill>
                  <a:srgbClr val="38BDF8"/>
                </a:solidFill>
                <a:latin typeface="Plus Jakarta Sans" pitchFamily="34" charset="0"/>
                <a:ea typeface="Plus Jakarta Sans" pitchFamily="34" charset="-122"/>
                <a:cs typeface="Plus Jakarta Sans" pitchFamily="34" charset="-120"/>
              </a:rPr>
              <a:t>03</a:t>
            </a:r>
            <a:endParaRPr lang="en-US" sz="2000" dirty="0"/>
          </a:p>
        </p:txBody>
      </p:sp>
      <p:sp>
        <p:nvSpPr>
          <p:cNvPr id="28" name="Text 26"/>
          <p:cNvSpPr txBox="1"/>
          <p:nvPr/>
        </p:nvSpPr>
        <p:spPr>
          <a:xfrm>
            <a:off x="8458200" y="4965192"/>
            <a:ext cx="2971800" cy="914400"/>
          </a:xfrm>
          <a:prstGeom prst="rect">
            <a:avLst/>
          </a:prstGeom>
          <a:noFill/>
          <a:ln/>
        </p:spPr>
        <p:txBody>
          <a:bodyPr wrap="square" lIns="0" tIns="0" rIns="0" bIns="0" rtlCol="0" anchor="t"/>
          <a:lstStyle/>
          <a:p>
            <a:pPr indent="0" marL="0">
              <a:buNone/>
            </a:pPr>
            <a:r>
              <a:rPr lang="en-US" sz="1250" dirty="0">
                <a:solidFill>
                  <a:srgbClr val="E2E8F0"/>
                </a:solidFill>
                <a:latin typeface="Plus Jakarta Sans" pitchFamily="34" charset="0"/>
                <a:ea typeface="Plus Jakarta Sans" pitchFamily="34" charset="-122"/>
                <a:cs typeface="Plus Jakarta Sans" pitchFamily="34" charset="-120"/>
              </a:rPr>
              <a:t>Make API-led connectivity, MCP and A2A the enterprise standard for agent access.</a:t>
            </a:r>
            <a:endParaRPr lang="en-US" sz="1250" dirty="0"/>
          </a:p>
        </p:txBody>
      </p:sp>
      <p:sp>
        <p:nvSpPr>
          <p:cNvPr id="29" name="Text 27"/>
          <p:cNvSpPr txBox="1"/>
          <p:nvPr/>
        </p:nvSpPr>
        <p:spPr>
          <a:xfrm>
            <a:off x="548640" y="6382512"/>
            <a:ext cx="10241280" cy="347472"/>
          </a:xfrm>
          <a:prstGeom prst="rect">
            <a:avLst/>
          </a:prstGeom>
          <a:noFill/>
          <a:ln/>
        </p:spPr>
        <p:txBody>
          <a:bodyPr wrap="square" lIns="0" tIns="0" rIns="0" bIns="0" rtlCol="0" anchor="t"/>
          <a:lstStyle/>
          <a:p>
            <a:pPr indent="0" marL="0">
              <a:buNone/>
            </a:pPr>
            <a:r>
              <a:rPr lang="en-US" sz="850" dirty="0">
                <a:solidFill>
                  <a:srgbClr val="64748B"/>
                </a:solidFill>
                <a:latin typeface="Plus Jakarta Sans" pitchFamily="34" charset="0"/>
                <a:ea typeface="Plus Jakarta Sans" pitchFamily="34" charset="-122"/>
                <a:cs typeface="Plus Jakarta Sans" pitchFamily="34" charset="-120"/>
              </a:rPr>
              <a:t>Sources: endnotes 1, 21.</a:t>
            </a:r>
            <a:endParaRPr lang="en-US" sz="850" dirty="0"/>
          </a:p>
        </p:txBody>
      </p:sp>
      <p:sp>
        <p:nvSpPr>
          <p:cNvPr id="30" name="Text 28"/>
          <p:cNvSpPr txBox="1"/>
          <p:nvPr/>
        </p:nvSpPr>
        <p:spPr>
          <a:xfrm>
            <a:off x="11183112" y="6419088"/>
            <a:ext cx="457200" cy="228600"/>
          </a:xfrm>
          <a:prstGeom prst="rect">
            <a:avLst/>
          </a:prstGeom>
          <a:noFill/>
          <a:ln/>
        </p:spPr>
        <p:txBody>
          <a:bodyPr wrap="square" lIns="0" tIns="0" rIns="0" bIns="0" rtlCol="0" anchor="t"/>
          <a:lstStyle/>
          <a:p>
            <a:pPr algn="r" indent="0" marL="0">
              <a:buNone/>
            </a:pPr>
            <a:r>
              <a:rPr lang="en-US" sz="900" dirty="0">
                <a:solidFill>
                  <a:srgbClr val="94A3B8"/>
                </a:solidFill>
                <a:latin typeface="Plus Jakarta Sans" pitchFamily="34" charset="0"/>
                <a:ea typeface="Plus Jakarta Sans" pitchFamily="34" charset="-122"/>
                <a:cs typeface="Plus Jakarta Sans" pitchFamily="34" charset="-120"/>
              </a:rPr>
              <a:t>2</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The control plane is the next infrastructure advantage</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AI Control Plane, slide 2: The control plane is the next infrastructure advantage</dc:title>
  <dc:subject>One slide from The AI Control Plane: Executive Briefing, by John Fisher (2026), CC BY-NC-ND 4.0</dc:subject>
  <dc:creator>John Fisher</dc:creator>
  <cp:lastModifiedBy>John Fisher</cp:lastModifiedBy>
  <cp:revision>1</cp:revision>
  <dcterms:created xsi:type="dcterms:W3CDTF">2026-10-14T20:43:52Z</dcterms:created>
  <dcterms:modified xsi:type="dcterms:W3CDTF">2026-10-14T20:43:52Z</dcterms:modified>
</cp:coreProperties>
</file>