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</p:sldIdLst>
  <p:notesMasterIdLst>
    <p:notesMasterId r:id="rId68"/>
  </p:notesMasterIdLst>
  <p:sldSz cx="12192000" cy="6858000"/>
  <p:notesSz cx="6858000" cy="12192000"/>
  <p:embeddedFontLst>
    <p:embeddedFont>
      <p:font typeface="Plus Jakarta Sans"/>
      <p:regular r:id="rId73"/>
      <p:bold r:id="rId74"/>
      <p:italic r:id="rId7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68" Type="http://schemas.openxmlformats.org/officeDocument/2006/relationships/notesMaster" Target="notesMasters/notesMaster1.xml"/><Relationship Id="rId69" Type="http://schemas.openxmlformats.org/officeDocument/2006/relationships/presProps" Target="presProps.xml"/><Relationship Id="rId70" Type="http://schemas.openxmlformats.org/officeDocument/2006/relationships/viewProps" Target="viewProps.xml"/><Relationship Id="rId71" Type="http://schemas.openxmlformats.org/officeDocument/2006/relationships/theme" Target="theme/theme1.xml"/><Relationship Id="rId72" Type="http://schemas.openxmlformats.org/officeDocument/2006/relationships/tableStyles" Target="tableStyles.xml"/><Relationship Id="rId73" Type="http://schemas.openxmlformats.org/officeDocument/2006/relationships/font" Target="fonts/e1a8fda2-a427-4cdb-9ef2-8a6782d58009.fntdata"/><Relationship Id="rId74" Type="http://schemas.openxmlformats.org/officeDocument/2006/relationships/font" Target="fonts/9542d0bb-6ad7-45dd-89ef-a406bd0490d1.fntdata"/><Relationship Id="rId75" Type="http://schemas.openxmlformats.org/officeDocument/2006/relationships/font" Target="fonts/f16f000a-8ac0-4436-b98c-e748fe425de0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Relationship Id="rId3" Type="http://schemas.openxmlformats.org/officeDocument/2006/relationships/hyperlink" Target="https://creativecommons.org/licenses/by-nc-nd/4.0/" TargetMode="External"/><Relationship Id="rId4" Type="http://schemas.openxmlformats.org/officeDocument/2006/relationships/hyperlink" Target="https://johnfisher-ai.github.io/ai-control-plane-handbook/deck/" TargetMode="External"/><Relationship Id="rId5" Type="http://schemas.openxmlformats.org/officeDocument/2006/relationships/hyperlink" Target="https://johnfisher-ai.github.io/ai-control-plane-handbook/deck/notices.html#permission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62000"/>
            <a:ext cx="5943600" cy="3343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57200" y="4419600"/>
            <a:ext cx="5943600" cy="67056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Welcome executive leadership. Today we examine why standard cloud and application architectures are buckling under agentic AI. As enterprises transition from passive chatbots to autonomous, multi-agent systems, models alone will no longer provide competitive advantage, which will come instead from the intelligence control plane that orchestrates them.</a:t>
            </a:r>
          </a:p>
          <a:p>
            <a:pPr>
              <a:spcAft>
                <a:spcPts val="600"/>
              </a:spcAft>
            </a:pPr>
            <a:r>
              <a:rPr lang="en-US" dirty="0"/>
              <a:t>Framing for this audience: this briefing explains what an enterprise AI control plane is and turns it into a north-star architecture and a 12- to 24-month plan that delivers value in every phase. Along the way we show where MuleSoft’s API-led connectivity (exposing enterprise applications as governed APIs and MCP tools) and MuleSoft Agent Fabric (the control plane for agents built on any platform) fit.</a:t>
            </a:r>
          </a:p>
          <a:p>
            <a:pPr>
              <a:spcAft>
                <a:spcPts val="600"/>
              </a:spcAft>
            </a:pPr>
            <a:r>
              <a:rPr lang="en-US" dirty="0"/>
              <a:t>We then walk through three reference use cases, in professional services, capital markets and energy, and close with three decisions for the next 90 days.</a:t>
            </a:r>
          </a:p>
          <a:p>
            <a:pPr>
              <a:spcAft>
                <a:spcPts val="600"/>
              </a:spcAft>
            </a:pPr>
            <a:r>
              <a:rPr lang="en-US" dirty="0"/>
              <a:t>Bracketed numbers in these notes refer to the endnotes in the handbook's Appendix B.</a:t>
            </a:r>
          </a:p>
          <a:p>
            <a:pPr>
              <a:spcAft>
                <a:spcPts val="600"/>
              </a:spcAft>
            </a:pPr>
            <a:r>
              <a:rPr lang="en-US" dirty="0"/>
              <a:t>John Fisher works for Salesforce. The views here are his own, not Salesforce’s, and are drawn from public information; this deck is not affiliated with or endorsed by Salesforce. Product names are trademarks of their owners. Illustrative figures are not results from any customer.</a:t>
            </a:r>
          </a:p>
          <a:p>
            <a:pPr>
              <a:spcAft>
                <a:spcPts val="600"/>
              </a:spcAft>
            </a:pPr>
            <a:r>
              <a:rPr lang="en-US" dirty="0"/>
              <a:t>Credit: John Fisher, The AI Control Plane: Executive Briefing (2026), slide 1, licensed under CC BY-NC-ND 4.0: </a:t>
            </a:r>
            <a:r>
              <a:rPr lang="en-US" dirty="0">
                <a:hlinkClick r:id="rId3"/>
              </a:rPr>
              <a:t>https://creativecommons.org/licenses/by-nc-nd/4.0/</a:t>
            </a:r>
            <a:r>
              <a:rPr lang="en-US" dirty="0"/>
              <a:t>. The full deck, with its speaker notes and notices: </a:t>
            </a:r>
            <a:r>
              <a:rPr lang="en-US" dirty="0">
                <a:hlinkClick r:id="rId4"/>
              </a:rPr>
              <a:t>https://johnfisher-ai.github.io/ai-control-plane-handbook/deck/</a:t>
            </a:r>
            <a:r>
              <a:rPr lang="en-US" dirty="0"/>
              <a:t>. You may adapt this slide, with credit, under the additional permission in the deck’s notices: </a:t>
            </a:r>
            <a:r>
              <a:rPr lang="en-US" dirty="0">
                <a:hlinkClick r:id="rId5"/>
              </a:rPr>
              <a:t>https://johnfisher-ai.github.io/ai-control-plane-handbook/deck/notices.html#permission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6200" y="11430000"/>
            <a:ext cx="2514600" cy="457200"/>
          </a:xfrm>
        </p:spPr>
        <p:txBody>
          <a:bodyPr/>
          <a:lstStyle/>
          <a:p>
            <a:r>
              <a:rPr lang="en-US"/>
              <a:t>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829800" y="1417320"/>
            <a:ext cx="1234440" cy="1325880"/>
          </a:xfrm>
          <a:prstGeom prst="line">
            <a:avLst/>
          </a:prstGeom>
          <a:noFill/>
          <a:ln w="15875">
            <a:solidFill>
              <a:srgbClr val="47556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flipV="1">
            <a:off x="8915400" y="1417320"/>
            <a:ext cx="914400" cy="1828800"/>
          </a:xfrm>
          <a:prstGeom prst="line">
            <a:avLst/>
          </a:prstGeom>
          <a:noFill/>
          <a:ln w="15875">
            <a:solidFill>
              <a:srgbClr val="47556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flipV="1">
            <a:off x="8915400" y="2743200"/>
            <a:ext cx="2148840" cy="502920"/>
          </a:xfrm>
          <a:prstGeom prst="line">
            <a:avLst/>
          </a:prstGeom>
          <a:noFill/>
          <a:ln w="15875">
            <a:solidFill>
              <a:srgbClr val="47556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flipV="1">
            <a:off x="10378440" y="2743200"/>
            <a:ext cx="685800" cy="1783080"/>
          </a:xfrm>
          <a:prstGeom prst="line">
            <a:avLst/>
          </a:prstGeom>
          <a:noFill/>
          <a:ln w="15875">
            <a:solidFill>
              <a:srgbClr val="47556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915400" y="3246120"/>
            <a:ext cx="1463040" cy="1280160"/>
          </a:xfrm>
          <a:prstGeom prst="line">
            <a:avLst/>
          </a:prstGeom>
          <a:noFill/>
          <a:ln w="15875">
            <a:solidFill>
              <a:srgbClr val="475569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37776" y="1225296"/>
            <a:ext cx="384048" cy="384048"/>
          </a:xfrm>
          <a:prstGeom prst="ellipse">
            <a:avLst/>
          </a:prstGeom>
          <a:solidFill>
            <a:srgbClr val="334155"/>
          </a:solidFill>
          <a:ln w="12700">
            <a:solidFill>
              <a:srgbClr val="64748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780776" y="2459736"/>
            <a:ext cx="566928" cy="566928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723376" y="3054096"/>
            <a:ext cx="384048" cy="384048"/>
          </a:xfrm>
          <a:prstGeom prst="ellipse">
            <a:avLst/>
          </a:prstGeom>
          <a:solidFill>
            <a:srgbClr val="334155"/>
          </a:solidFill>
          <a:ln w="12700">
            <a:solidFill>
              <a:srgbClr val="64748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186416" y="4334256"/>
            <a:ext cx="384048" cy="384048"/>
          </a:xfrm>
          <a:prstGeom prst="ellipse">
            <a:avLst/>
          </a:prstGeom>
          <a:solidFill>
            <a:srgbClr val="334155"/>
          </a:solidFill>
          <a:ln w="12700">
            <a:solidFill>
              <a:srgbClr val="64748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178308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38BDF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EXECUTIVE BRIEFING  •  CTO / CIO AGENDA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2121408"/>
            <a:ext cx="8046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The AI Control Plane</a:t>
            </a:r>
            <a:endParaRPr lang="en-US" sz="48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3090672"/>
            <a:ext cx="7315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CBD5E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Orchestrating intelligence across the agentic enterprise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548640" y="4315968"/>
            <a:ext cx="1600200" cy="384048"/>
          </a:xfrm>
          <a:prstGeom prst="roundRect">
            <a:avLst>
              <a:gd name="adj" fmla="val 14286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38BDF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Architecture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2286000" y="4315968"/>
            <a:ext cx="1783080" cy="384048"/>
          </a:xfrm>
          <a:prstGeom prst="roundRect">
            <a:avLst>
              <a:gd name="adj" fmla="val 14286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38BDF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Orchestration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206240" y="4315968"/>
            <a:ext cx="2103120" cy="384048"/>
          </a:xfrm>
          <a:prstGeom prst="roundRect">
            <a:avLst>
              <a:gd name="adj" fmla="val 14286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38BDF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Trust &amp; resilience</a:t>
            </a:r>
            <a:endParaRPr lang="en-US" sz="115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589788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John Fisher   |   2026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The AI Control Plane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AI Control Plane, slide 1: The AI Control Plane</dc:title>
  <dc:subject>One slide from The AI Control Plane: Executive Briefing, by John Fisher (2026), CC BY-NC-ND 4.0</dc:subject>
  <dc:creator>John Fisher</dc:creator>
  <cp:lastModifiedBy>John Fisher</cp:lastModifiedBy>
  <cp:revision>1</cp:revision>
  <dcterms:created xsi:type="dcterms:W3CDTF">2026-10-14T20:43:52Z</dcterms:created>
  <dcterms:modified xsi:type="dcterms:W3CDTF">2026-10-14T20:43:52Z</dcterms:modified>
</cp:coreProperties>
</file>